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96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28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27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68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86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5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5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7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0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7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7705-B561-4CF5-AA3D-3F87E75AA75B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1B03-3D75-4C45-9C9B-05CC0BF0FD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19003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IPv6-Basisregelwerk mit ip6tables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44533" y="2435705"/>
            <a:ext cx="83988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Eric Amberg</a:t>
            </a:r>
          </a:p>
          <a:p>
            <a:pPr algn="ctr"/>
            <a:r>
              <a:rPr lang="de-DE" sz="32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ATRACON – Amberg Training &amp; Consulting</a:t>
            </a:r>
          </a:p>
          <a:p>
            <a:pPr algn="ctr"/>
            <a:endParaRPr lang="de-DE" sz="3200" dirty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algn="ctr"/>
            <a:endParaRPr lang="de-DE" sz="3200" dirty="0" smtClean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algn="ctr"/>
            <a:endParaRPr lang="de-DE" sz="3200" dirty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algn="ctr"/>
            <a:r>
              <a:rPr lang="de-DE" sz="32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22. Mai 2014</a:t>
            </a:r>
            <a:endParaRPr lang="de-DE" sz="3200" dirty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16" y="846820"/>
            <a:ext cx="6385289" cy="35917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Das Szenario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9338" y="1310910"/>
            <a:ext cx="66759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</a:rPr>
              <a:t>Anforderungen an die Internet-Firewall: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bg2">
                    <a:lumMod val="25000"/>
                  </a:schemeClr>
                </a:solidFill>
              </a:rPr>
              <a:t>Schutz der internen Systeme vor Angriffe aus dem Internet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bg2">
                    <a:lumMod val="25000"/>
                  </a:schemeClr>
                </a:solidFill>
              </a:rPr>
              <a:t>Schutz des Servers in der DMZ: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Webserver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Mailserver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9338" y="3942086"/>
            <a:ext cx="624613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2">
                    <a:lumMod val="25000"/>
                  </a:schemeClr>
                </a:solidFill>
              </a:rPr>
              <a:t>Zugriffskontrolle auf die Firewall selbst: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DNS-Server für das LAN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DHCP-Server für das LAN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Remote-Administration via SSH und 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HTTPS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Management via SNMP</a:t>
            </a:r>
            <a:endParaRPr lang="de-DE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2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" y="1502411"/>
            <a:ext cx="6846078" cy="37629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Das </a:t>
            </a:r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Netfilter</a:t>
            </a:r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-Framework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82586" y="2041762"/>
            <a:ext cx="50837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dirty="0" smtClean="0">
                <a:solidFill>
                  <a:schemeClr val="accent1">
                    <a:lumMod val="75000"/>
                  </a:schemeClr>
                </a:solidFill>
              </a:rPr>
              <a:t>Wichtige Bestandteile: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err="1" smtClean="0">
                <a:solidFill>
                  <a:schemeClr val="bg2">
                    <a:lumMod val="25000"/>
                  </a:schemeClr>
                </a:solidFill>
              </a:rPr>
              <a:t>ebtables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Ethernet </a:t>
            </a:r>
            <a:r>
              <a:rPr lang="de-DE" sz="2600" dirty="0" err="1" smtClean="0">
                <a:solidFill>
                  <a:schemeClr val="bg2">
                    <a:lumMod val="25000"/>
                  </a:schemeClr>
                </a:solidFill>
              </a:rPr>
              <a:t>Bridging</a:t>
            </a:r>
            <a:endParaRPr lang="de-DE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err="1" smtClean="0">
                <a:solidFill>
                  <a:schemeClr val="bg2">
                    <a:lumMod val="25000"/>
                  </a:schemeClr>
                </a:solidFill>
              </a:rPr>
              <a:t>arptables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MAC-Filter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err="1" smtClean="0">
                <a:solidFill>
                  <a:schemeClr val="bg2">
                    <a:lumMod val="25000"/>
                  </a:schemeClr>
                </a:solidFill>
              </a:rPr>
              <a:t>iptables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IPv4-Filter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smtClean="0">
                <a:solidFill>
                  <a:schemeClr val="bg2">
                    <a:lumMod val="25000"/>
                  </a:schemeClr>
                </a:solidFill>
              </a:rPr>
              <a:t>ip6tables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IPv6-Filter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err="1" smtClean="0">
                <a:solidFill>
                  <a:schemeClr val="bg2">
                    <a:lumMod val="25000"/>
                  </a:schemeClr>
                </a:solidFill>
              </a:rPr>
              <a:t>nftables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Nachfolger der *</a:t>
            </a:r>
            <a:r>
              <a:rPr lang="de-DE" sz="2600" dirty="0" err="1" smtClean="0">
                <a:solidFill>
                  <a:schemeClr val="bg2">
                    <a:lumMod val="25000"/>
                  </a:schemeClr>
                </a:solidFill>
              </a:rPr>
              <a:t>tables</a:t>
            </a:r>
            <a:endParaRPr lang="de-DE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err="1" smtClean="0">
                <a:solidFill>
                  <a:schemeClr val="bg2">
                    <a:lumMod val="25000"/>
                  </a:schemeClr>
                </a:solidFill>
              </a:rPr>
              <a:t>conntrack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Verbindungsverfolgung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i="1" dirty="0" smtClean="0">
                <a:solidFill>
                  <a:schemeClr val="bg2">
                    <a:lumMod val="25000"/>
                  </a:schemeClr>
                </a:solidFill>
              </a:rPr>
              <a:t>ulogd2</a:t>
            </a:r>
            <a:r>
              <a:rPr lang="de-DE" sz="2600" dirty="0" smtClean="0">
                <a:solidFill>
                  <a:schemeClr val="bg2">
                    <a:lumMod val="25000"/>
                  </a:schemeClr>
                </a:solidFill>
              </a:rPr>
              <a:t>: Eventbenachrichtigung</a:t>
            </a:r>
          </a:p>
        </p:txBody>
      </p:sp>
      <p:sp>
        <p:nvSpPr>
          <p:cNvPr id="7" name="Rechteck 6"/>
          <p:cNvSpPr/>
          <p:nvPr/>
        </p:nvSpPr>
        <p:spPr>
          <a:xfrm>
            <a:off x="1909721" y="2165998"/>
            <a:ext cx="995320" cy="1286189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93347" y="3720285"/>
            <a:ext cx="2130250" cy="2090057"/>
          </a:xfrm>
          <a:prstGeom prst="ellipse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Was ist ip6tables?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92380" y="1558384"/>
            <a:ext cx="2532185" cy="122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latin typeface="Eurostile LT Std" panose="020B0504020202050204" pitchFamily="34" charset="0"/>
              </a:rPr>
              <a:t>Kernel-Modul</a:t>
            </a:r>
          </a:p>
          <a:p>
            <a:pPr algn="ctr"/>
            <a:r>
              <a:rPr lang="de-DE" sz="2400" b="1" dirty="0" smtClean="0">
                <a:latin typeface="Eurostile LT Std" panose="020B0504020202050204" pitchFamily="34" charset="0"/>
              </a:rPr>
              <a:t>ip6_tables</a:t>
            </a:r>
            <a:endParaRPr lang="de-DE" sz="2400" b="1" dirty="0">
              <a:latin typeface="Eurostile LT Std" panose="020B05040202020502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7799206" y="1558384"/>
            <a:ext cx="2532185" cy="122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latin typeface="Eurostile LT Std" panose="020B0504020202050204" pitchFamily="34" charset="0"/>
              </a:rPr>
              <a:t>Userspace</a:t>
            </a:r>
            <a:r>
              <a:rPr lang="de-DE" sz="2400" dirty="0" smtClean="0">
                <a:latin typeface="Eurostile LT Std" panose="020B0504020202050204" pitchFamily="34" charset="0"/>
              </a:rPr>
              <a:t>-Programm</a:t>
            </a:r>
          </a:p>
          <a:p>
            <a:pPr algn="ctr"/>
            <a:r>
              <a:rPr lang="de-DE" sz="2400" b="1" dirty="0" smtClean="0">
                <a:latin typeface="Eurostile LT Std" panose="020B0504020202050204" pitchFamily="34" charset="0"/>
              </a:rPr>
              <a:t>ip6tables</a:t>
            </a:r>
            <a:endParaRPr lang="de-DE" sz="2400" b="1" dirty="0">
              <a:latin typeface="Eurostile LT Std" panose="020B050402020205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5" y="3994980"/>
            <a:ext cx="1355294" cy="1540668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6" idx="2"/>
            <a:endCxn id="11" idx="0"/>
          </p:cNvCxnSpPr>
          <p:nvPr/>
        </p:nvCxnSpPr>
        <p:spPr>
          <a:xfrm flipH="1">
            <a:off x="1758472" y="2784283"/>
            <a:ext cx="1" cy="936002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9" idx="1"/>
            <a:endCxn id="6" idx="3"/>
          </p:cNvCxnSpPr>
          <p:nvPr/>
        </p:nvCxnSpPr>
        <p:spPr>
          <a:xfrm flipH="1">
            <a:off x="3024565" y="2171334"/>
            <a:ext cx="477464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024565" y="1688125"/>
            <a:ext cx="477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Administration und Steuerung</a:t>
            </a:r>
            <a:endParaRPr lang="de-DE" sz="24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07508" y="3720285"/>
            <a:ext cx="5315578" cy="23083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Schnittstelle zwischen dem Administrator und dem Kernel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Regeln für IPv6-Filterung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Syntax analog zu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iptables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 für IPv4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Erweiterbar durch Module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seit Kernel 2.6.20 mit </a:t>
            </a:r>
            <a:r>
              <a:rPr lang="de-DE" sz="2400" dirty="0" err="1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Conntrack</a:t>
            </a:r>
            <a:endParaRPr lang="de-DE" sz="2400" dirty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9065297" y="2784283"/>
            <a:ext cx="1" cy="936002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44072" y="57774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Eurostile LT Std" panose="020B0504020202050204" pitchFamily="34" charset="0"/>
              </a:rPr>
              <a:t>Linux-Kernel</a:t>
            </a:r>
            <a:endParaRPr lang="de-DE" sz="2000" dirty="0"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115" y="822011"/>
            <a:ext cx="4895328" cy="37723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Wie funktioniert ip6tables?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63780" y="1426033"/>
            <a:ext cx="918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2"/>
                </a:solidFill>
                <a:latin typeface="Eurostile LT Std" panose="020B0504020202050204" pitchFamily="34" charset="0"/>
              </a:rPr>
              <a:t>RTFM</a:t>
            </a:r>
            <a:r>
              <a:rPr lang="de-DE" sz="2800" dirty="0">
                <a:latin typeface="Eurostile LT Std" panose="020B0504020202050204" pitchFamily="34" charset="0"/>
              </a:rPr>
              <a:t>: http://ipset.netfilter.org/ip6tables.man.html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37728" y="2252766"/>
            <a:ext cx="9184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Regelbeispiele</a:t>
            </a:r>
            <a:r>
              <a:rPr lang="de-DE" sz="2800" dirty="0" smtClean="0">
                <a:latin typeface="Eurostile LT Std" panose="020B050402020205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–P INPUT DROP</a:t>
            </a:r>
          </a:p>
          <a:p>
            <a:pPr>
              <a:spcBef>
                <a:spcPts val="600"/>
              </a:spcBef>
            </a:pP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–A INPUT –i 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–j ACCEPT</a:t>
            </a:r>
          </a:p>
          <a:p>
            <a:pPr>
              <a:spcBef>
                <a:spcPts val="600"/>
              </a:spcBef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-s 2002::/16 -j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" y="444131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ip6tables -A INPUT -m state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--state ESTABLISHED,RELATED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 ACCEPT</a:t>
            </a:r>
          </a:p>
          <a:p>
            <a:pPr>
              <a:spcBef>
                <a:spcPts val="600"/>
              </a:spcBef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ip6tables -A INPUT -</a:t>
            </a:r>
            <a:r>
              <a:rPr lang="en-US" sz="23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$LAN_IF -s $LAN_NET -p </a:t>
            </a:r>
            <a:r>
              <a:rPr lang="en-US" sz="23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 multiport </a:t>
            </a:r>
            <a:r>
              <a:rPr lang="en-US" sz="23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    --</a:t>
            </a:r>
            <a:r>
              <a:rPr lang="en-US" sz="23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sz="23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22,80,443 -j </a:t>
            </a:r>
            <a:r>
              <a:rPr lang="en-US" sz="23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>
              <a:spcBef>
                <a:spcPts val="600"/>
              </a:spcBef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! -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eth1 -p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icmpv6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128 -j ACCEPT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Routing aktiviert?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03902" y="1356876"/>
            <a:ext cx="918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-w net.ipv6.conf.all.forwarding=1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9" y="2027510"/>
            <a:ext cx="6349042" cy="42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Auf was kommt es an?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581" y="1356876"/>
            <a:ext cx="119474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Eigenständige Firewall-Plattform oder IPv4 und IPv6 auf einer Plattform?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dirty="0" smtClean="0"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Fundiertes Know-how über IPv6 -&gt; größte Fehlerquelle!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dirty="0" smtClean="0"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Kein NAT – die Firewall muss alles abfangen!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dirty="0" smtClean="0"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Antispoofing</a:t>
            </a: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-&gt; erlaubte Adressbereiche definieren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dirty="0" smtClean="0"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Tunnel-Mechanismen -&gt; unerwünschten Tunnel-Traffic filtern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ICMPv6-Typen -&gt; sauber filtern</a:t>
            </a:r>
          </a:p>
        </p:txBody>
      </p:sp>
    </p:spTree>
    <p:extLst>
      <p:ext uri="{BB962C8B-B14F-4D97-AF65-F5344CB8AC3E}">
        <p14:creationId xmlns:p14="http://schemas.microsoft.com/office/powerpoint/2010/main" val="11027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Das Regelwerk vorbereiten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582" y="1206156"/>
            <a:ext cx="4813160" cy="230832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Interface-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Definitionen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WAN_IF=eth1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LAN_IF=eth0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DMZ_IF=eth2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LAN_NET=2001:db8:1::/64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DMZ_NET=2001:db8:2::/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0582" y="3697799"/>
            <a:ext cx="4793300" cy="258532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Das Regelwerk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loeschen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-F</a:t>
            </a:r>
          </a:p>
          <a:p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Eine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Policy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definieren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-P INPUT DROP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-P FORWARD DROP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-P OUTPUT DROP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5" y="1215681"/>
            <a:ext cx="6331789" cy="22083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0192" y="4805794"/>
            <a:ext cx="6636753" cy="14773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Loopback-Kommunikation erlauben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-i </a:t>
            </a: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-j ACCEPT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OUTPUT -o </a:t>
            </a: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-j ACCEPT</a:t>
            </a:r>
          </a:p>
          <a:p>
            <a:endParaRPr lang="de-DE" dirty="0"/>
          </a:p>
        </p:txBody>
      </p:sp>
      <p:cxnSp>
        <p:nvCxnSpPr>
          <p:cNvPr id="9" name="Gerade Verbindung mit Pfeil 8"/>
          <p:cNvCxnSpPr>
            <a:stCxn id="6" idx="2"/>
            <a:endCxn id="7" idx="0"/>
          </p:cNvCxnSpPr>
          <p:nvPr/>
        </p:nvCxnSpPr>
        <p:spPr>
          <a:xfrm flipH="1">
            <a:off x="8708569" y="3424043"/>
            <a:ext cx="1" cy="13817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Stateful-Inspection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" y="3085198"/>
            <a:ext cx="11887199" cy="256993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Stateful-Inspection</a:t>
            </a: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aktivieren</a:t>
            </a:r>
          </a:p>
          <a:p>
            <a:endParaRPr lang="de-DE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-m </a:t>
            </a:r>
            <a:r>
              <a:rPr lang="de-DE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ESTABLISHED,RELATED -j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endParaRPr lang="de-DE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-m </a:t>
            </a:r>
            <a:r>
              <a:rPr lang="de-DE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ESTABLISHED,RELATED -j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endParaRPr lang="de-DE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OUTPUT -m </a:t>
            </a:r>
            <a:r>
              <a:rPr lang="de-DE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ESTABLISHED,RELATED -j ACCEPT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45547" y="1542178"/>
            <a:ext cx="8500904" cy="46166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Conntrack-Modul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CONFIG_NF_CONNTRACK_IPV6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Anti-Spoofing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399" y="3713364"/>
            <a:ext cx="11887199" cy="25545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Antispoofing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! -i </a:t>
            </a: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-s ::1/128 -j 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-i $WAN_IF -s FC00::/7 -j 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-s ::1/128 -j 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-i $WAN_IF -s FC00::/7 -j DROP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Schutz vor gefälschten IPv6-Adressen (Spoofing) </a:t>
            </a:r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durch: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065127" y="1883078"/>
            <a:ext cx="3739662" cy="1160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Eurostile LT Std" panose="020B0504020202050204" pitchFamily="34" charset="0"/>
                <a:cs typeface="Courier New" panose="02070309020205020404" pitchFamily="49" charset="0"/>
              </a:rPr>
              <a:t>Definition der </a:t>
            </a:r>
            <a:r>
              <a:rPr lang="en-US" sz="2400" dirty="0" err="1">
                <a:latin typeface="Eurostile LT Std" panose="020B0504020202050204" pitchFamily="34" charset="0"/>
                <a:cs typeface="Courier New" panose="02070309020205020404" pitchFamily="49" charset="0"/>
              </a:rPr>
              <a:t>betreffenden</a:t>
            </a:r>
            <a:r>
              <a:rPr lang="en-US" sz="2400" dirty="0">
                <a:latin typeface="Eurostile LT Std" panose="020B0504020202050204" pitchFamily="34" charset="0"/>
                <a:cs typeface="Courier New" panose="02070309020205020404" pitchFamily="49" charset="0"/>
              </a:rPr>
              <a:t> Interfaces in der Regel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365443" y="1883078"/>
            <a:ext cx="3739662" cy="1160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Verwerfen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von Traffic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mit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Absenderadressen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an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falschen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Interfaces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44305" y="1774946"/>
            <a:ext cx="703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+</a:t>
            </a:r>
            <a:endParaRPr lang="de-DE" sz="72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9024258" y="3044017"/>
            <a:ext cx="422031" cy="683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IPv6-Tunnel-Traffic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397" y="2704149"/>
            <a:ext cx="11887199" cy="19389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Tunnel-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Praefixe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blocken (ip6tables)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-s 2002::/16 -j DROP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-s 2001:0::/32 -j DROP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-s 2002::/16 -j DROP</a:t>
            </a:r>
          </a:p>
          <a:p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-s 2001:0::/32 -j DROP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Tunnel-Technologien: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03125" y="1820807"/>
            <a:ext cx="348510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6to4: 2002::/16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353447" y="1820807"/>
            <a:ext cx="348510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Teredo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: 2001:0::/32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8403769" y="1820807"/>
            <a:ext cx="348510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ISATAP: Protocol 41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2397" y="4913714"/>
            <a:ext cx="11887199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IPv6 in IPv4 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blocken (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-A INPUT -p 41 -j DROP</a:t>
            </a:r>
          </a:p>
          <a:p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-A FORWARD -p 41 -j DROP</a:t>
            </a:r>
          </a:p>
        </p:txBody>
      </p:sp>
    </p:spTree>
    <p:extLst>
      <p:ext uri="{BB962C8B-B14F-4D97-AF65-F5344CB8AC3E}">
        <p14:creationId xmlns:p14="http://schemas.microsoft.com/office/powerpoint/2010/main" val="9355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Eric Amberg – wer ist das?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0" y="6121625"/>
            <a:ext cx="12192000" cy="736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2636" y="1506091"/>
            <a:ext cx="98260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Diplom-Kaufmann (FH Berlin)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seit </a:t>
            </a: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1998 Netzwerk &amp; Security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seit 2003 Firewall-Administration in großen Unternehmen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seit 2009 selbständig als IT-Consultant und –Trainer (Cisco, Linux)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Außerdem Buchautor und Autor von Publikationen in Fachartikeln (Schwerpunkt IPv6)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Autor des wahrscheinlich umfassendsten deutschsprachigen </a:t>
            </a:r>
            <a:b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</a:b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IPv6-Videotrainings (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www.ipv6-akademie.de</a:t>
            </a: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)</a:t>
            </a:r>
          </a:p>
          <a:p>
            <a:pPr marL="285750" indent="-285750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Betreiber der IPv6-Plattform "IPv6-World" (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www.ipv6-world.de</a:t>
            </a:r>
            <a:r>
              <a:rPr lang="de-DE" sz="25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)</a:t>
            </a:r>
          </a:p>
          <a:p>
            <a:endParaRPr lang="de-DE" dirty="0"/>
          </a:p>
        </p:txBody>
      </p:sp>
      <p:pic>
        <p:nvPicPr>
          <p:cNvPr id="1026" name="Picture 2" descr="Eric_Am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79" y="1213804"/>
            <a:ext cx="16398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085851" y="3236815"/>
            <a:ext cx="1639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CCNP</a:t>
            </a: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CCNP Security</a:t>
            </a: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CCNP Voice</a:t>
            </a: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CISSP</a:t>
            </a: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LPIC-2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51" y="1213805"/>
            <a:ext cx="816109" cy="10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Administration muss sein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397" y="2830746"/>
            <a:ext cx="11887199" cy="34163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Administration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$LAN_IF -s $LAN_NET -p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-m multiport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22,443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-j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SNMP-Get von der Management-Station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–A INPUT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$LAN_IF –s $LAN_NET –p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161 –j ACCEPT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SNMP-Traps von der Firewall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–A OUTPUT –o $LAN_IF –d $LAN_NET –p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162 –j ACCEPT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Administration via: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03125" y="1820807"/>
            <a:ext cx="348510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SSH: Port 22/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tcp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353447" y="1820807"/>
            <a:ext cx="348510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HTTPS: Port 443/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tcp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8403769" y="1820807"/>
            <a:ext cx="354372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SNMP: Ports</a:t>
            </a:r>
          </a:p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161/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udp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+ 162/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udp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DNS-Traffic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397" y="3457772"/>
            <a:ext cx="11887199" cy="22467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DNS-Traffic (Firewall als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DNS-Server)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-i $LAN_IF -s $LAN_NET -p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53 -j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OUTPUT -p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53 -j ACCEPT</a:t>
            </a:r>
          </a:p>
          <a:p>
            <a:pPr>
              <a:spcBef>
                <a:spcPts val="1200"/>
              </a:spcBef>
            </a:pP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DNS-Traffic vom LAN ins Internet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-i $LAN_IF -s $LAN_NET -p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53 -j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DNS kann über die folgenden Wege genutzt werden: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52397" y="1820807"/>
            <a:ext cx="3766457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Gateway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als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DNS-Server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212768" y="1830409"/>
            <a:ext cx="3766457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DNS-Server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im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LAN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8273139" y="1830409"/>
            <a:ext cx="3766457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DNS-Server </a:t>
            </a:r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im</a:t>
            </a:r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Internet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Web- und Mail-Traffic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398" y="2906185"/>
            <a:ext cx="11887199" cy="332398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Web und Mail aus dem LAN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-i $LAN_IF -s $LAN_NET -p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-m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multiport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25,80,443 -j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>
              <a:spcBef>
                <a:spcPts val="1200"/>
              </a:spcBef>
            </a:pP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Mail aus der DMZ</a:t>
            </a:r>
          </a:p>
          <a:p>
            <a:pPr>
              <a:spcBef>
                <a:spcPts val="1200"/>
              </a:spcBef>
            </a:pP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–A FORWARD –i $DMZ_IF –s $DMZ_NET –p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25 –j 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Web und Mail aus dem Internet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-i $WAN_IF -s 2000::/3 -d $DMZ_NET -p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-m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25,80,443 -j ACCEPT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Typischer Traffic: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042521" y="1771844"/>
            <a:ext cx="3766457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LAN-Clients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648470" y="1768632"/>
            <a:ext cx="3766457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DMZ-Server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Und was ist mit ICMPv6?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ICMPv6 ist gefährlich! … wirklich?</a:t>
            </a:r>
          </a:p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Am besten alles sperren?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82949" y="2397963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Neighbor Discovery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82949" y="3485192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Router Discovery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46" y="2471534"/>
            <a:ext cx="4000127" cy="2662040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282949" y="4572421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Path MTU Discovery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008097" y="2397963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Statusmeldungen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008097" y="3485192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Fehlermeldungen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008097" y="4572421"/>
            <a:ext cx="3293731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Renumbering</a:t>
            </a:r>
            <a:endParaRPr lang="en-US" sz="24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9938" y="5745346"/>
            <a:ext cx="118343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00" dirty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http://www.iana.org/assignments/icmpv6-parameters/icmpv6-parameters.xhtml</a:t>
            </a:r>
          </a:p>
        </p:txBody>
      </p:sp>
    </p:spTree>
    <p:extLst>
      <p:ext uri="{BB962C8B-B14F-4D97-AF65-F5344CB8AC3E}">
        <p14:creationId xmlns:p14="http://schemas.microsoft.com/office/powerpoint/2010/main" val="1177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ICMPv6 und die Firewall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79262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ICMPv6 ist integraler Bestandteil von IPv6!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336343" y="1799797"/>
            <a:ext cx="3510573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FORWARD-Chain</a:t>
            </a:r>
            <a:endParaRPr lang="en-US" sz="23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37615" y="1808751"/>
            <a:ext cx="3510573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 smtClean="0">
                <a:solidFill>
                  <a:schemeClr val="bg1"/>
                </a:solidFill>
                <a:latin typeface="Eurostile LT Std" panose="020B0504020202050204" pitchFamily="34" charset="0"/>
              </a:rPr>
              <a:t>INPUT/OUTPUT-Chain</a:t>
            </a:r>
            <a:endParaRPr lang="en-US" sz="2300" dirty="0">
              <a:solidFill>
                <a:schemeClr val="bg1"/>
              </a:solidFill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28879" y="2655001"/>
            <a:ext cx="3519310" cy="8925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Neighbor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Discovery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Neighbor Solicitation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135)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Neighbor Advertisement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136)</a:t>
            </a:r>
            <a:endParaRPr lang="en-US" sz="16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879" y="3633343"/>
            <a:ext cx="3519310" cy="8925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Router Discovery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Router Solicitation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133)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Router Advertisement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134)</a:t>
            </a:r>
            <a:endParaRPr lang="en-US" sz="16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8878" y="4610551"/>
            <a:ext cx="3519310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Path MTU Discovery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Packet Too Big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2)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8878" y="5339405"/>
            <a:ext cx="3519310" cy="8925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Ping von intern (?)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Echo Request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128)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Echo Reply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129)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36343" y="2655001"/>
            <a:ext cx="3519310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Path MTU Discovery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Packet Too Big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2)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36343" y="3382713"/>
            <a:ext cx="3519310" cy="11387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Weitere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Fehlermeldungen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Destination Unreachable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Time Exceeded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3)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Parameter Problem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4)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327606" y="4602743"/>
            <a:ext cx="3519310" cy="8925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Ping von intern (?)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Echo Request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128)</a:t>
            </a:r>
          </a:p>
          <a:p>
            <a:pPr algn="ctr"/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Echo Reply (</a:t>
            </a:r>
            <a:r>
              <a:rPr lang="en-US" sz="16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1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129)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43807" y="2655001"/>
            <a:ext cx="3519310" cy="1015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Multicast Listener Discovery (MLD)</a:t>
            </a:r>
          </a:p>
          <a:p>
            <a:pPr algn="ctr"/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Typen</a:t>
            </a:r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130, 131 und 132)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243807" y="3754483"/>
            <a:ext cx="3519310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Redirect</a:t>
            </a:r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(</a:t>
            </a:r>
            <a:r>
              <a:rPr lang="en-US" sz="20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</a:t>
            </a:r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137)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8235071" y="1799797"/>
            <a:ext cx="3510573" cy="71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Weitere</a:t>
            </a:r>
            <a:r>
              <a:rPr lang="en-US" sz="23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ICMPv6-Typen</a:t>
            </a:r>
            <a:endParaRPr lang="en-US" sz="2300" dirty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243807" y="4242809"/>
            <a:ext cx="3519310" cy="70788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Mobile IPv6 </a:t>
            </a:r>
          </a:p>
          <a:p>
            <a:pPr algn="ctr"/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Typen</a:t>
            </a:r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144 </a:t>
            </a:r>
            <a:r>
              <a:rPr lang="en-US" sz="20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bis</a:t>
            </a:r>
            <a:r>
              <a:rPr lang="en-US" sz="20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147)</a:t>
            </a:r>
          </a:p>
        </p:txBody>
      </p:sp>
    </p:spTree>
    <p:extLst>
      <p:ext uri="{BB962C8B-B14F-4D97-AF65-F5344CB8AC3E}">
        <p14:creationId xmlns:p14="http://schemas.microsoft.com/office/powerpoint/2010/main" val="38642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ICMPv6 filtern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54986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Beispiel-Regeln: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2560" y="1909719"/>
            <a:ext cx="11506873" cy="19389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Ping-Request von Firewall, LAN und DMZ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OUTPUT -p 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128 -j ACCEPT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FORWARD ! -i $WAN_IF -p 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128 -j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>
              <a:spcBef>
                <a:spcPts val="6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Ping-Request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auf Firewall von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LAN und DMZ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! –i $WAN_IF -p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128 -j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2560" y="4175666"/>
            <a:ext cx="11506873" cy="19389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Neighbor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Discovery ein- und ausgehend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-A INPUT -p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icmpv6 --icmpv6-type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135 -j ACCEPT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INPUT -p 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136 -j ACCEPT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ip6tables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-A OUTPUT -p 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135 -j ACCEPT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ip6tables -A OUTPUT -p icmpv6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--icmpv6-type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136 -j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NFtables</a:t>
            </a:r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 – der </a:t>
            </a:r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iptables</a:t>
            </a:r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-Nachfolger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2883" y="1356876"/>
            <a:ext cx="5568120" cy="437042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Fakten zu </a:t>
            </a:r>
            <a:r>
              <a:rPr lang="de-DE" sz="2600" b="1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ip</a:t>
            </a:r>
            <a:r>
              <a:rPr lang="de-DE" sz="2600" b="1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(6)</a:t>
            </a:r>
            <a:r>
              <a:rPr lang="de-DE" sz="2600" b="1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tables</a:t>
            </a: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: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wird seit 13 Jahren eingesetzt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nutzt komplizierte Regel-Syntax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zeigt Performance-Schwächen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enthält viel redundanten Code (Flickwerk)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liefert wenig übergreifende Subkomponenten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Projekt ist schwierig zu warten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09641" y="1356876"/>
            <a:ext cx="5568120" cy="437042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Fakten zu </a:t>
            </a:r>
            <a:r>
              <a:rPr lang="de-DE" sz="2600" b="1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NFtables</a:t>
            </a:r>
            <a:r>
              <a:rPr lang="de-DE" sz="26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: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ist seit Kernel 3.13 integriert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nutzt intuitive Regel-Syntax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ist </a:t>
            </a:r>
            <a:r>
              <a:rPr lang="de-DE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performanter</a:t>
            </a: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als </a:t>
            </a:r>
            <a:r>
              <a:rPr lang="de-DE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iptables</a:t>
            </a: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 (VM innerhalb des Kernels)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übergreifende und einheitliche Subkomponenten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flexibler Code, einfach zu warten</a:t>
            </a:r>
          </a:p>
          <a:p>
            <a:pPr marL="457200" indent="-4572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Eurostile LT Std" panose="020B0504020202050204" pitchFamily="34" charset="0"/>
                <a:cs typeface="Courier New" panose="02070309020205020404" pitchFamily="49" charset="0"/>
              </a:rPr>
              <a:t>bietet Kompatibilität zu </a:t>
            </a:r>
            <a:r>
              <a:rPr lang="de-DE" sz="2400" dirty="0" err="1" smtClean="0">
                <a:latin typeface="Eurostile LT Std" panose="020B0504020202050204" pitchFamily="34" charset="0"/>
                <a:cs typeface="Courier New" panose="02070309020205020404" pitchFamily="49" charset="0"/>
              </a:rPr>
              <a:t>iptables</a:t>
            </a:r>
            <a:endParaRPr lang="de-DE" sz="2400" dirty="0" smtClean="0">
              <a:latin typeface="Eurostile LT Std" panose="020B050402020205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nft</a:t>
            </a:r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 – das Frontend zu </a:t>
            </a:r>
            <a:r>
              <a:rPr lang="de-DE" sz="4400" dirty="0" err="1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NFtables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399" y="1054986"/>
            <a:ext cx="1188719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Beispiel-Regeln: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2561" y="1990944"/>
            <a:ext cx="11506873" cy="39395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Neighbor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-Discovery eingehend erlauben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ip6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icmpv6 type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nd-neighbor-solicit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ip6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icmpv6 type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-router-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advert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Telnet, HTTP und HTTPS eingehend erlauben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ip6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telnet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http, https}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endParaRPr lang="de-D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SSH-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Forwarding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verbieten und protokollieren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ip6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forward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22 log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Kommunikation durch die FW zu 192.168.1.0/24 verbieten und zählen</a:t>
            </a:r>
            <a:endParaRPr lang="de-D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rule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forward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daddr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192.168.1.0/24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12" y="3339313"/>
            <a:ext cx="1722120" cy="259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IPv6-Basisregelwerk mit ip6tables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400" y="2868723"/>
            <a:ext cx="11887199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Vielen Dank für Ihre Aufmerksamkeit!</a:t>
            </a:r>
          </a:p>
          <a:p>
            <a:pPr algn="ctr"/>
            <a:endParaRPr lang="de-DE" sz="3200" b="1" dirty="0">
              <a:solidFill>
                <a:schemeClr val="accent2"/>
              </a:solidFill>
              <a:latin typeface="Eurostile LT Std" panose="020B0504020202050204" pitchFamily="34" charset="0"/>
              <a:cs typeface="Courier New" panose="02070309020205020404" pitchFamily="49" charset="0"/>
            </a:endParaRPr>
          </a:p>
          <a:p>
            <a:pPr algn="ctr"/>
            <a:r>
              <a:rPr lang="de-DE" sz="3200" b="1" dirty="0" smtClean="0">
                <a:solidFill>
                  <a:schemeClr val="accent2"/>
                </a:solidFill>
                <a:latin typeface="Eurostile LT Std" panose="020B0504020202050204" pitchFamily="34" charset="0"/>
                <a:cs typeface="Courier New" panose="02070309020205020404" pitchFamily="49" charset="0"/>
              </a:rPr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15774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Worum geht es hier eigentlich?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2071" y="1574122"/>
            <a:ext cx="82700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IPv6-Firewalls im Allgemeinen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ip6tables als Beispiel-Implementierung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IPv6 &lt;-&gt; IPv4 – Unterschiede und Gemeinsamkeiten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essentielle Firewall-Regeln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2">
                  <a:lumMod val="25000"/>
                </a:schemeClr>
              </a:solidFill>
              <a:latin typeface="Eurostile LT Std" panose="020B050402020205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Eurostile LT Std" panose="020B0504020202050204" pitchFamily="34" charset="0"/>
              </a:rPr>
              <a:t>Tipps &amp; Tricks und Fallstricke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31" y="2548991"/>
            <a:ext cx="3270529" cy="24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 und die Firewalls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2" y="2240781"/>
            <a:ext cx="6261743" cy="4149969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7043894" y="2451795"/>
            <a:ext cx="4160018" cy="1758462"/>
          </a:xfrm>
          <a:prstGeom prst="wedgeEllipseCallout">
            <a:avLst>
              <a:gd name="adj1" fmla="val -103065"/>
              <a:gd name="adj2" fmla="val 53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Wozu Firewalls?</a:t>
            </a:r>
          </a:p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Wir haben NAT!</a:t>
            </a:r>
            <a:endParaRPr lang="de-DE" sz="2800" dirty="0">
              <a:latin typeface="Eurostile LT Std" panose="020B050402020205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6172" y="1391523"/>
            <a:ext cx="524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Die "heile" IPv4-Welt</a:t>
            </a:r>
            <a:endParaRPr lang="de-DE" sz="36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 und die Firewalls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72662" y="1380162"/>
            <a:ext cx="619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Die "unheilvolle" IPv6-Welt</a:t>
            </a:r>
            <a:endParaRPr lang="de-DE" sz="36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0" y="2484163"/>
            <a:ext cx="5859860" cy="3899671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6440990" y="1274904"/>
            <a:ext cx="5134711" cy="1758462"/>
          </a:xfrm>
          <a:prstGeom prst="wedgeEllipseCallout">
            <a:avLst>
              <a:gd name="adj1" fmla="val -87283"/>
              <a:gd name="adj2" fmla="val 73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Unser NAT ist weg! Wir sind verloren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38" y="3200533"/>
            <a:ext cx="2156460" cy="3230880"/>
          </a:xfrm>
          <a:prstGeom prst="rect">
            <a:avLst/>
          </a:prstGeom>
        </p:spPr>
      </p:pic>
      <p:sp>
        <p:nvSpPr>
          <p:cNvPr id="9" name="Ovale Legende 8"/>
          <p:cNvSpPr/>
          <p:nvPr/>
        </p:nvSpPr>
        <p:spPr>
          <a:xfrm>
            <a:off x="5707465" y="3418899"/>
            <a:ext cx="3848460" cy="1758462"/>
          </a:xfrm>
          <a:prstGeom prst="wedgeEllipseCallout">
            <a:avLst>
              <a:gd name="adj1" fmla="val 68843"/>
              <a:gd name="adj2" fmla="val 259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Sagt mir, wenn es vorbei ist …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54" y="2281551"/>
            <a:ext cx="2548153" cy="3320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 und die Firewalls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997139" y="1137866"/>
            <a:ext cx="619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Doch der Ritter in strahlender Rüstung naht:</a:t>
            </a:r>
            <a:endParaRPr lang="de-DE" sz="36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5" y="2901092"/>
            <a:ext cx="3282332" cy="2621630"/>
          </a:xfrm>
          <a:prstGeom prst="rect">
            <a:avLst/>
          </a:prstGeom>
        </p:spPr>
      </p:pic>
      <p:sp>
        <p:nvSpPr>
          <p:cNvPr id="10" name="Ovale Legende 9"/>
          <p:cNvSpPr/>
          <p:nvPr/>
        </p:nvSpPr>
        <p:spPr>
          <a:xfrm>
            <a:off x="8272424" y="3998079"/>
            <a:ext cx="3564533" cy="1758462"/>
          </a:xfrm>
          <a:prstGeom prst="wedgeEllipseCallout">
            <a:avLst>
              <a:gd name="adj1" fmla="val -124673"/>
              <a:gd name="adj2" fmla="val -35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Grüß Gott!</a:t>
            </a:r>
          </a:p>
          <a:p>
            <a:pPr algn="ctr"/>
            <a:r>
              <a:rPr lang="de-DE" sz="2800" dirty="0" smtClean="0">
                <a:latin typeface="Eurostile LT Std" panose="020B0504020202050204" pitchFamily="34" charset="0"/>
              </a:rPr>
              <a:t>Ich bin es, die Firewall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 und die Firewalls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76085" y="1081222"/>
            <a:ext cx="1122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Firewalls gehören seit jeher zur Perimeter-Sicherheit – NAT war immer nur eine Krücke!</a:t>
            </a:r>
            <a:endParaRPr lang="de-DE" sz="36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5" y="2440281"/>
            <a:ext cx="5301958" cy="35997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562846" y="2645732"/>
            <a:ext cx="5521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Firewall-Typen: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Personal Firewalls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Netzwerk-Firewalls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Packet Filter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Stateful</a:t>
            </a:r>
            <a:r>
              <a:rPr lang="de-DE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 Filter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stile LT Std" panose="020B0504020202050204" pitchFamily="34" charset="0"/>
              </a:rPr>
              <a:t>Application Gateway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00" y="3662872"/>
            <a:ext cx="1288296" cy="1028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IPv6 und die Firewalls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29473" y="1016486"/>
            <a:ext cx="1195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2"/>
                </a:solidFill>
                <a:latin typeface="Eurostile LT Std" panose="020B0504020202050204" pitchFamily="34" charset="0"/>
              </a:rPr>
              <a:t>Wie implementiere ich eine IPv6-Netzwerk-Firewall?</a:t>
            </a:r>
            <a:endParaRPr lang="de-DE" sz="3600" dirty="0">
              <a:solidFill>
                <a:schemeClr val="accent2"/>
              </a:solidFill>
              <a:latin typeface="Eurostile LT Std" panose="020B050402020205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" y="3198088"/>
            <a:ext cx="3417579" cy="2274361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1505119" y="2047285"/>
            <a:ext cx="1529394" cy="760651"/>
          </a:xfrm>
          <a:prstGeom prst="cloudCallout">
            <a:avLst>
              <a:gd name="adj1" fmla="val -14484"/>
              <a:gd name="adj2" fmla="val 96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???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232134" y="1764903"/>
            <a:ext cx="760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Grundsätzlich: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 genau wie eine IPv4-Firewall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97465" y="2255014"/>
            <a:ext cx="303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Alternativen: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00" y="2537188"/>
            <a:ext cx="1288296" cy="1028975"/>
          </a:xfrm>
          <a:prstGeom prst="rect">
            <a:avLst/>
          </a:prstGeom>
        </p:spPr>
      </p:pic>
      <p:sp>
        <p:nvSpPr>
          <p:cNvPr id="7" name="Wolke 6"/>
          <p:cNvSpPr/>
          <p:nvPr/>
        </p:nvSpPr>
        <p:spPr>
          <a:xfrm>
            <a:off x="4151214" y="2961867"/>
            <a:ext cx="1820708" cy="13513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Internet</a:t>
            </a: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7157287" y="2520566"/>
            <a:ext cx="15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IPv4-Firewall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57286" y="3662872"/>
            <a:ext cx="15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IPv6-Firewall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9759077" y="2936547"/>
            <a:ext cx="2128205" cy="1402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LAN</a:t>
            </a:r>
            <a:endParaRPr lang="de-DE" sz="3200" dirty="0"/>
          </a:p>
        </p:txBody>
      </p:sp>
      <p:cxnSp>
        <p:nvCxnSpPr>
          <p:cNvPr id="20" name="Gerader Verbinder 19"/>
          <p:cNvCxnSpPr>
            <a:stCxn id="7" idx="0"/>
            <a:endCxn id="12" idx="1"/>
          </p:cNvCxnSpPr>
          <p:nvPr/>
        </p:nvCxnSpPr>
        <p:spPr>
          <a:xfrm flipV="1">
            <a:off x="5970405" y="3051676"/>
            <a:ext cx="1230895" cy="5858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7" idx="0"/>
            <a:endCxn id="18" idx="1"/>
          </p:cNvCxnSpPr>
          <p:nvPr/>
        </p:nvCxnSpPr>
        <p:spPr>
          <a:xfrm>
            <a:off x="5970405" y="3637552"/>
            <a:ext cx="1230895" cy="53980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stCxn id="12" idx="3"/>
            <a:endCxn id="17" idx="2"/>
          </p:cNvCxnSpPr>
          <p:nvPr/>
        </p:nvCxnSpPr>
        <p:spPr>
          <a:xfrm>
            <a:off x="8489596" y="3051676"/>
            <a:ext cx="1269481" cy="5858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18" idx="3"/>
            <a:endCxn id="17" idx="2"/>
          </p:cNvCxnSpPr>
          <p:nvPr/>
        </p:nvCxnSpPr>
        <p:spPr>
          <a:xfrm flipV="1">
            <a:off x="8489596" y="3637552"/>
            <a:ext cx="1269481" cy="53980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00" y="4940067"/>
            <a:ext cx="1288296" cy="1028975"/>
          </a:xfrm>
          <a:prstGeom prst="rect">
            <a:avLst/>
          </a:prstGeom>
        </p:spPr>
      </p:pic>
      <p:sp>
        <p:nvSpPr>
          <p:cNvPr id="30" name="Wolke 29"/>
          <p:cNvSpPr/>
          <p:nvPr/>
        </p:nvSpPr>
        <p:spPr>
          <a:xfrm>
            <a:off x="4159493" y="4772609"/>
            <a:ext cx="1820708" cy="13513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Internet</a:t>
            </a:r>
            <a:endParaRPr lang="de-DE" sz="2400" dirty="0"/>
          </a:p>
        </p:txBody>
      </p:sp>
      <p:sp>
        <p:nvSpPr>
          <p:cNvPr id="31" name="Ellipse 30"/>
          <p:cNvSpPr/>
          <p:nvPr/>
        </p:nvSpPr>
        <p:spPr>
          <a:xfrm>
            <a:off x="9759077" y="4760353"/>
            <a:ext cx="2128205" cy="1402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LAN</a:t>
            </a:r>
            <a:endParaRPr lang="de-DE" sz="3200" dirty="0"/>
          </a:p>
        </p:txBody>
      </p:sp>
      <p:cxnSp>
        <p:nvCxnSpPr>
          <p:cNvPr id="32" name="Gerader Verbinder 31"/>
          <p:cNvCxnSpPr>
            <a:stCxn id="30" idx="0"/>
            <a:endCxn id="29" idx="1"/>
          </p:cNvCxnSpPr>
          <p:nvPr/>
        </p:nvCxnSpPr>
        <p:spPr>
          <a:xfrm>
            <a:off x="5978684" y="5448294"/>
            <a:ext cx="1222616" cy="626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stCxn id="29" idx="3"/>
            <a:endCxn id="31" idx="2"/>
          </p:cNvCxnSpPr>
          <p:nvPr/>
        </p:nvCxnSpPr>
        <p:spPr>
          <a:xfrm>
            <a:off x="8489596" y="5454555"/>
            <a:ext cx="1269481" cy="6803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108733" y="4902721"/>
            <a:ext cx="1569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IPv6/IPv4-Firewall</a:t>
            </a:r>
            <a:endParaRPr lang="de-DE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4092972" y="4292151"/>
            <a:ext cx="283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Firewall für jeden </a:t>
            </a:r>
            <a:r>
              <a:rPr lang="de-DE" dirty="0" err="1" smtClean="0"/>
              <a:t>Stack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092972" y="6092216"/>
            <a:ext cx="306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Firewall für beide </a:t>
            </a:r>
            <a:r>
              <a:rPr lang="de-DE" dirty="0" err="1" smtClean="0"/>
              <a:t>Stacks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" y="695915"/>
            <a:ext cx="11407072" cy="6416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6116"/>
            <a:ext cx="12192000" cy="736375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Das Szenario</a:t>
            </a:r>
            <a:endParaRPr lang="de-DE" sz="44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0" y="922491"/>
            <a:ext cx="12192000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0" y="6384616"/>
            <a:ext cx="12192000" cy="473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urostile LT Std" panose="020B0504020202050204" pitchFamily="34" charset="0"/>
              </a:rPr>
              <a:t>Copyright © 2014 Eric Amberg                                       IPv6-Basisregelwerk mit ip6tables        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Eurostile LT Std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Microsoft Office PowerPoint</Application>
  <PresentationFormat>Breitbild</PresentationFormat>
  <Paragraphs>310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Eurostile LT Std</vt:lpstr>
      <vt:lpstr>Larissa</vt:lpstr>
      <vt:lpstr>IPv6-Basisregelwerk mit ip6tables</vt:lpstr>
      <vt:lpstr>Eric Amberg – wer ist das?</vt:lpstr>
      <vt:lpstr>Worum geht es hier eigentlich?</vt:lpstr>
      <vt:lpstr>IPv6 und die Firewalls</vt:lpstr>
      <vt:lpstr>IPv6 und die Firewalls</vt:lpstr>
      <vt:lpstr>IPv6 und die Firewalls</vt:lpstr>
      <vt:lpstr>IPv6 und die Firewalls</vt:lpstr>
      <vt:lpstr>IPv6 und die Firewalls</vt:lpstr>
      <vt:lpstr>Das Szenario</vt:lpstr>
      <vt:lpstr>Das Szenario</vt:lpstr>
      <vt:lpstr>Das Netfilter-Framework</vt:lpstr>
      <vt:lpstr>Was ist ip6tables?</vt:lpstr>
      <vt:lpstr>Wie funktioniert ip6tables?</vt:lpstr>
      <vt:lpstr>Routing aktiviert?</vt:lpstr>
      <vt:lpstr>Auf was kommt es an?</vt:lpstr>
      <vt:lpstr>Das Regelwerk vorbereiten</vt:lpstr>
      <vt:lpstr>Stateful-Inspection</vt:lpstr>
      <vt:lpstr>Anti-Spoofing</vt:lpstr>
      <vt:lpstr>IPv6-Tunnel-Traffic</vt:lpstr>
      <vt:lpstr>Administration muss sein</vt:lpstr>
      <vt:lpstr>DNS-Traffic</vt:lpstr>
      <vt:lpstr>Web- und Mail-Traffic</vt:lpstr>
      <vt:lpstr>Und was ist mit ICMPv6?</vt:lpstr>
      <vt:lpstr>ICMPv6 und die Firewall</vt:lpstr>
      <vt:lpstr>ICMPv6 filtern</vt:lpstr>
      <vt:lpstr>NFtables – der iptables-Nachfolger</vt:lpstr>
      <vt:lpstr>nft – das Frontend zu NFtables</vt:lpstr>
      <vt:lpstr>IPv6-Basisregelwerk mit ip6tables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und die Firewalls</dc:title>
  <dc:creator>ich</dc:creator>
  <cp:lastModifiedBy>ich</cp:lastModifiedBy>
  <cp:revision>94</cp:revision>
  <dcterms:created xsi:type="dcterms:W3CDTF">2014-04-22T19:30:35Z</dcterms:created>
  <dcterms:modified xsi:type="dcterms:W3CDTF">2014-05-20T17:21:39Z</dcterms:modified>
</cp:coreProperties>
</file>