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321" r:id="rId2"/>
    <p:sldId id="488" r:id="rId3"/>
    <p:sldId id="489" r:id="rId4"/>
    <p:sldId id="491" r:id="rId5"/>
    <p:sldId id="494" r:id="rId6"/>
    <p:sldId id="499" r:id="rId7"/>
    <p:sldId id="495" r:id="rId8"/>
    <p:sldId id="496" r:id="rId9"/>
    <p:sldId id="498" r:id="rId10"/>
    <p:sldId id="500" r:id="rId11"/>
    <p:sldId id="501" r:id="rId12"/>
    <p:sldId id="504" r:id="rId13"/>
    <p:sldId id="505" r:id="rId14"/>
    <p:sldId id="506" r:id="rId15"/>
    <p:sldId id="493" r:id="rId16"/>
    <p:sldId id="340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173251"/>
    <a:srgbClr val="898989"/>
    <a:srgbClr val="0073AE"/>
    <a:srgbClr val="0D5F98"/>
    <a:srgbClr val="7F7F7F"/>
    <a:srgbClr val="ADBDD8"/>
    <a:srgbClr val="5784BC"/>
    <a:srgbClr val="496E9C"/>
    <a:srgbClr val="FF5200"/>
    <a:srgbClr val="00A8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50" autoAdjust="0"/>
    <p:restoredTop sz="92598" autoAdjust="0"/>
  </p:normalViewPr>
  <p:slideViewPr>
    <p:cSldViewPr snapToGrid="0" snapToObjects="1">
      <p:cViewPr>
        <p:scale>
          <a:sx n="85" d="100"/>
          <a:sy n="85" d="100"/>
        </p:scale>
        <p:origin x="-2456" y="-704"/>
      </p:cViewPr>
      <p:guideLst>
        <p:guide orient="horz" pos="1093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FE45FF-1651-284E-8D52-E4F9A2120277}" type="datetimeFigureOut">
              <a:rPr lang="en-US" smtClean="0"/>
              <a:t>03/04/14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66AA1F-F489-D14D-B8AD-C13B86AE76E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946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6AA1F-F489-D14D-B8AD-C13B86AE76E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532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tiff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tif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602964"/>
            <a:ext cx="8229600" cy="884135"/>
          </a:xfrm>
        </p:spPr>
        <p:txBody>
          <a:bodyPr anchor="b">
            <a:normAutofit/>
          </a:bodyPr>
          <a:lstStyle>
            <a:lvl1pPr algn="l">
              <a:defRPr sz="3000"/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578161"/>
            <a:ext cx="8229600" cy="656443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00DA9-C00C-EE49-A0B6-CF1C774F0101}" type="datetimeFigureOut">
              <a:rPr lang="en-US" smtClean="0"/>
              <a:t>03/04/14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E5642-FDD7-CA42-AB36-7ED96D887ABE}" type="slidenum">
              <a:rPr lang="en-US" smtClean="0"/>
              <a:t>‹Nr.›</a:t>
            </a:fld>
            <a:endParaRPr lang="en-US"/>
          </a:p>
        </p:txBody>
      </p:sp>
      <p:pic>
        <p:nvPicPr>
          <p:cNvPr id="10" name="Bild 9" descr="ipv6-1024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665" y="589430"/>
            <a:ext cx="664135" cy="664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334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000" b="0">
                <a:solidFill>
                  <a:srgbClr val="0073A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000" b="0">
                <a:solidFill>
                  <a:srgbClr val="0073A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00DA9-C00C-EE49-A0B6-CF1C774F0101}" type="datetimeFigureOut">
              <a:rPr lang="en-US" smtClean="0"/>
              <a:t>03/04/14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E5642-FDD7-CA42-AB36-7ED96D887AB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302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00DA9-C00C-EE49-A0B6-CF1C774F0101}" type="datetimeFigureOut">
              <a:rPr lang="en-US" smtClean="0"/>
              <a:t>03/04/14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E5642-FDD7-CA42-AB36-7ED96D887AB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0853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00DA9-C00C-EE49-A0B6-CF1C774F0101}" type="datetimeFigureOut">
              <a:rPr lang="en-US" smtClean="0"/>
              <a:t>03/04/14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E5642-FDD7-CA42-AB36-7ED96D887AB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502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1635844"/>
            <a:ext cx="3008313" cy="1162051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2937233"/>
            <a:ext cx="3008313" cy="3188932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00DA9-C00C-EE49-A0B6-CF1C774F0101}" type="datetimeFigureOut">
              <a:rPr lang="en-US" smtClean="0"/>
              <a:t>03/04/14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E5642-FDD7-CA42-AB36-7ED96D887AB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2541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6894512" cy="566740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6894512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6894512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00DA9-C00C-EE49-A0B6-CF1C774F0101}" type="datetimeFigureOut">
              <a:rPr lang="en-US" smtClean="0"/>
              <a:t>03/04/14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E5642-FDD7-CA42-AB36-7ED96D887AB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9332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00DA9-C00C-EE49-A0B6-CF1C774F0101}" type="datetimeFigureOut">
              <a:rPr lang="en-US" smtClean="0"/>
              <a:t>03/04/14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E5642-FDD7-CA42-AB36-7ED96D887AB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900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37494" y="274640"/>
            <a:ext cx="4539506" cy="5851525"/>
          </a:xfrm>
        </p:spPr>
        <p:txBody>
          <a:bodyPr vert="eaVert"/>
          <a:lstStyle/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00DA9-C00C-EE49-A0B6-CF1C774F0101}" type="datetimeFigureOut">
              <a:rPr lang="en-US" smtClean="0"/>
              <a:t>03/04/14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E5642-FDD7-CA42-AB36-7ED96D887AB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5543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Blank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54741" y="4251457"/>
            <a:ext cx="7772400" cy="710405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62629" y="4961861"/>
            <a:ext cx="7772400" cy="51274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8331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Blank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54741" y="4251457"/>
            <a:ext cx="7772400" cy="710405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62629" y="4961861"/>
            <a:ext cx="7772400" cy="51274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833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00DA9-C00C-EE49-A0B6-CF1C774F0101}" type="datetimeFigureOut">
              <a:rPr lang="en-US" smtClean="0"/>
              <a:t>03/04/14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E5642-FDD7-CA42-AB36-7ED96D887ABE}" type="slidenum">
              <a:rPr lang="en-US" smtClean="0"/>
              <a:t>‹Nr.›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2602964"/>
            <a:ext cx="6334100" cy="884135"/>
          </a:xfrm>
        </p:spPr>
        <p:txBody>
          <a:bodyPr anchor="b">
            <a:normAutofit/>
          </a:bodyPr>
          <a:lstStyle>
            <a:lvl1pPr algn="l">
              <a:defRPr sz="3000"/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57200" y="3578161"/>
            <a:ext cx="6334100" cy="656443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288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602964"/>
            <a:ext cx="6334100" cy="884135"/>
          </a:xfrm>
        </p:spPr>
        <p:txBody>
          <a:bodyPr anchor="b">
            <a:normAutofit/>
          </a:bodyPr>
          <a:lstStyle>
            <a:lvl1pPr algn="l">
              <a:defRPr sz="3000"/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578161"/>
            <a:ext cx="6334100" cy="656443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00DA9-C00C-EE49-A0B6-CF1C774F0101}" type="datetimeFigureOut">
              <a:rPr lang="en-US" smtClean="0"/>
              <a:t>03/04/14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E5642-FDD7-CA42-AB36-7ED96D887AB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8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602964"/>
            <a:ext cx="6334100" cy="884135"/>
          </a:xfrm>
        </p:spPr>
        <p:txBody>
          <a:bodyPr anchor="b">
            <a:normAutofit/>
          </a:bodyPr>
          <a:lstStyle>
            <a:lvl1pPr algn="l">
              <a:defRPr sz="3000"/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578161"/>
            <a:ext cx="6334100" cy="656443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00DA9-C00C-EE49-A0B6-CF1C774F0101}" type="datetimeFigureOut">
              <a:rPr lang="en-US" smtClean="0"/>
              <a:t>03/04/14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E5642-FDD7-CA42-AB36-7ED96D887AB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998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00DA9-C00C-EE49-A0B6-CF1C774F0101}" type="datetimeFigureOut">
              <a:rPr lang="en-US" smtClean="0"/>
              <a:t>03/04/14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E5642-FDD7-CA42-AB36-7ED96D887AB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839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0196" y="1600201"/>
            <a:ext cx="6656604" cy="4525963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00DA9-C00C-EE49-A0B6-CF1C774F0101}" type="datetimeFigureOut">
              <a:rPr lang="en-US" smtClean="0"/>
              <a:t>03/04/14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E5642-FDD7-CA42-AB36-7ED96D887AB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443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0196" y="1600201"/>
            <a:ext cx="6656604" cy="4525963"/>
          </a:xfrm>
        </p:spPr>
        <p:txBody>
          <a:bodyPr/>
          <a:lstStyle/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00DA9-C00C-EE49-A0B6-CF1C774F0101}" type="datetimeFigureOut">
              <a:rPr lang="en-US" smtClean="0"/>
              <a:t>03/04/14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E5642-FDD7-CA42-AB36-7ED96D887AB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242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06902"/>
            <a:ext cx="8229600" cy="1362076"/>
          </a:xfrm>
        </p:spPr>
        <p:txBody>
          <a:bodyPr anchor="t">
            <a:normAutofit/>
          </a:bodyPr>
          <a:lstStyle>
            <a:lvl1pPr algn="l">
              <a:defRPr sz="2400" b="0" cap="all"/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906713"/>
            <a:ext cx="82296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00DA9-C00C-EE49-A0B6-CF1C774F0101}" type="datetimeFigureOut">
              <a:rPr lang="en-US" smtClean="0"/>
              <a:t>03/04/14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E5642-FDD7-CA42-AB36-7ED96D887AB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4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00DA9-C00C-EE49-A0B6-CF1C774F0101}" type="datetimeFigureOut">
              <a:rPr lang="en-US" smtClean="0"/>
              <a:t>03/04/14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E5642-FDD7-CA42-AB36-7ED96D887AB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039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30200" y="274639"/>
            <a:ext cx="665660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D4E00DA9-C00C-EE49-A0B6-CF1C774F0101}" type="datetimeFigureOut">
              <a:rPr lang="en-US" smtClean="0"/>
              <a:pPr/>
              <a:t>03/04/14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50AE5642-FDD7-CA42-AB36-7ED96D887ABE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114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3" r:id="rId3"/>
    <p:sldLayoutId id="2147483664" r:id="rId4"/>
    <p:sldLayoutId id="2147483650" r:id="rId5"/>
    <p:sldLayoutId id="2147483662" r:id="rId6"/>
    <p:sldLayoutId id="214748366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  <p:sldLayoutId id="2147483665" r:id="rId17"/>
    <p:sldLayoutId id="2147483666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2400" kern="1200">
          <a:solidFill>
            <a:srgbClr val="0073AE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50000"/>
              <a:lumOff val="50000"/>
            </a:schemeClr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50000"/>
              <a:lumOff val="50000"/>
            </a:schemeClr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>
              <a:lumMod val="50000"/>
              <a:lumOff val="50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5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5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0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6.png"/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7.png"/><Relationship Id="rId8" Type="http://schemas.openxmlformats.org/officeDocument/2006/relationships/image" Target="../media/image16.png"/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7.png"/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DHCPv6 Redundancy Considerations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Redundancy Proposals in RFC 6853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1091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3 semi</a:t>
            </a:r>
            <a:r>
              <a:rPr lang="de-DE" dirty="0"/>
              <a:t>-</a:t>
            </a:r>
            <a:r>
              <a:rPr lang="de-DE" dirty="0" smtClean="0"/>
              <a:t>redundant </a:t>
            </a:r>
            <a:r>
              <a:rPr lang="en-GB" dirty="0" smtClean="0"/>
              <a:t>Deployment Models</a:t>
            </a:r>
            <a:endParaRPr lang="en-GB" dirty="0"/>
          </a:p>
        </p:txBody>
      </p:sp>
      <p:pic>
        <p:nvPicPr>
          <p:cNvPr id="6" name="Picture 7" descr="serv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195" y="3442992"/>
            <a:ext cx="2231614" cy="495252"/>
          </a:xfrm>
          <a:prstGeom prst="rect">
            <a:avLst/>
          </a:prstGeom>
        </p:spPr>
      </p:pic>
      <p:pic>
        <p:nvPicPr>
          <p:cNvPr id="7" name="Picture 8" descr="serv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828" y="3442920"/>
            <a:ext cx="2231939" cy="495324"/>
          </a:xfrm>
          <a:prstGeom prst="rect">
            <a:avLst/>
          </a:prstGeom>
        </p:spPr>
      </p:pic>
      <p:sp>
        <p:nvSpPr>
          <p:cNvPr id="8" name="Rectangle 14"/>
          <p:cNvSpPr/>
          <p:nvPr/>
        </p:nvSpPr>
        <p:spPr>
          <a:xfrm>
            <a:off x="2479487" y="3987098"/>
            <a:ext cx="204344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2001:db8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: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bc: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1: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:547</a:t>
            </a:r>
            <a:endParaRPr lang="en-US" sz="16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9" name="Rectangle 15"/>
          <p:cNvSpPr/>
          <p:nvPr/>
        </p:nvSpPr>
        <p:spPr>
          <a:xfrm>
            <a:off x="5591922" y="3982921"/>
            <a:ext cx="204344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2001:db8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: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bc: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2: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:547</a:t>
            </a:r>
          </a:p>
        </p:txBody>
      </p:sp>
      <p:pic>
        <p:nvPicPr>
          <p:cNvPr id="10" name="Picture 5" descr="r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2572036" y="2022577"/>
            <a:ext cx="1287430" cy="128743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 flipH="1">
            <a:off x="2607426" y="2288939"/>
            <a:ext cx="1252040" cy="70788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2000" dirty="0" smtClean="0">
                <a:solidFill>
                  <a:srgbClr val="FFFFFF"/>
                </a:solidFill>
                <a:latin typeface="Arial"/>
                <a:cs typeface="Arial"/>
              </a:rPr>
              <a:t>Split</a:t>
            </a:r>
          </a:p>
          <a:p>
            <a:pPr algn="ctr"/>
            <a:r>
              <a:rPr lang="en-US" sz="2000" dirty="0" smtClean="0">
                <a:solidFill>
                  <a:srgbClr val="FFFFFF"/>
                </a:solidFill>
                <a:latin typeface="Arial"/>
                <a:cs typeface="Arial"/>
              </a:rPr>
              <a:t>Pools</a:t>
            </a:r>
            <a:endParaRPr lang="en-US" sz="20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12" name="Picture 3" descr="green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 flipH="1" flipV="1">
            <a:off x="2888814" y="4475062"/>
            <a:ext cx="1396819" cy="1396819"/>
          </a:xfrm>
          <a:prstGeom prst="rect">
            <a:avLst/>
          </a:prstGeom>
        </p:spPr>
      </p:pic>
      <p:sp>
        <p:nvSpPr>
          <p:cNvPr id="13" name="Rectangle 10"/>
          <p:cNvSpPr/>
          <p:nvPr/>
        </p:nvSpPr>
        <p:spPr>
          <a:xfrm flipH="1">
            <a:off x="3018117" y="4798845"/>
            <a:ext cx="1135531" cy="70788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2000" dirty="0">
                <a:solidFill>
                  <a:srgbClr val="FFFFFF"/>
                </a:solidFill>
                <a:latin typeface="Arial"/>
                <a:cs typeface="Arial"/>
              </a:rPr>
              <a:t>Identical </a:t>
            </a:r>
            <a:r>
              <a:rPr lang="en-US" sz="2000" dirty="0" smtClean="0">
                <a:solidFill>
                  <a:srgbClr val="FFFFFF"/>
                </a:solidFill>
                <a:latin typeface="Arial"/>
                <a:cs typeface="Arial"/>
              </a:rPr>
              <a:t>Prefixes</a:t>
            </a:r>
            <a:endParaRPr lang="en-US" sz="20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14" name="Picture 7" descr="cya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18940" y="1761510"/>
            <a:ext cx="1442359" cy="1442359"/>
          </a:xfrm>
          <a:prstGeom prst="rect">
            <a:avLst/>
          </a:prstGeom>
        </p:spPr>
      </p:pic>
      <p:sp>
        <p:nvSpPr>
          <p:cNvPr id="15" name="Rectangle 10"/>
          <p:cNvSpPr/>
          <p:nvPr/>
        </p:nvSpPr>
        <p:spPr>
          <a:xfrm flipH="1">
            <a:off x="5857281" y="1981162"/>
            <a:ext cx="1318089" cy="10156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2000" dirty="0" smtClean="0">
                <a:solidFill>
                  <a:srgbClr val="FFFFFF"/>
                </a:solidFill>
                <a:latin typeface="Arial"/>
                <a:cs typeface="Arial"/>
              </a:rPr>
              <a:t>Multiple</a:t>
            </a:r>
          </a:p>
          <a:p>
            <a:pPr algn="ctr"/>
            <a:r>
              <a:rPr lang="en-US" sz="2000" dirty="0" smtClean="0">
                <a:solidFill>
                  <a:srgbClr val="FFFFFF"/>
                </a:solidFill>
                <a:latin typeface="Arial"/>
                <a:cs typeface="Arial"/>
              </a:rPr>
              <a:t>Unique</a:t>
            </a:r>
          </a:p>
          <a:p>
            <a:pPr algn="ctr"/>
            <a:r>
              <a:rPr lang="en-US" sz="2000" dirty="0" smtClean="0">
                <a:solidFill>
                  <a:srgbClr val="FFFFFF"/>
                </a:solidFill>
                <a:latin typeface="Arial"/>
                <a:cs typeface="Arial"/>
              </a:rPr>
              <a:t>Prefixes</a:t>
            </a:r>
            <a:endParaRPr lang="en-US" sz="20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52632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Split Pools</a:t>
            </a:r>
            <a:endParaRPr lang="en-GB" dirty="0"/>
          </a:p>
        </p:txBody>
      </p:sp>
      <p:pic>
        <p:nvPicPr>
          <p:cNvPr id="4" name="Picture 7" descr="serv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195" y="3442992"/>
            <a:ext cx="2231614" cy="495252"/>
          </a:xfrm>
          <a:prstGeom prst="rect">
            <a:avLst/>
          </a:prstGeom>
        </p:spPr>
      </p:pic>
      <p:pic>
        <p:nvPicPr>
          <p:cNvPr id="5" name="Picture 8" descr="serv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828" y="3442920"/>
            <a:ext cx="2231939" cy="495324"/>
          </a:xfrm>
          <a:prstGeom prst="rect">
            <a:avLst/>
          </a:prstGeom>
        </p:spPr>
      </p:pic>
      <p:sp>
        <p:nvSpPr>
          <p:cNvPr id="6" name="Rectangle 14"/>
          <p:cNvSpPr/>
          <p:nvPr/>
        </p:nvSpPr>
        <p:spPr>
          <a:xfrm>
            <a:off x="2479487" y="3987098"/>
            <a:ext cx="204344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2001:db8</a:t>
            </a:r>
            <a:r>
              <a:rPr lang="en-GB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:bc:</a:t>
            </a:r>
            <a:r>
              <a:rPr lang="en-GB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1::547</a:t>
            </a:r>
            <a:endParaRPr lang="en-GB" sz="16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7" name="Rectangle 15"/>
          <p:cNvSpPr/>
          <p:nvPr/>
        </p:nvSpPr>
        <p:spPr>
          <a:xfrm>
            <a:off x="5591922" y="3982921"/>
            <a:ext cx="204344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2001:db8</a:t>
            </a:r>
            <a:r>
              <a:rPr lang="en-GB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:bc:</a:t>
            </a:r>
            <a:r>
              <a:rPr lang="en-GB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2::547</a:t>
            </a:r>
            <a:endParaRPr lang="en-GB" sz="1600" b="1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8" name="Picture 3" descr="green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H="1">
            <a:off x="1001058" y="1580021"/>
            <a:ext cx="1745633" cy="1745633"/>
          </a:xfrm>
          <a:prstGeom prst="rect">
            <a:avLst/>
          </a:prstGeom>
        </p:spPr>
      </p:pic>
      <p:sp>
        <p:nvSpPr>
          <p:cNvPr id="9" name="Rectangle 10"/>
          <p:cNvSpPr/>
          <p:nvPr/>
        </p:nvSpPr>
        <p:spPr>
          <a:xfrm flipH="1">
            <a:off x="1015999" y="2030247"/>
            <a:ext cx="1745632" cy="10156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2000" dirty="0" smtClean="0">
                <a:solidFill>
                  <a:srgbClr val="FFFFFF"/>
                </a:solidFill>
                <a:latin typeface="Arial"/>
                <a:cs typeface="Arial"/>
              </a:rPr>
              <a:t>Unique</a:t>
            </a:r>
            <a:r>
              <a:rPr lang="en-US" sz="2000" dirty="0">
                <a:solidFill>
                  <a:srgbClr val="FFFFFF"/>
                </a:solidFill>
                <a:latin typeface="Arial"/>
                <a:cs typeface="Arial"/>
              </a:rPr>
              <a:t>, non-overlapping </a:t>
            </a:r>
            <a:r>
              <a:rPr lang="en-US" sz="2000" dirty="0" smtClean="0">
                <a:solidFill>
                  <a:srgbClr val="FFFFFF"/>
                </a:solidFill>
                <a:latin typeface="Arial"/>
                <a:cs typeface="Arial"/>
              </a:rPr>
              <a:t>Pools </a:t>
            </a:r>
            <a:endParaRPr lang="en-US" sz="20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10" name="Picture 5" descr="re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 flipV="1">
            <a:off x="6215529" y="1371817"/>
            <a:ext cx="1953837" cy="195383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 flipH="1">
            <a:off x="6215529" y="1956465"/>
            <a:ext cx="1953837" cy="10156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2000" dirty="0" smtClean="0">
                <a:solidFill>
                  <a:srgbClr val="FFFFFF"/>
                </a:solidFill>
                <a:latin typeface="Arial"/>
                <a:cs typeface="Arial"/>
              </a:rPr>
              <a:t>Simultaneously </a:t>
            </a:r>
            <a:r>
              <a:rPr lang="en-US" sz="2000" dirty="0">
                <a:solidFill>
                  <a:srgbClr val="FFFFFF"/>
                </a:solidFill>
                <a:latin typeface="Arial"/>
                <a:cs typeface="Arial"/>
              </a:rPr>
              <a:t>active and operational </a:t>
            </a:r>
          </a:p>
        </p:txBody>
      </p:sp>
      <p:pic>
        <p:nvPicPr>
          <p:cNvPr id="12" name="Picture 7" descr="cya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74352" y="1622358"/>
            <a:ext cx="1703296" cy="1703296"/>
          </a:xfrm>
          <a:prstGeom prst="rect">
            <a:avLst/>
          </a:prstGeom>
        </p:spPr>
      </p:pic>
      <p:sp>
        <p:nvSpPr>
          <p:cNvPr id="13" name="Rectangle 10"/>
          <p:cNvSpPr/>
          <p:nvPr/>
        </p:nvSpPr>
        <p:spPr>
          <a:xfrm flipH="1">
            <a:off x="3929531" y="2134093"/>
            <a:ext cx="1748117" cy="70788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2000" dirty="0" smtClean="0">
                <a:solidFill>
                  <a:srgbClr val="FFFFFF"/>
                </a:solidFill>
                <a:latin typeface="Arial"/>
                <a:cs typeface="Arial"/>
              </a:rPr>
              <a:t>Proprietary Mechanisms </a:t>
            </a:r>
            <a:endParaRPr lang="en-US" sz="20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1" name="Round Diagonal Corner Rectangle 38"/>
          <p:cNvSpPr/>
          <p:nvPr/>
        </p:nvSpPr>
        <p:spPr>
          <a:xfrm>
            <a:off x="1255062" y="4586941"/>
            <a:ext cx="3675529" cy="1210235"/>
          </a:xfrm>
          <a:prstGeom prst="round2DiagRect">
            <a:avLst>
              <a:gd name="adj1" fmla="val 561"/>
              <a:gd name="adj2" fmla="val 32379"/>
            </a:avLst>
          </a:prstGeom>
          <a:solidFill>
            <a:schemeClr val="bg1"/>
          </a:solidFill>
          <a:ln>
            <a:solidFill>
              <a:srgbClr val="0D5F9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 anchorCtr="0"/>
          <a:lstStyle/>
          <a:p>
            <a:r>
              <a:rPr lang="en-US" sz="1400" dirty="0">
                <a:solidFill>
                  <a:srgbClr val="7F7F7F"/>
                </a:solidFill>
                <a:latin typeface="Courier"/>
                <a:cs typeface="Courier"/>
              </a:rPr>
              <a:t>Prefix = 2001:db8</a:t>
            </a:r>
            <a:r>
              <a:rPr lang="en-US" sz="1400" dirty="0" smtClean="0">
                <a:solidFill>
                  <a:srgbClr val="7F7F7F"/>
                </a:solidFill>
                <a:latin typeface="Courier"/>
                <a:cs typeface="Courier"/>
              </a:rPr>
              <a:t>:</a:t>
            </a:r>
            <a:r>
              <a:rPr lang="cs-CZ" sz="1400" dirty="0" err="1" smtClean="0">
                <a:solidFill>
                  <a:srgbClr val="7F7F7F"/>
                </a:solidFill>
                <a:latin typeface="Courier"/>
                <a:cs typeface="Courier"/>
              </a:rPr>
              <a:t>bc</a:t>
            </a:r>
            <a:r>
              <a:rPr lang="en-US" sz="1400" dirty="0" smtClean="0">
                <a:solidFill>
                  <a:srgbClr val="7F7F7F"/>
                </a:solidFill>
                <a:latin typeface="Courier"/>
                <a:cs typeface="Courier"/>
              </a:rPr>
              <a:t>:</a:t>
            </a:r>
            <a:r>
              <a:rPr lang="en-US" sz="1400" dirty="0">
                <a:solidFill>
                  <a:srgbClr val="7F7F7F"/>
                </a:solidFill>
                <a:latin typeface="Courier"/>
                <a:cs typeface="Courier"/>
              </a:rPr>
              <a:t>1::/</a:t>
            </a:r>
            <a:r>
              <a:rPr lang="en-US" sz="1400" dirty="0" smtClean="0">
                <a:solidFill>
                  <a:srgbClr val="7F7F7F"/>
                </a:solidFill>
                <a:latin typeface="Courier"/>
                <a:cs typeface="Courier"/>
              </a:rPr>
              <a:t>64</a:t>
            </a:r>
          </a:p>
          <a:p>
            <a:r>
              <a:rPr lang="en-US" sz="1400" dirty="0" smtClean="0">
                <a:solidFill>
                  <a:srgbClr val="7F7F7F"/>
                </a:solidFill>
                <a:latin typeface="Courier"/>
                <a:cs typeface="Courier"/>
              </a:rPr>
              <a:t>Pool </a:t>
            </a:r>
            <a:r>
              <a:rPr lang="en-US" sz="1400" dirty="0">
                <a:solidFill>
                  <a:srgbClr val="7F7F7F"/>
                </a:solidFill>
                <a:latin typeface="Courier"/>
                <a:cs typeface="Courier"/>
              </a:rPr>
              <a:t>= 2001:db8</a:t>
            </a:r>
            <a:r>
              <a:rPr lang="en-US" sz="1400" dirty="0" smtClean="0">
                <a:solidFill>
                  <a:srgbClr val="7F7F7F"/>
                </a:solidFill>
                <a:latin typeface="Courier"/>
                <a:cs typeface="Courier"/>
              </a:rPr>
              <a:t>:</a:t>
            </a:r>
            <a:r>
              <a:rPr lang="cs-CZ" sz="1400" dirty="0" err="1" smtClean="0">
                <a:solidFill>
                  <a:srgbClr val="7F7F7F"/>
                </a:solidFill>
                <a:latin typeface="Courier"/>
                <a:cs typeface="Courier"/>
              </a:rPr>
              <a:t>bc</a:t>
            </a:r>
            <a:r>
              <a:rPr lang="en-US" sz="1400" dirty="0" smtClean="0">
                <a:solidFill>
                  <a:srgbClr val="7F7F7F"/>
                </a:solidFill>
                <a:latin typeface="Courier"/>
                <a:cs typeface="Courier"/>
              </a:rPr>
              <a:t>:</a:t>
            </a:r>
            <a:r>
              <a:rPr lang="en-US" sz="1400" dirty="0">
                <a:solidFill>
                  <a:srgbClr val="7F7F7F"/>
                </a:solidFill>
                <a:latin typeface="Courier"/>
                <a:cs typeface="Courier"/>
              </a:rPr>
              <a:t>1:</a:t>
            </a:r>
            <a:r>
              <a:rPr lang="en-US" sz="1400" b="1" dirty="0">
                <a:solidFill>
                  <a:srgbClr val="0D5F98"/>
                </a:solidFill>
                <a:latin typeface="Courier"/>
                <a:cs typeface="Courier"/>
              </a:rPr>
              <a:t>0000</a:t>
            </a:r>
            <a:r>
              <a:rPr lang="en-US" sz="1400" dirty="0">
                <a:solidFill>
                  <a:srgbClr val="7F7F7F"/>
                </a:solidFill>
                <a:latin typeface="Courier"/>
                <a:cs typeface="Courier"/>
              </a:rPr>
              <a:t>::/65 Preference = </a:t>
            </a:r>
            <a:r>
              <a:rPr lang="en-US" sz="1400" b="1" dirty="0" smtClean="0">
                <a:solidFill>
                  <a:srgbClr val="0D5F98"/>
                </a:solidFill>
                <a:latin typeface="Courier"/>
                <a:cs typeface="Courier"/>
              </a:rPr>
              <a:t>255</a:t>
            </a:r>
            <a:endParaRPr lang="en-US" sz="1400" b="1" dirty="0">
              <a:solidFill>
                <a:srgbClr val="0D5F98"/>
              </a:solidFill>
              <a:latin typeface="Courier"/>
              <a:cs typeface="Courier"/>
            </a:endParaRPr>
          </a:p>
        </p:txBody>
      </p:sp>
      <p:sp>
        <p:nvSpPr>
          <p:cNvPr id="24" name="Round Diagonal Corner Rectangle 38"/>
          <p:cNvSpPr/>
          <p:nvPr/>
        </p:nvSpPr>
        <p:spPr>
          <a:xfrm>
            <a:off x="5208870" y="4586941"/>
            <a:ext cx="3675529" cy="1210235"/>
          </a:xfrm>
          <a:prstGeom prst="round2DiagRect">
            <a:avLst>
              <a:gd name="adj1" fmla="val 561"/>
              <a:gd name="adj2" fmla="val 32379"/>
            </a:avLst>
          </a:prstGeom>
          <a:solidFill>
            <a:schemeClr val="bg1"/>
          </a:solidFill>
          <a:ln>
            <a:solidFill>
              <a:srgbClr val="0D5F9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 anchorCtr="0"/>
          <a:lstStyle/>
          <a:p>
            <a:r>
              <a:rPr lang="en-US" sz="1400" dirty="0">
                <a:solidFill>
                  <a:srgbClr val="7F7F7F"/>
                </a:solidFill>
                <a:latin typeface="Courier"/>
                <a:cs typeface="Courier"/>
              </a:rPr>
              <a:t>Prefix = 2001:db8</a:t>
            </a:r>
            <a:r>
              <a:rPr lang="en-US" sz="1400" dirty="0" smtClean="0">
                <a:solidFill>
                  <a:srgbClr val="7F7F7F"/>
                </a:solidFill>
                <a:latin typeface="Courier"/>
                <a:cs typeface="Courier"/>
              </a:rPr>
              <a:t>:bc:</a:t>
            </a:r>
            <a:r>
              <a:rPr lang="en-US" sz="1400" dirty="0">
                <a:solidFill>
                  <a:srgbClr val="7F7F7F"/>
                </a:solidFill>
                <a:latin typeface="Courier"/>
                <a:cs typeface="Courier"/>
              </a:rPr>
              <a:t>1::/64 Pool = 2001:db8</a:t>
            </a:r>
            <a:r>
              <a:rPr lang="en-US" sz="1400" dirty="0" smtClean="0">
                <a:solidFill>
                  <a:srgbClr val="7F7F7F"/>
                </a:solidFill>
                <a:latin typeface="Courier"/>
                <a:cs typeface="Courier"/>
              </a:rPr>
              <a:t>:bc:</a:t>
            </a:r>
            <a:r>
              <a:rPr lang="en-US" sz="1400" dirty="0">
                <a:solidFill>
                  <a:srgbClr val="7F7F7F"/>
                </a:solidFill>
                <a:latin typeface="Courier"/>
                <a:cs typeface="Courier"/>
              </a:rPr>
              <a:t>1:</a:t>
            </a:r>
            <a:r>
              <a:rPr lang="en-US" sz="1400" b="1" dirty="0">
                <a:solidFill>
                  <a:srgbClr val="0D5F98"/>
                </a:solidFill>
                <a:latin typeface="Courier"/>
                <a:cs typeface="Courier"/>
              </a:rPr>
              <a:t>8000</a:t>
            </a:r>
            <a:r>
              <a:rPr lang="en-US" sz="1400" dirty="0">
                <a:solidFill>
                  <a:srgbClr val="7F7F7F"/>
                </a:solidFill>
                <a:latin typeface="Courier"/>
                <a:cs typeface="Courier"/>
              </a:rPr>
              <a:t>::/65 Preference = </a:t>
            </a:r>
            <a:r>
              <a:rPr lang="en-US" sz="1400" b="1" dirty="0" smtClean="0">
                <a:solidFill>
                  <a:srgbClr val="0D5F98"/>
                </a:solidFill>
                <a:latin typeface="Courier"/>
                <a:cs typeface="Courier"/>
              </a:rPr>
              <a:t>0</a:t>
            </a:r>
            <a:endParaRPr lang="en-US" sz="1400" b="1" dirty="0">
              <a:solidFill>
                <a:srgbClr val="0D5F98"/>
              </a:solidFill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460906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21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Multiple Unique Prefixes</a:t>
            </a:r>
          </a:p>
        </p:txBody>
      </p:sp>
      <p:pic>
        <p:nvPicPr>
          <p:cNvPr id="4" name="Picture 7" descr="serv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195" y="3442992"/>
            <a:ext cx="2231614" cy="495252"/>
          </a:xfrm>
          <a:prstGeom prst="rect">
            <a:avLst/>
          </a:prstGeom>
        </p:spPr>
      </p:pic>
      <p:pic>
        <p:nvPicPr>
          <p:cNvPr id="5" name="Picture 8" descr="serv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828" y="3442920"/>
            <a:ext cx="2231939" cy="495324"/>
          </a:xfrm>
          <a:prstGeom prst="rect">
            <a:avLst/>
          </a:prstGeom>
        </p:spPr>
      </p:pic>
      <p:sp>
        <p:nvSpPr>
          <p:cNvPr id="6" name="Rectangle 14"/>
          <p:cNvSpPr/>
          <p:nvPr/>
        </p:nvSpPr>
        <p:spPr>
          <a:xfrm>
            <a:off x="2479487" y="3987098"/>
            <a:ext cx="204344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2001:db8</a:t>
            </a:r>
            <a:r>
              <a:rPr lang="en-GB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:bc:</a:t>
            </a:r>
            <a:r>
              <a:rPr lang="en-GB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1::547</a:t>
            </a:r>
            <a:endParaRPr lang="en-GB" sz="16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7" name="Rectangle 15"/>
          <p:cNvSpPr/>
          <p:nvPr/>
        </p:nvSpPr>
        <p:spPr>
          <a:xfrm>
            <a:off x="5591922" y="3982921"/>
            <a:ext cx="204344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2001:db8</a:t>
            </a:r>
            <a:r>
              <a:rPr lang="en-GB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:bc:</a:t>
            </a:r>
            <a:r>
              <a:rPr lang="en-GB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2::547</a:t>
            </a:r>
            <a:endParaRPr lang="en-GB" sz="1600" b="1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8" name="Picture 3" descr="green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H="1">
            <a:off x="838676" y="1417639"/>
            <a:ext cx="1908015" cy="1908015"/>
          </a:xfrm>
          <a:prstGeom prst="rect">
            <a:avLst/>
          </a:prstGeom>
        </p:spPr>
      </p:pic>
      <p:sp>
        <p:nvSpPr>
          <p:cNvPr id="9" name="Rectangle 10"/>
          <p:cNvSpPr/>
          <p:nvPr/>
        </p:nvSpPr>
        <p:spPr>
          <a:xfrm flipH="1">
            <a:off x="926353" y="1925660"/>
            <a:ext cx="1745632" cy="10156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2000" dirty="0" smtClean="0">
                <a:solidFill>
                  <a:srgbClr val="FFFFFF"/>
                </a:solidFill>
                <a:latin typeface="Arial"/>
                <a:cs typeface="Arial"/>
              </a:rPr>
              <a:t>Unique</a:t>
            </a:r>
            <a:r>
              <a:rPr lang="en-US" sz="2000" dirty="0">
                <a:solidFill>
                  <a:srgbClr val="FFFFFF"/>
                </a:solidFill>
                <a:latin typeface="Arial"/>
                <a:cs typeface="Arial"/>
              </a:rPr>
              <a:t>, non-overlapping </a:t>
            </a:r>
            <a:r>
              <a:rPr lang="en-US" sz="2000" dirty="0" smtClean="0">
                <a:solidFill>
                  <a:srgbClr val="FFFFFF"/>
                </a:solidFill>
                <a:latin typeface="Arial"/>
                <a:cs typeface="Arial"/>
              </a:rPr>
              <a:t>Prefixes</a:t>
            </a:r>
            <a:endParaRPr lang="en-US" sz="20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10" name="Picture 5" descr="re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 flipV="1">
            <a:off x="6215529" y="1371817"/>
            <a:ext cx="1953837" cy="195383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 flipH="1">
            <a:off x="6215529" y="1851878"/>
            <a:ext cx="1953837" cy="10156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2000" dirty="0" smtClean="0">
                <a:solidFill>
                  <a:srgbClr val="FFFFFF"/>
                </a:solidFill>
                <a:latin typeface="Arial"/>
                <a:cs typeface="Arial"/>
              </a:rPr>
              <a:t>Multiple Prefixes within the Network </a:t>
            </a:r>
            <a:endParaRPr lang="en-US" sz="20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12" name="Picture 7" descr="cya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74351" y="1733176"/>
            <a:ext cx="1592478" cy="1592478"/>
          </a:xfrm>
          <a:prstGeom prst="rect">
            <a:avLst/>
          </a:prstGeom>
        </p:spPr>
      </p:pic>
      <p:sp>
        <p:nvSpPr>
          <p:cNvPr id="13" name="Rectangle 10"/>
          <p:cNvSpPr/>
          <p:nvPr/>
        </p:nvSpPr>
        <p:spPr>
          <a:xfrm flipH="1">
            <a:off x="4093882" y="1856199"/>
            <a:ext cx="1299882" cy="132343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2000" dirty="0" smtClean="0">
                <a:solidFill>
                  <a:srgbClr val="FFFFFF"/>
                </a:solidFill>
                <a:latin typeface="Arial"/>
                <a:cs typeface="Arial"/>
              </a:rPr>
              <a:t>No</a:t>
            </a:r>
          </a:p>
          <a:p>
            <a:pPr algn="ctr"/>
            <a:r>
              <a:rPr lang="en-US" sz="2000" dirty="0" smtClean="0">
                <a:solidFill>
                  <a:srgbClr val="FFFFFF"/>
                </a:solidFill>
                <a:latin typeface="Arial"/>
                <a:cs typeface="Arial"/>
              </a:rPr>
              <a:t>adjacent Pools</a:t>
            </a:r>
          </a:p>
          <a:p>
            <a:pPr algn="ctr"/>
            <a:r>
              <a:rPr lang="en-US" sz="2000" dirty="0" smtClean="0">
                <a:solidFill>
                  <a:srgbClr val="FFFFFF"/>
                </a:solidFill>
                <a:latin typeface="Arial"/>
                <a:cs typeface="Arial"/>
              </a:rPr>
              <a:t>needed </a:t>
            </a:r>
            <a:endParaRPr lang="en-US" sz="20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1" name="Round Diagonal Corner Rectangle 38"/>
          <p:cNvSpPr/>
          <p:nvPr/>
        </p:nvSpPr>
        <p:spPr>
          <a:xfrm>
            <a:off x="1255062" y="4586941"/>
            <a:ext cx="3675529" cy="1210235"/>
          </a:xfrm>
          <a:prstGeom prst="round2DiagRect">
            <a:avLst>
              <a:gd name="adj1" fmla="val 561"/>
              <a:gd name="adj2" fmla="val 32379"/>
            </a:avLst>
          </a:prstGeom>
          <a:solidFill>
            <a:schemeClr val="bg1"/>
          </a:solidFill>
          <a:ln>
            <a:solidFill>
              <a:srgbClr val="0D5F9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 anchorCtr="0"/>
          <a:lstStyle/>
          <a:p>
            <a:r>
              <a:rPr lang="en-US" sz="1400" dirty="0">
                <a:solidFill>
                  <a:srgbClr val="7F7F7F"/>
                </a:solidFill>
                <a:latin typeface="Courier"/>
                <a:cs typeface="Courier"/>
              </a:rPr>
              <a:t>Prefix = 2001:db8</a:t>
            </a:r>
            <a:r>
              <a:rPr lang="en-US" sz="1400" dirty="0" smtClean="0">
                <a:solidFill>
                  <a:srgbClr val="7F7F7F"/>
                </a:solidFill>
                <a:latin typeface="Courier"/>
                <a:cs typeface="Courier"/>
              </a:rPr>
              <a:t>:bc:</a:t>
            </a:r>
            <a:r>
              <a:rPr lang="en-US" sz="1400" b="1" dirty="0">
                <a:solidFill>
                  <a:srgbClr val="0D5F98"/>
                </a:solidFill>
                <a:latin typeface="Courier"/>
                <a:cs typeface="Courier"/>
              </a:rPr>
              <a:t>1</a:t>
            </a:r>
            <a:r>
              <a:rPr lang="en-US" sz="1400" dirty="0">
                <a:solidFill>
                  <a:srgbClr val="7F7F7F"/>
                </a:solidFill>
                <a:latin typeface="Courier"/>
                <a:cs typeface="Courier"/>
              </a:rPr>
              <a:t>::/64 Pool = 2001:db8</a:t>
            </a:r>
            <a:r>
              <a:rPr lang="en-US" sz="1400" dirty="0" smtClean="0">
                <a:solidFill>
                  <a:srgbClr val="7F7F7F"/>
                </a:solidFill>
                <a:latin typeface="Courier"/>
                <a:cs typeface="Courier"/>
              </a:rPr>
              <a:t>:bc:</a:t>
            </a:r>
            <a:r>
              <a:rPr lang="en-US" sz="1400" b="1" dirty="0">
                <a:solidFill>
                  <a:srgbClr val="0D5F98"/>
                </a:solidFill>
                <a:latin typeface="Courier"/>
                <a:cs typeface="Courier"/>
              </a:rPr>
              <a:t>1</a:t>
            </a:r>
            <a:r>
              <a:rPr lang="en-US" sz="1400" dirty="0">
                <a:solidFill>
                  <a:srgbClr val="7F7F7F"/>
                </a:solidFill>
                <a:latin typeface="Courier"/>
                <a:cs typeface="Courier"/>
              </a:rPr>
              <a:t>::/64 Preference = </a:t>
            </a:r>
            <a:r>
              <a:rPr lang="en-US" sz="1400" b="1" dirty="0" smtClean="0">
                <a:solidFill>
                  <a:srgbClr val="0D5F98"/>
                </a:solidFill>
                <a:latin typeface="Courier"/>
                <a:cs typeface="Courier"/>
              </a:rPr>
              <a:t>255</a:t>
            </a:r>
            <a:endParaRPr lang="en-US" sz="1400" b="1" dirty="0">
              <a:solidFill>
                <a:srgbClr val="0D5F98"/>
              </a:solidFill>
              <a:latin typeface="Courier"/>
              <a:cs typeface="Courier"/>
            </a:endParaRPr>
          </a:p>
        </p:txBody>
      </p:sp>
      <p:sp>
        <p:nvSpPr>
          <p:cNvPr id="24" name="Round Diagonal Corner Rectangle 38"/>
          <p:cNvSpPr/>
          <p:nvPr/>
        </p:nvSpPr>
        <p:spPr>
          <a:xfrm>
            <a:off x="5208870" y="4586941"/>
            <a:ext cx="3675529" cy="1210235"/>
          </a:xfrm>
          <a:prstGeom prst="round2DiagRect">
            <a:avLst>
              <a:gd name="adj1" fmla="val 561"/>
              <a:gd name="adj2" fmla="val 32379"/>
            </a:avLst>
          </a:prstGeom>
          <a:solidFill>
            <a:schemeClr val="bg1"/>
          </a:solidFill>
          <a:ln>
            <a:solidFill>
              <a:srgbClr val="0D5F9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 anchorCtr="0"/>
          <a:lstStyle/>
          <a:p>
            <a:r>
              <a:rPr lang="en-US" sz="1400" dirty="0">
                <a:solidFill>
                  <a:srgbClr val="7F7F7F"/>
                </a:solidFill>
                <a:latin typeface="Courier"/>
                <a:cs typeface="Courier"/>
              </a:rPr>
              <a:t>Prefix = 2001:db8</a:t>
            </a:r>
            <a:r>
              <a:rPr lang="en-US" sz="1400" dirty="0" smtClean="0">
                <a:solidFill>
                  <a:srgbClr val="7F7F7F"/>
                </a:solidFill>
                <a:latin typeface="Courier"/>
                <a:cs typeface="Courier"/>
              </a:rPr>
              <a:t>:bc:</a:t>
            </a:r>
            <a:r>
              <a:rPr lang="en-US" sz="1400" b="1" dirty="0">
                <a:solidFill>
                  <a:srgbClr val="0D5F98"/>
                </a:solidFill>
                <a:latin typeface="Courier"/>
                <a:cs typeface="Courier"/>
              </a:rPr>
              <a:t>5</a:t>
            </a:r>
            <a:r>
              <a:rPr lang="en-US" sz="1400" dirty="0">
                <a:solidFill>
                  <a:srgbClr val="7F7F7F"/>
                </a:solidFill>
                <a:latin typeface="Courier"/>
                <a:cs typeface="Courier"/>
              </a:rPr>
              <a:t>::/64 Pool = 2001:db8</a:t>
            </a:r>
            <a:r>
              <a:rPr lang="en-US" sz="1400" dirty="0" smtClean="0">
                <a:solidFill>
                  <a:srgbClr val="7F7F7F"/>
                </a:solidFill>
                <a:latin typeface="Courier"/>
                <a:cs typeface="Courier"/>
              </a:rPr>
              <a:t>:bc:</a:t>
            </a:r>
            <a:r>
              <a:rPr lang="en-US" sz="1400" b="1" dirty="0">
                <a:solidFill>
                  <a:srgbClr val="0D5F98"/>
                </a:solidFill>
                <a:latin typeface="Courier"/>
                <a:cs typeface="Courier"/>
              </a:rPr>
              <a:t>5</a:t>
            </a:r>
            <a:r>
              <a:rPr lang="en-US" sz="1400" dirty="0">
                <a:solidFill>
                  <a:srgbClr val="7F7F7F"/>
                </a:solidFill>
                <a:latin typeface="Courier"/>
                <a:cs typeface="Courier"/>
              </a:rPr>
              <a:t>::/64 Preference = </a:t>
            </a:r>
            <a:r>
              <a:rPr lang="en-US" sz="1400" b="1" dirty="0" smtClean="0">
                <a:solidFill>
                  <a:srgbClr val="0D5F98"/>
                </a:solidFill>
                <a:latin typeface="Courier"/>
                <a:cs typeface="Courier"/>
              </a:rPr>
              <a:t>0</a:t>
            </a:r>
            <a:endParaRPr lang="en-US" sz="1400" b="1" dirty="0">
              <a:solidFill>
                <a:srgbClr val="0D5F98"/>
              </a:solidFill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1062237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21" grpId="0" animBg="1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Identical Prefixes</a:t>
            </a:r>
          </a:p>
        </p:txBody>
      </p:sp>
      <p:pic>
        <p:nvPicPr>
          <p:cNvPr id="4" name="Picture 7" descr="serv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195" y="3442992"/>
            <a:ext cx="2231614" cy="495252"/>
          </a:xfrm>
          <a:prstGeom prst="rect">
            <a:avLst/>
          </a:prstGeom>
        </p:spPr>
      </p:pic>
      <p:pic>
        <p:nvPicPr>
          <p:cNvPr id="5" name="Picture 8" descr="serv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828" y="3442920"/>
            <a:ext cx="2231939" cy="495324"/>
          </a:xfrm>
          <a:prstGeom prst="rect">
            <a:avLst/>
          </a:prstGeom>
        </p:spPr>
      </p:pic>
      <p:sp>
        <p:nvSpPr>
          <p:cNvPr id="6" name="Rectangle 14"/>
          <p:cNvSpPr/>
          <p:nvPr/>
        </p:nvSpPr>
        <p:spPr>
          <a:xfrm>
            <a:off x="2479487" y="3987098"/>
            <a:ext cx="204344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2001:db8</a:t>
            </a:r>
            <a:r>
              <a:rPr lang="en-GB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:bc:</a:t>
            </a:r>
            <a:r>
              <a:rPr lang="en-GB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1::547</a:t>
            </a:r>
            <a:endParaRPr lang="en-GB" sz="16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7" name="Rectangle 15"/>
          <p:cNvSpPr/>
          <p:nvPr/>
        </p:nvSpPr>
        <p:spPr>
          <a:xfrm>
            <a:off x="5591922" y="3982921"/>
            <a:ext cx="204344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2001:db8</a:t>
            </a:r>
            <a:r>
              <a:rPr lang="en-GB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:bc:</a:t>
            </a:r>
            <a:r>
              <a:rPr lang="en-GB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2::547</a:t>
            </a:r>
            <a:endParaRPr lang="en-GB" sz="1600" b="1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8" name="Picture 3" descr="green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H="1">
            <a:off x="1001058" y="1580021"/>
            <a:ext cx="1745633" cy="1745633"/>
          </a:xfrm>
          <a:prstGeom prst="rect">
            <a:avLst/>
          </a:prstGeom>
        </p:spPr>
      </p:pic>
      <p:sp>
        <p:nvSpPr>
          <p:cNvPr id="9" name="Rectangle 10"/>
          <p:cNvSpPr/>
          <p:nvPr/>
        </p:nvSpPr>
        <p:spPr>
          <a:xfrm flipH="1">
            <a:off x="1015999" y="2030247"/>
            <a:ext cx="1745632" cy="10156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2000" dirty="0" smtClean="0">
                <a:solidFill>
                  <a:srgbClr val="FFFFFF"/>
                </a:solidFill>
                <a:latin typeface="Arial"/>
                <a:cs typeface="Arial"/>
              </a:rPr>
              <a:t>Overlapping Prefixes and Pools</a:t>
            </a:r>
            <a:endParaRPr lang="en-US" sz="20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10" name="Picture 5" descr="re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 flipV="1">
            <a:off x="6215529" y="1371817"/>
            <a:ext cx="1953837" cy="195383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 flipH="1">
            <a:off x="6215529" y="1956464"/>
            <a:ext cx="1953837" cy="10156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2000" dirty="0" smtClean="0">
                <a:solidFill>
                  <a:srgbClr val="FFFFFF"/>
                </a:solidFill>
                <a:latin typeface="Arial"/>
                <a:cs typeface="Arial"/>
              </a:rPr>
              <a:t>Same Prefix</a:t>
            </a:r>
            <a:r>
              <a:rPr lang="en-US" sz="2000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2000" dirty="0" smtClean="0">
                <a:solidFill>
                  <a:srgbClr val="FFFFFF"/>
                </a:solidFill>
                <a:latin typeface="Arial"/>
                <a:cs typeface="Arial"/>
              </a:rPr>
              <a:t>Length &amp; Pool Definition</a:t>
            </a:r>
            <a:endParaRPr lang="en-US" sz="20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1" name="Round Diagonal Corner Rectangle 38"/>
          <p:cNvSpPr/>
          <p:nvPr/>
        </p:nvSpPr>
        <p:spPr>
          <a:xfrm>
            <a:off x="1255062" y="4586941"/>
            <a:ext cx="3675529" cy="1210235"/>
          </a:xfrm>
          <a:prstGeom prst="round2DiagRect">
            <a:avLst>
              <a:gd name="adj1" fmla="val 561"/>
              <a:gd name="adj2" fmla="val 32379"/>
            </a:avLst>
          </a:prstGeom>
          <a:solidFill>
            <a:schemeClr val="bg1"/>
          </a:solidFill>
          <a:ln>
            <a:solidFill>
              <a:srgbClr val="0D5F9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 anchorCtr="0"/>
          <a:lstStyle/>
          <a:p>
            <a:r>
              <a:rPr lang="en-US" sz="1400" dirty="0">
                <a:solidFill>
                  <a:srgbClr val="7F7F7F"/>
                </a:solidFill>
                <a:latin typeface="Courier"/>
                <a:cs typeface="Courier"/>
              </a:rPr>
              <a:t>Prefix = 2001:db8</a:t>
            </a:r>
            <a:r>
              <a:rPr lang="en-US" sz="1400" dirty="0" smtClean="0">
                <a:solidFill>
                  <a:srgbClr val="7F7F7F"/>
                </a:solidFill>
                <a:latin typeface="Courier"/>
                <a:cs typeface="Courier"/>
              </a:rPr>
              <a:t>:bc:</a:t>
            </a:r>
            <a:r>
              <a:rPr lang="en-US" sz="1400" b="1" dirty="0">
                <a:solidFill>
                  <a:srgbClr val="0D5F98"/>
                </a:solidFill>
                <a:latin typeface="Courier"/>
                <a:cs typeface="Courier"/>
              </a:rPr>
              <a:t>1</a:t>
            </a:r>
            <a:r>
              <a:rPr lang="en-US" sz="1400" dirty="0">
                <a:solidFill>
                  <a:srgbClr val="7F7F7F"/>
                </a:solidFill>
                <a:latin typeface="Courier"/>
                <a:cs typeface="Courier"/>
              </a:rPr>
              <a:t>::/64 Pool = 2001:db8</a:t>
            </a:r>
            <a:r>
              <a:rPr lang="en-US" sz="1400" dirty="0" smtClean="0">
                <a:solidFill>
                  <a:srgbClr val="7F7F7F"/>
                </a:solidFill>
                <a:latin typeface="Courier"/>
                <a:cs typeface="Courier"/>
              </a:rPr>
              <a:t>:bc:</a:t>
            </a:r>
            <a:r>
              <a:rPr lang="en-US" sz="1400" b="1" dirty="0">
                <a:solidFill>
                  <a:srgbClr val="0D5F98"/>
                </a:solidFill>
                <a:latin typeface="Courier"/>
                <a:cs typeface="Courier"/>
              </a:rPr>
              <a:t>1</a:t>
            </a:r>
            <a:r>
              <a:rPr lang="en-US" sz="1400" dirty="0">
                <a:solidFill>
                  <a:srgbClr val="7F7F7F"/>
                </a:solidFill>
                <a:latin typeface="Courier"/>
                <a:cs typeface="Courier"/>
              </a:rPr>
              <a:t>::/64 Preference = </a:t>
            </a:r>
            <a:r>
              <a:rPr lang="en-US" sz="1400" b="1" dirty="0">
                <a:solidFill>
                  <a:srgbClr val="0D5F98"/>
                </a:solidFill>
                <a:latin typeface="Courier"/>
                <a:cs typeface="Courier"/>
              </a:rPr>
              <a:t>255 </a:t>
            </a:r>
          </a:p>
        </p:txBody>
      </p:sp>
      <p:sp>
        <p:nvSpPr>
          <p:cNvPr id="24" name="Round Diagonal Corner Rectangle 38"/>
          <p:cNvSpPr/>
          <p:nvPr/>
        </p:nvSpPr>
        <p:spPr>
          <a:xfrm>
            <a:off x="5208870" y="4586941"/>
            <a:ext cx="3675529" cy="1210235"/>
          </a:xfrm>
          <a:prstGeom prst="round2DiagRect">
            <a:avLst>
              <a:gd name="adj1" fmla="val 561"/>
              <a:gd name="adj2" fmla="val 32379"/>
            </a:avLst>
          </a:prstGeom>
          <a:solidFill>
            <a:schemeClr val="bg1"/>
          </a:solidFill>
          <a:ln>
            <a:solidFill>
              <a:srgbClr val="0D5F9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 anchorCtr="0"/>
          <a:lstStyle/>
          <a:p>
            <a:r>
              <a:rPr lang="en-US" sz="1400" dirty="0">
                <a:solidFill>
                  <a:srgbClr val="7F7F7F"/>
                </a:solidFill>
                <a:latin typeface="Courier"/>
                <a:cs typeface="Courier"/>
              </a:rPr>
              <a:t>Prefix = 2001:db8</a:t>
            </a:r>
            <a:r>
              <a:rPr lang="en-US" sz="1400" dirty="0" smtClean="0">
                <a:solidFill>
                  <a:srgbClr val="7F7F7F"/>
                </a:solidFill>
                <a:latin typeface="Courier"/>
                <a:cs typeface="Courier"/>
              </a:rPr>
              <a:t>:bc:</a:t>
            </a:r>
            <a:r>
              <a:rPr lang="en-US" sz="1400" b="1" dirty="0">
                <a:solidFill>
                  <a:srgbClr val="0D5F98"/>
                </a:solidFill>
                <a:latin typeface="Courier"/>
                <a:cs typeface="Courier"/>
              </a:rPr>
              <a:t>1</a:t>
            </a:r>
            <a:r>
              <a:rPr lang="en-US" sz="1400" dirty="0">
                <a:solidFill>
                  <a:srgbClr val="7F7F7F"/>
                </a:solidFill>
                <a:latin typeface="Courier"/>
                <a:cs typeface="Courier"/>
              </a:rPr>
              <a:t>::/64 Pool = 2001:db8</a:t>
            </a:r>
            <a:r>
              <a:rPr lang="en-US" sz="1400" dirty="0" smtClean="0">
                <a:solidFill>
                  <a:srgbClr val="7F7F7F"/>
                </a:solidFill>
                <a:latin typeface="Courier"/>
                <a:cs typeface="Courier"/>
              </a:rPr>
              <a:t>:bc:</a:t>
            </a:r>
            <a:r>
              <a:rPr lang="en-US" sz="1400" b="1" dirty="0">
                <a:solidFill>
                  <a:srgbClr val="0D5F98"/>
                </a:solidFill>
                <a:latin typeface="Courier"/>
                <a:cs typeface="Courier"/>
              </a:rPr>
              <a:t>1</a:t>
            </a:r>
            <a:r>
              <a:rPr lang="en-US" sz="1400" dirty="0">
                <a:solidFill>
                  <a:srgbClr val="7F7F7F"/>
                </a:solidFill>
                <a:latin typeface="Courier"/>
                <a:cs typeface="Courier"/>
              </a:rPr>
              <a:t>::/64 Preference = </a:t>
            </a:r>
            <a:r>
              <a:rPr lang="en-US" sz="1400" b="1" dirty="0">
                <a:solidFill>
                  <a:srgbClr val="0D5F98"/>
                </a:solidFill>
                <a:latin typeface="Courier"/>
                <a:cs typeface="Courier"/>
              </a:rPr>
              <a:t>0</a:t>
            </a:r>
            <a:r>
              <a:rPr lang="en-US" sz="1400" dirty="0">
                <a:solidFill>
                  <a:srgbClr val="7F7F7F"/>
                </a:solidFill>
                <a:latin typeface="Courier"/>
                <a:cs typeface="Courier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62237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21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To sum it up.</a:t>
            </a:r>
            <a:endParaRPr lang="en-GB"/>
          </a:p>
        </p:txBody>
      </p:sp>
      <p:sp>
        <p:nvSpPr>
          <p:cNvPr id="5" name="Rechteck 4"/>
          <p:cNvSpPr/>
          <p:nvPr/>
        </p:nvSpPr>
        <p:spPr>
          <a:xfrm>
            <a:off x="3370003" y="3468449"/>
            <a:ext cx="285510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b="1" smtClean="0">
                <a:solidFill>
                  <a:srgbClr val="7F7F7F"/>
                </a:solidFill>
                <a:latin typeface="Arial"/>
                <a:cs typeface="Arial"/>
              </a:rPr>
              <a:t>Interim Architecture</a:t>
            </a:r>
            <a:endParaRPr lang="en-GB" sz="2200" b="1">
              <a:solidFill>
                <a:srgbClr val="7F7F7F"/>
              </a:solidFill>
              <a:latin typeface="Arial"/>
              <a:cs typeface="Arial"/>
            </a:endParaRPr>
          </a:p>
        </p:txBody>
      </p:sp>
      <p:pic>
        <p:nvPicPr>
          <p:cNvPr id="6" name="Picture 3" descr="green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5598823" y="3920735"/>
            <a:ext cx="1327279" cy="1327279"/>
          </a:xfrm>
          <a:prstGeom prst="rect">
            <a:avLst/>
          </a:prstGeom>
        </p:spPr>
      </p:pic>
      <p:sp>
        <p:nvSpPr>
          <p:cNvPr id="7" name="Rectangle 10"/>
          <p:cNvSpPr/>
          <p:nvPr/>
        </p:nvSpPr>
        <p:spPr>
          <a:xfrm flipH="1">
            <a:off x="5613764" y="4214817"/>
            <a:ext cx="1252572" cy="70788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2000" dirty="0" smtClean="0">
                <a:solidFill>
                  <a:srgbClr val="FFFFFF"/>
                </a:solidFill>
                <a:latin typeface="Arial"/>
                <a:cs typeface="Arial"/>
              </a:rPr>
              <a:t>Dynamic DNS</a:t>
            </a:r>
            <a:endParaRPr lang="en-US" sz="20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8" name="Picture 5" descr="r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 flipV="1">
            <a:off x="5050116" y="2010442"/>
            <a:ext cx="1458007" cy="1458007"/>
          </a:xfrm>
          <a:prstGeom prst="rect">
            <a:avLst/>
          </a:prstGeom>
        </p:spPr>
      </p:pic>
      <p:sp>
        <p:nvSpPr>
          <p:cNvPr id="9" name="Rectangle 10"/>
          <p:cNvSpPr/>
          <p:nvPr/>
        </p:nvSpPr>
        <p:spPr>
          <a:xfrm flipH="1">
            <a:off x="5148099" y="2442121"/>
            <a:ext cx="1195295" cy="70788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2000" dirty="0" smtClean="0">
                <a:solidFill>
                  <a:srgbClr val="FFFFFF"/>
                </a:solidFill>
                <a:latin typeface="Arial"/>
                <a:cs typeface="Arial"/>
              </a:rPr>
              <a:t>Address Conflicts</a:t>
            </a:r>
            <a:endParaRPr lang="en-US" sz="20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10" name="Picture 7" descr="cya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641" y="1994673"/>
            <a:ext cx="1473776" cy="147377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 flipH="1">
            <a:off x="2525057" y="2381475"/>
            <a:ext cx="1299882" cy="70788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2000" dirty="0" smtClean="0">
                <a:solidFill>
                  <a:srgbClr val="FFFFFF"/>
                </a:solidFill>
                <a:latin typeface="Arial"/>
                <a:cs typeface="Arial"/>
              </a:rPr>
              <a:t>Failure &amp; Restore</a:t>
            </a:r>
            <a:endParaRPr lang="en-US" sz="20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59132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Related Request for Comments </a:t>
            </a:r>
            <a:endParaRPr lang="en-GB"/>
          </a:p>
        </p:txBody>
      </p:sp>
      <p:graphicFrame>
        <p:nvGraphicFramePr>
          <p:cNvPr id="6" name="Inhaltsplatzhalt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3541470"/>
              </p:ext>
            </p:extLst>
          </p:nvPr>
        </p:nvGraphicFramePr>
        <p:xfrm>
          <a:off x="457200" y="1734669"/>
          <a:ext cx="7878485" cy="4640399"/>
        </p:xfrm>
        <a:graphic>
          <a:graphicData uri="http://schemas.openxmlformats.org/drawingml/2006/table">
            <a:tbl>
              <a:tblPr firstRow="1" bandRow="1">
                <a:effectLst/>
                <a:tableStyleId>{69012ECD-51FC-41F1-AA8D-1B2483CD663E}</a:tableStyleId>
              </a:tblPr>
              <a:tblGrid>
                <a:gridCol w="999598"/>
                <a:gridCol w="6878887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8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#</a:t>
                      </a:r>
                      <a:endParaRPr lang="en-GB" noProof="0" dirty="0"/>
                    </a:p>
                  </a:txBody>
                  <a:tcPr marL="72000" marR="72000" marT="72000" marB="7200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Title</a:t>
                      </a:r>
                      <a:endParaRPr lang="en-GB" b="0" noProof="0" dirty="0"/>
                    </a:p>
                  </a:txBody>
                  <a:tcPr marL="72000" marR="72000" marT="72000" marB="7200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noProof="0" dirty="0" smtClean="0">
                          <a:solidFill>
                            <a:srgbClr val="898989"/>
                          </a:solidFill>
                        </a:rPr>
                        <a:t>3315</a:t>
                      </a: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noProof="0" dirty="0" smtClean="0">
                          <a:solidFill>
                            <a:srgbClr val="898989"/>
                          </a:solidFill>
                        </a:rPr>
                        <a:t>Dynamic Host Configuration Protocol for IPv6 (DHCPv6) </a:t>
                      </a: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noProof="0" dirty="0" smtClean="0">
                          <a:solidFill>
                            <a:srgbClr val="898989"/>
                          </a:solidFill>
                        </a:rPr>
                        <a:t>3633</a:t>
                      </a: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noProof="0" dirty="0" smtClean="0">
                          <a:solidFill>
                            <a:srgbClr val="898989"/>
                          </a:solidFill>
                        </a:rPr>
                        <a:t>IPv6 Prefix Options for Dynamic Host Configuration Protocol (DHCP) version 6</a:t>
                      </a: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GB" sz="1800" noProof="0" dirty="0" smtClean="0">
                          <a:solidFill>
                            <a:srgbClr val="898989"/>
                          </a:solidFill>
                        </a:rPr>
                        <a:t>4701</a:t>
                      </a: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noProof="0" dirty="0" smtClean="0">
                          <a:solidFill>
                            <a:srgbClr val="898989"/>
                          </a:solidFill>
                        </a:rPr>
                        <a:t>A DNS Resource Record (RR) for Encoding Dynamic Host Configuration Protocol (DHCP) Information (DHCID RR) </a:t>
                      </a: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GB" sz="1800" noProof="0" dirty="0" smtClean="0">
                          <a:solidFill>
                            <a:srgbClr val="898989"/>
                          </a:solidFill>
                        </a:rPr>
                        <a:t>4703</a:t>
                      </a: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noProof="0" dirty="0" smtClean="0">
                          <a:solidFill>
                            <a:srgbClr val="898989"/>
                          </a:solidFill>
                        </a:rPr>
                        <a:t>Resolution of Fully Qualified Domain Name (FQDN) Conflicts among Dynamic Host Configuration Protocol (DHCP) Clients</a:t>
                      </a: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GB" sz="1800" noProof="0" dirty="0" smtClean="0">
                          <a:solidFill>
                            <a:srgbClr val="898989"/>
                          </a:solidFill>
                        </a:rPr>
                        <a:t>4704 </a:t>
                      </a: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noProof="0" dirty="0" smtClean="0">
                          <a:solidFill>
                            <a:srgbClr val="898989"/>
                          </a:solidFill>
                        </a:rPr>
                        <a:t>The Dynamic Host Configuration Protocol for IPv6 (DHCPv6) Client Fully Qualified Domain Name (FQDN) Option </a:t>
                      </a: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GB" sz="1800" noProof="0" dirty="0" smtClean="0">
                          <a:solidFill>
                            <a:srgbClr val="898989"/>
                          </a:solidFill>
                        </a:rPr>
                        <a:t>5007</a:t>
                      </a: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noProof="0" dirty="0" smtClean="0">
                          <a:solidFill>
                            <a:srgbClr val="898989"/>
                          </a:solidFill>
                        </a:rPr>
                        <a:t>DHCPv6 </a:t>
                      </a:r>
                      <a:r>
                        <a:rPr lang="en-GB" sz="1400" noProof="0" dirty="0" err="1" smtClean="0">
                          <a:solidFill>
                            <a:srgbClr val="898989"/>
                          </a:solidFill>
                        </a:rPr>
                        <a:t>Leasequery</a:t>
                      </a:r>
                      <a:endParaRPr lang="en-GB" sz="1400" noProof="0" dirty="0" smtClean="0">
                        <a:solidFill>
                          <a:srgbClr val="898989"/>
                        </a:solidFill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GB" sz="1800" noProof="0" dirty="0" smtClean="0">
                          <a:solidFill>
                            <a:srgbClr val="898989"/>
                          </a:solidFill>
                        </a:rPr>
                        <a:t>5460</a:t>
                      </a: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noProof="0" dirty="0" smtClean="0">
                          <a:solidFill>
                            <a:srgbClr val="898989"/>
                          </a:solidFill>
                        </a:rPr>
                        <a:t>DHCPv6 Bulk </a:t>
                      </a:r>
                      <a:r>
                        <a:rPr lang="en-GB" sz="1400" noProof="0" dirty="0" err="1" smtClean="0">
                          <a:solidFill>
                            <a:srgbClr val="898989"/>
                          </a:solidFill>
                        </a:rPr>
                        <a:t>Leasequery</a:t>
                      </a:r>
                      <a:endParaRPr lang="en-GB" sz="1400" noProof="0" dirty="0" smtClean="0">
                        <a:solidFill>
                          <a:srgbClr val="898989"/>
                        </a:solidFill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GB" sz="1800" noProof="0" dirty="0" smtClean="0">
                          <a:solidFill>
                            <a:srgbClr val="898989"/>
                          </a:solidFill>
                        </a:rPr>
                        <a:t>5970</a:t>
                      </a: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noProof="0" dirty="0" smtClean="0">
                          <a:solidFill>
                            <a:srgbClr val="898989"/>
                          </a:solidFill>
                        </a:rPr>
                        <a:t>DHCPv6 Options for Network Boot</a:t>
                      </a: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GB" sz="1800" noProof="0" dirty="0" smtClean="0">
                          <a:solidFill>
                            <a:srgbClr val="898989"/>
                          </a:solidFill>
                        </a:rPr>
                        <a:t>6853</a:t>
                      </a: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noProof="0" dirty="0" smtClean="0">
                          <a:solidFill>
                            <a:srgbClr val="898989"/>
                          </a:solidFill>
                        </a:rPr>
                        <a:t>DHCPv6 Redundancy Considerations</a:t>
                      </a: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1861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Thank you for your time.</a:t>
            </a:r>
            <a:endParaRPr lang="en-GB" dirty="0"/>
          </a:p>
        </p:txBody>
      </p:sp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sz="1600" b="1" dirty="0" smtClean="0"/>
              <a:t>Andreas Taudte</a:t>
            </a:r>
            <a:endParaRPr lang="en-GB" sz="1600" dirty="0" smtClean="0"/>
          </a:p>
          <a:p>
            <a:r>
              <a:rPr lang="en-GB" sz="1600" dirty="0" smtClean="0"/>
              <a:t>Sales Engineer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2109149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DHCPv4 Failover</a:t>
            </a:r>
            <a:endParaRPr lang="de-DE" dirty="0"/>
          </a:p>
        </p:txBody>
      </p:sp>
      <p:pic>
        <p:nvPicPr>
          <p:cNvPr id="6" name="Picture 7" descr="serv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195" y="3442992"/>
            <a:ext cx="2231614" cy="495252"/>
          </a:xfrm>
          <a:prstGeom prst="rect">
            <a:avLst/>
          </a:prstGeom>
        </p:spPr>
      </p:pic>
      <p:pic>
        <p:nvPicPr>
          <p:cNvPr id="7" name="Picture 8" descr="serv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828" y="3442920"/>
            <a:ext cx="2231939" cy="495324"/>
          </a:xfrm>
          <a:prstGeom prst="rect">
            <a:avLst/>
          </a:prstGeom>
        </p:spPr>
      </p:pic>
      <p:sp>
        <p:nvSpPr>
          <p:cNvPr id="8" name="Rectangle 14"/>
          <p:cNvSpPr/>
          <p:nvPr/>
        </p:nvSpPr>
        <p:spPr>
          <a:xfrm>
            <a:off x="2752796" y="3987098"/>
            <a:ext cx="14968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172.16.123.45</a:t>
            </a:r>
          </a:p>
        </p:txBody>
      </p:sp>
      <p:sp>
        <p:nvSpPr>
          <p:cNvPr id="9" name="Rectangle 15"/>
          <p:cNvSpPr/>
          <p:nvPr/>
        </p:nvSpPr>
        <p:spPr>
          <a:xfrm>
            <a:off x="5808176" y="3982921"/>
            <a:ext cx="16109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192.168.234.56</a:t>
            </a:r>
          </a:p>
        </p:txBody>
      </p:sp>
      <p:cxnSp>
        <p:nvCxnSpPr>
          <p:cNvPr id="10" name="Straight Connector 11"/>
          <p:cNvCxnSpPr/>
          <p:nvPr/>
        </p:nvCxnSpPr>
        <p:spPr>
          <a:xfrm>
            <a:off x="3492419" y="4328462"/>
            <a:ext cx="0" cy="362825"/>
          </a:xfrm>
          <a:prstGeom prst="line">
            <a:avLst/>
          </a:prstGeom>
          <a:ln w="57150" cmpd="sng">
            <a:solidFill>
              <a:srgbClr val="4B4D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2"/>
          <p:cNvCxnSpPr/>
          <p:nvPr/>
        </p:nvCxnSpPr>
        <p:spPr>
          <a:xfrm>
            <a:off x="6708830" y="4325652"/>
            <a:ext cx="0" cy="362825"/>
          </a:xfrm>
          <a:prstGeom prst="line">
            <a:avLst/>
          </a:prstGeom>
          <a:ln w="57150" cmpd="sng">
            <a:solidFill>
              <a:srgbClr val="4B4D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oup 17"/>
          <p:cNvGrpSpPr/>
          <p:nvPr/>
        </p:nvGrpSpPr>
        <p:grpSpPr>
          <a:xfrm>
            <a:off x="4793974" y="2533668"/>
            <a:ext cx="243343" cy="273807"/>
            <a:chOff x="8091998" y="2604873"/>
            <a:chExt cx="390489" cy="439375"/>
          </a:xfrm>
        </p:grpSpPr>
        <p:sp>
          <p:nvSpPr>
            <p:cNvPr id="13" name="Rectangle 18"/>
            <p:cNvSpPr/>
            <p:nvPr/>
          </p:nvSpPr>
          <p:spPr>
            <a:xfrm>
              <a:off x="8091998" y="2604873"/>
              <a:ext cx="390489" cy="439375"/>
            </a:xfrm>
            <a:prstGeom prst="rect">
              <a:avLst/>
            </a:prstGeom>
            <a:solidFill>
              <a:schemeClr val="bg1"/>
            </a:solidFill>
            <a:ln w="19050" cmpd="sng">
              <a:solidFill>
                <a:srgbClr val="104C8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cs typeface="Arial"/>
              </a:endParaRPr>
            </a:p>
          </p:txBody>
        </p:sp>
        <p:cxnSp>
          <p:nvCxnSpPr>
            <p:cNvPr id="14" name="Straight Connector 19"/>
            <p:cNvCxnSpPr/>
            <p:nvPr/>
          </p:nvCxnSpPr>
          <p:spPr>
            <a:xfrm>
              <a:off x="8152480" y="2669274"/>
              <a:ext cx="269527" cy="0"/>
            </a:xfrm>
            <a:prstGeom prst="line">
              <a:avLst/>
            </a:prstGeom>
            <a:ln w="19050" cmpd="sng">
              <a:solidFill>
                <a:srgbClr val="104C8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20"/>
            <p:cNvCxnSpPr/>
            <p:nvPr/>
          </p:nvCxnSpPr>
          <p:spPr>
            <a:xfrm>
              <a:off x="8152480" y="2741241"/>
              <a:ext cx="269527" cy="0"/>
            </a:xfrm>
            <a:prstGeom prst="line">
              <a:avLst/>
            </a:prstGeom>
            <a:ln w="19050" cmpd="sng">
              <a:solidFill>
                <a:srgbClr val="104C8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21"/>
            <p:cNvCxnSpPr/>
            <p:nvPr/>
          </p:nvCxnSpPr>
          <p:spPr>
            <a:xfrm>
              <a:off x="8152480" y="2821674"/>
              <a:ext cx="269527" cy="0"/>
            </a:xfrm>
            <a:prstGeom prst="line">
              <a:avLst/>
            </a:prstGeom>
            <a:ln w="19050" cmpd="sng">
              <a:solidFill>
                <a:srgbClr val="104C8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22"/>
            <p:cNvCxnSpPr/>
            <p:nvPr/>
          </p:nvCxnSpPr>
          <p:spPr>
            <a:xfrm>
              <a:off x="8152480" y="2897874"/>
              <a:ext cx="269527" cy="0"/>
            </a:xfrm>
            <a:prstGeom prst="line">
              <a:avLst/>
            </a:prstGeom>
            <a:ln w="19050" cmpd="sng">
              <a:solidFill>
                <a:srgbClr val="104C8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23"/>
            <p:cNvCxnSpPr/>
            <p:nvPr/>
          </p:nvCxnSpPr>
          <p:spPr>
            <a:xfrm>
              <a:off x="8151560" y="2978307"/>
              <a:ext cx="269527" cy="0"/>
            </a:xfrm>
            <a:prstGeom prst="line">
              <a:avLst/>
            </a:prstGeom>
            <a:ln w="19050" cmpd="sng">
              <a:solidFill>
                <a:srgbClr val="104C8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7"/>
          <p:cNvGrpSpPr/>
          <p:nvPr/>
        </p:nvGrpSpPr>
        <p:grpSpPr>
          <a:xfrm>
            <a:off x="5669696" y="2533668"/>
            <a:ext cx="243343" cy="273807"/>
            <a:chOff x="8091998" y="2604873"/>
            <a:chExt cx="390489" cy="439375"/>
          </a:xfrm>
        </p:grpSpPr>
        <p:sp>
          <p:nvSpPr>
            <p:cNvPr id="20" name="Rectangle 18"/>
            <p:cNvSpPr/>
            <p:nvPr/>
          </p:nvSpPr>
          <p:spPr>
            <a:xfrm>
              <a:off x="8091998" y="2604873"/>
              <a:ext cx="390489" cy="439375"/>
            </a:xfrm>
            <a:prstGeom prst="rect">
              <a:avLst/>
            </a:prstGeom>
            <a:solidFill>
              <a:schemeClr val="bg1"/>
            </a:solidFill>
            <a:ln w="19050" cmpd="sng">
              <a:solidFill>
                <a:srgbClr val="104C8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cs typeface="Arial"/>
              </a:endParaRPr>
            </a:p>
          </p:txBody>
        </p:sp>
        <p:cxnSp>
          <p:nvCxnSpPr>
            <p:cNvPr id="21" name="Straight Connector 19"/>
            <p:cNvCxnSpPr/>
            <p:nvPr/>
          </p:nvCxnSpPr>
          <p:spPr>
            <a:xfrm>
              <a:off x="8152480" y="2669274"/>
              <a:ext cx="269527" cy="0"/>
            </a:xfrm>
            <a:prstGeom prst="line">
              <a:avLst/>
            </a:prstGeom>
            <a:ln w="19050" cmpd="sng">
              <a:solidFill>
                <a:srgbClr val="104C8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0"/>
            <p:cNvCxnSpPr/>
            <p:nvPr/>
          </p:nvCxnSpPr>
          <p:spPr>
            <a:xfrm>
              <a:off x="8152480" y="2741241"/>
              <a:ext cx="269527" cy="0"/>
            </a:xfrm>
            <a:prstGeom prst="line">
              <a:avLst/>
            </a:prstGeom>
            <a:ln w="19050" cmpd="sng">
              <a:solidFill>
                <a:srgbClr val="104C8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1"/>
            <p:cNvCxnSpPr/>
            <p:nvPr/>
          </p:nvCxnSpPr>
          <p:spPr>
            <a:xfrm>
              <a:off x="8152480" y="2821674"/>
              <a:ext cx="269527" cy="0"/>
            </a:xfrm>
            <a:prstGeom prst="line">
              <a:avLst/>
            </a:prstGeom>
            <a:ln w="19050" cmpd="sng">
              <a:solidFill>
                <a:srgbClr val="104C8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2"/>
            <p:cNvCxnSpPr/>
            <p:nvPr/>
          </p:nvCxnSpPr>
          <p:spPr>
            <a:xfrm>
              <a:off x="8152480" y="2897874"/>
              <a:ext cx="269527" cy="0"/>
            </a:xfrm>
            <a:prstGeom prst="line">
              <a:avLst/>
            </a:prstGeom>
            <a:ln w="19050" cmpd="sng">
              <a:solidFill>
                <a:srgbClr val="104C8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3"/>
            <p:cNvCxnSpPr/>
            <p:nvPr/>
          </p:nvCxnSpPr>
          <p:spPr>
            <a:xfrm>
              <a:off x="8151560" y="2978307"/>
              <a:ext cx="269527" cy="0"/>
            </a:xfrm>
            <a:prstGeom prst="line">
              <a:avLst/>
            </a:prstGeom>
            <a:ln w="19050" cmpd="sng">
              <a:solidFill>
                <a:srgbClr val="104C8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17"/>
          <p:cNvGrpSpPr/>
          <p:nvPr/>
        </p:nvGrpSpPr>
        <p:grpSpPr>
          <a:xfrm>
            <a:off x="5210131" y="2531869"/>
            <a:ext cx="243343" cy="273807"/>
            <a:chOff x="8091998" y="2604873"/>
            <a:chExt cx="390489" cy="439375"/>
          </a:xfrm>
        </p:grpSpPr>
        <p:sp>
          <p:nvSpPr>
            <p:cNvPr id="27" name="Rectangle 18"/>
            <p:cNvSpPr/>
            <p:nvPr/>
          </p:nvSpPr>
          <p:spPr>
            <a:xfrm>
              <a:off x="8091998" y="2604873"/>
              <a:ext cx="390489" cy="439375"/>
            </a:xfrm>
            <a:prstGeom prst="rect">
              <a:avLst/>
            </a:prstGeom>
            <a:solidFill>
              <a:schemeClr val="bg1"/>
            </a:solidFill>
            <a:ln w="19050" cmpd="sng">
              <a:solidFill>
                <a:srgbClr val="104C8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cs typeface="Arial"/>
              </a:endParaRPr>
            </a:p>
          </p:txBody>
        </p:sp>
        <p:cxnSp>
          <p:nvCxnSpPr>
            <p:cNvPr id="28" name="Straight Connector 19"/>
            <p:cNvCxnSpPr/>
            <p:nvPr/>
          </p:nvCxnSpPr>
          <p:spPr>
            <a:xfrm>
              <a:off x="8152480" y="2669274"/>
              <a:ext cx="269527" cy="0"/>
            </a:xfrm>
            <a:prstGeom prst="line">
              <a:avLst/>
            </a:prstGeom>
            <a:ln w="19050" cmpd="sng">
              <a:solidFill>
                <a:srgbClr val="104C8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0"/>
            <p:cNvCxnSpPr/>
            <p:nvPr/>
          </p:nvCxnSpPr>
          <p:spPr>
            <a:xfrm>
              <a:off x="8152480" y="2741241"/>
              <a:ext cx="269527" cy="0"/>
            </a:xfrm>
            <a:prstGeom prst="line">
              <a:avLst/>
            </a:prstGeom>
            <a:ln w="19050" cmpd="sng">
              <a:solidFill>
                <a:srgbClr val="104C8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1"/>
            <p:cNvCxnSpPr/>
            <p:nvPr/>
          </p:nvCxnSpPr>
          <p:spPr>
            <a:xfrm>
              <a:off x="8152480" y="2821674"/>
              <a:ext cx="269527" cy="0"/>
            </a:xfrm>
            <a:prstGeom prst="line">
              <a:avLst/>
            </a:prstGeom>
            <a:ln w="19050" cmpd="sng">
              <a:solidFill>
                <a:srgbClr val="104C8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22"/>
            <p:cNvCxnSpPr/>
            <p:nvPr/>
          </p:nvCxnSpPr>
          <p:spPr>
            <a:xfrm>
              <a:off x="8152480" y="2897874"/>
              <a:ext cx="269527" cy="0"/>
            </a:xfrm>
            <a:prstGeom prst="line">
              <a:avLst/>
            </a:prstGeom>
            <a:ln w="19050" cmpd="sng">
              <a:solidFill>
                <a:srgbClr val="104C8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23"/>
            <p:cNvCxnSpPr/>
            <p:nvPr/>
          </p:nvCxnSpPr>
          <p:spPr>
            <a:xfrm>
              <a:off x="8151560" y="2978307"/>
              <a:ext cx="269527" cy="0"/>
            </a:xfrm>
            <a:prstGeom prst="line">
              <a:avLst/>
            </a:prstGeom>
            <a:ln w="19050" cmpd="sng">
              <a:solidFill>
                <a:srgbClr val="104C8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17"/>
          <p:cNvGrpSpPr/>
          <p:nvPr/>
        </p:nvGrpSpPr>
        <p:grpSpPr>
          <a:xfrm>
            <a:off x="4381890" y="2531869"/>
            <a:ext cx="243343" cy="273807"/>
            <a:chOff x="8091998" y="2604873"/>
            <a:chExt cx="390489" cy="439375"/>
          </a:xfrm>
        </p:grpSpPr>
        <p:sp>
          <p:nvSpPr>
            <p:cNvPr id="34" name="Rectangle 18"/>
            <p:cNvSpPr/>
            <p:nvPr/>
          </p:nvSpPr>
          <p:spPr>
            <a:xfrm>
              <a:off x="8091998" y="2604873"/>
              <a:ext cx="390489" cy="439375"/>
            </a:xfrm>
            <a:prstGeom prst="rect">
              <a:avLst/>
            </a:prstGeom>
            <a:solidFill>
              <a:schemeClr val="bg1"/>
            </a:solidFill>
            <a:ln w="19050" cmpd="sng">
              <a:solidFill>
                <a:srgbClr val="104C8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cs typeface="Arial"/>
              </a:endParaRPr>
            </a:p>
          </p:txBody>
        </p:sp>
        <p:cxnSp>
          <p:nvCxnSpPr>
            <p:cNvPr id="35" name="Straight Connector 19"/>
            <p:cNvCxnSpPr/>
            <p:nvPr/>
          </p:nvCxnSpPr>
          <p:spPr>
            <a:xfrm>
              <a:off x="8152480" y="2669274"/>
              <a:ext cx="269527" cy="0"/>
            </a:xfrm>
            <a:prstGeom prst="line">
              <a:avLst/>
            </a:prstGeom>
            <a:ln w="19050" cmpd="sng">
              <a:solidFill>
                <a:srgbClr val="104C8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20"/>
            <p:cNvCxnSpPr/>
            <p:nvPr/>
          </p:nvCxnSpPr>
          <p:spPr>
            <a:xfrm>
              <a:off x="8152480" y="2741241"/>
              <a:ext cx="269527" cy="0"/>
            </a:xfrm>
            <a:prstGeom prst="line">
              <a:avLst/>
            </a:prstGeom>
            <a:ln w="19050" cmpd="sng">
              <a:solidFill>
                <a:srgbClr val="104C8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21"/>
            <p:cNvCxnSpPr/>
            <p:nvPr/>
          </p:nvCxnSpPr>
          <p:spPr>
            <a:xfrm>
              <a:off x="8152480" y="2821674"/>
              <a:ext cx="269527" cy="0"/>
            </a:xfrm>
            <a:prstGeom prst="line">
              <a:avLst/>
            </a:prstGeom>
            <a:ln w="19050" cmpd="sng">
              <a:solidFill>
                <a:srgbClr val="104C8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22"/>
            <p:cNvCxnSpPr/>
            <p:nvPr/>
          </p:nvCxnSpPr>
          <p:spPr>
            <a:xfrm>
              <a:off x="8152480" y="2897874"/>
              <a:ext cx="269527" cy="0"/>
            </a:xfrm>
            <a:prstGeom prst="line">
              <a:avLst/>
            </a:prstGeom>
            <a:ln w="19050" cmpd="sng">
              <a:solidFill>
                <a:srgbClr val="104C8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23"/>
            <p:cNvCxnSpPr/>
            <p:nvPr/>
          </p:nvCxnSpPr>
          <p:spPr>
            <a:xfrm>
              <a:off x="8151560" y="2978307"/>
              <a:ext cx="269527" cy="0"/>
            </a:xfrm>
            <a:prstGeom prst="line">
              <a:avLst/>
            </a:prstGeom>
            <a:ln w="19050" cmpd="sng">
              <a:solidFill>
                <a:srgbClr val="104C8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0" name="Picture 57" descr="f5_icon_rout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37855" y="2076325"/>
            <a:ext cx="877825" cy="1170432"/>
          </a:xfrm>
          <a:prstGeom prst="rect">
            <a:avLst/>
          </a:prstGeom>
        </p:spPr>
      </p:pic>
      <p:pic>
        <p:nvPicPr>
          <p:cNvPr id="41" name="Picture 57" descr="f5_icon_rout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17171" y="2076325"/>
            <a:ext cx="877825" cy="1170432"/>
          </a:xfrm>
          <a:prstGeom prst="rect">
            <a:avLst/>
          </a:prstGeom>
        </p:spPr>
      </p:pic>
      <p:grpSp>
        <p:nvGrpSpPr>
          <p:cNvPr id="42" name="Group 5"/>
          <p:cNvGrpSpPr/>
          <p:nvPr/>
        </p:nvGrpSpPr>
        <p:grpSpPr>
          <a:xfrm flipV="1">
            <a:off x="3429466" y="2980585"/>
            <a:ext cx="3039643" cy="365635"/>
            <a:chOff x="2613025" y="3830357"/>
            <a:chExt cx="4460875" cy="365635"/>
          </a:xfrm>
        </p:grpSpPr>
        <p:cxnSp>
          <p:nvCxnSpPr>
            <p:cNvPr id="43" name="Straight Connector 10"/>
            <p:cNvCxnSpPr/>
            <p:nvPr/>
          </p:nvCxnSpPr>
          <p:spPr>
            <a:xfrm>
              <a:off x="2613025" y="4183292"/>
              <a:ext cx="4460875" cy="0"/>
            </a:xfrm>
            <a:prstGeom prst="line">
              <a:avLst/>
            </a:prstGeom>
            <a:ln w="57150" cmpd="sng">
              <a:solidFill>
                <a:srgbClr val="4B4D4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11"/>
            <p:cNvCxnSpPr/>
            <p:nvPr/>
          </p:nvCxnSpPr>
          <p:spPr>
            <a:xfrm>
              <a:off x="2638287" y="3833167"/>
              <a:ext cx="0" cy="362825"/>
            </a:xfrm>
            <a:prstGeom prst="line">
              <a:avLst/>
            </a:prstGeom>
            <a:ln w="57150" cmpd="sng">
              <a:solidFill>
                <a:srgbClr val="4B4D4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12"/>
            <p:cNvCxnSpPr/>
            <p:nvPr/>
          </p:nvCxnSpPr>
          <p:spPr>
            <a:xfrm>
              <a:off x="7047564" y="3830357"/>
              <a:ext cx="0" cy="362825"/>
            </a:xfrm>
            <a:prstGeom prst="line">
              <a:avLst/>
            </a:prstGeom>
            <a:ln w="57150" cmpd="sng">
              <a:solidFill>
                <a:srgbClr val="4B4D4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Rounded Rectangle 26"/>
          <p:cNvSpPr/>
          <p:nvPr/>
        </p:nvSpPr>
        <p:spPr>
          <a:xfrm>
            <a:off x="2752796" y="4788290"/>
            <a:ext cx="4732313" cy="1292994"/>
          </a:xfrm>
          <a:prstGeom prst="roundRect">
            <a:avLst>
              <a:gd name="adj" fmla="val 7258"/>
            </a:avLst>
          </a:prstGeom>
          <a:solidFill>
            <a:schemeClr val="bg1"/>
          </a:solidFill>
          <a:ln w="19050">
            <a:solidFill>
              <a:srgbClr val="4B4D4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/>
                <a:cs typeface="Arial"/>
              </a:rPr>
              <a:t> 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48" name="Picture 24" descr="princte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660" y="5295831"/>
            <a:ext cx="684670" cy="639957"/>
          </a:xfrm>
          <a:prstGeom prst="rect">
            <a:avLst/>
          </a:prstGeom>
        </p:spPr>
      </p:pic>
      <p:pic>
        <p:nvPicPr>
          <p:cNvPr id="49" name="Picture 26" descr="laptop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558" y="5023537"/>
            <a:ext cx="720102" cy="496434"/>
          </a:xfrm>
          <a:prstGeom prst="rect">
            <a:avLst/>
          </a:prstGeom>
        </p:spPr>
      </p:pic>
      <p:pic>
        <p:nvPicPr>
          <p:cNvPr id="55" name="Picture 13" descr="pc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264" y="5147434"/>
            <a:ext cx="817705" cy="648382"/>
          </a:xfrm>
          <a:prstGeom prst="rect">
            <a:avLst/>
          </a:prstGeom>
        </p:spPr>
      </p:pic>
      <p:grpSp>
        <p:nvGrpSpPr>
          <p:cNvPr id="57" name="Group 28"/>
          <p:cNvGrpSpPr/>
          <p:nvPr/>
        </p:nvGrpSpPr>
        <p:grpSpPr>
          <a:xfrm>
            <a:off x="2931316" y="5005137"/>
            <a:ext cx="632154" cy="415669"/>
            <a:chOff x="2095500" y="1446335"/>
            <a:chExt cx="383296" cy="252034"/>
          </a:xfrm>
        </p:grpSpPr>
        <p:sp>
          <p:nvSpPr>
            <p:cNvPr id="58" name="Rectangle 27"/>
            <p:cNvSpPr/>
            <p:nvPr/>
          </p:nvSpPr>
          <p:spPr>
            <a:xfrm>
              <a:off x="2095500" y="1524571"/>
              <a:ext cx="383296" cy="132780"/>
            </a:xfrm>
            <a:prstGeom prst="rect">
              <a:avLst/>
            </a:prstGeom>
            <a:solidFill>
              <a:srgbClr val="4B4D4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cs typeface="Arial"/>
              </a:endParaRPr>
            </a:p>
          </p:txBody>
        </p:sp>
        <p:sp>
          <p:nvSpPr>
            <p:cNvPr id="59" name="Rectangle 75"/>
            <p:cNvSpPr/>
            <p:nvPr/>
          </p:nvSpPr>
          <p:spPr>
            <a:xfrm>
              <a:off x="2285121" y="1446335"/>
              <a:ext cx="184150" cy="81980"/>
            </a:xfrm>
            <a:prstGeom prst="rect">
              <a:avLst/>
            </a:prstGeom>
            <a:solidFill>
              <a:srgbClr val="FFFFFF"/>
            </a:solidFill>
            <a:ln w="28575" cmpd="sng">
              <a:solidFill>
                <a:srgbClr val="4B4D4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cs typeface="Arial"/>
              </a:endParaRPr>
            </a:p>
          </p:txBody>
        </p:sp>
        <p:sp>
          <p:nvSpPr>
            <p:cNvPr id="60" name="Rectangle 77"/>
            <p:cNvSpPr/>
            <p:nvPr/>
          </p:nvSpPr>
          <p:spPr>
            <a:xfrm>
              <a:off x="2151771" y="1474624"/>
              <a:ext cx="45719" cy="45719"/>
            </a:xfrm>
            <a:prstGeom prst="rect">
              <a:avLst/>
            </a:prstGeom>
            <a:solidFill>
              <a:srgbClr val="4B4D4F"/>
            </a:solidFill>
            <a:ln w="190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cs typeface="Arial"/>
              </a:endParaRPr>
            </a:p>
          </p:txBody>
        </p:sp>
        <p:sp>
          <p:nvSpPr>
            <p:cNvPr id="61" name="Rectangle 78"/>
            <p:cNvSpPr/>
            <p:nvPr/>
          </p:nvSpPr>
          <p:spPr>
            <a:xfrm>
              <a:off x="2125102" y="1553892"/>
              <a:ext cx="28800" cy="28800"/>
            </a:xfrm>
            <a:prstGeom prst="rect">
              <a:avLst/>
            </a:prstGeom>
            <a:solidFill>
              <a:schemeClr val="bg1"/>
            </a:solidFill>
            <a:ln w="190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cs typeface="Arial"/>
              </a:endParaRPr>
            </a:p>
          </p:txBody>
        </p:sp>
        <p:sp>
          <p:nvSpPr>
            <p:cNvPr id="62" name="Rectangle 79"/>
            <p:cNvSpPr/>
            <p:nvPr/>
          </p:nvSpPr>
          <p:spPr>
            <a:xfrm>
              <a:off x="2308598" y="1550717"/>
              <a:ext cx="28800" cy="28800"/>
            </a:xfrm>
            <a:prstGeom prst="rect">
              <a:avLst/>
            </a:prstGeom>
            <a:solidFill>
              <a:schemeClr val="bg1"/>
            </a:solidFill>
            <a:ln w="190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cs typeface="Arial"/>
              </a:endParaRPr>
            </a:p>
          </p:txBody>
        </p:sp>
        <p:sp>
          <p:nvSpPr>
            <p:cNvPr id="63" name="Rectangle 80"/>
            <p:cNvSpPr/>
            <p:nvPr/>
          </p:nvSpPr>
          <p:spPr>
            <a:xfrm>
              <a:off x="2346921" y="1550717"/>
              <a:ext cx="28800" cy="28800"/>
            </a:xfrm>
            <a:prstGeom prst="rect">
              <a:avLst/>
            </a:prstGeom>
            <a:solidFill>
              <a:schemeClr val="bg1"/>
            </a:solidFill>
            <a:ln w="190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cs typeface="Arial"/>
              </a:endParaRPr>
            </a:p>
          </p:txBody>
        </p:sp>
        <p:sp>
          <p:nvSpPr>
            <p:cNvPr id="64" name="Rectangle 81"/>
            <p:cNvSpPr/>
            <p:nvPr/>
          </p:nvSpPr>
          <p:spPr>
            <a:xfrm>
              <a:off x="2386498" y="1550717"/>
              <a:ext cx="28800" cy="28800"/>
            </a:xfrm>
            <a:prstGeom prst="rect">
              <a:avLst/>
            </a:prstGeom>
            <a:solidFill>
              <a:schemeClr val="bg1"/>
            </a:solidFill>
            <a:ln w="190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cs typeface="Arial"/>
              </a:endParaRPr>
            </a:p>
          </p:txBody>
        </p:sp>
        <p:sp>
          <p:nvSpPr>
            <p:cNvPr id="65" name="Rectangle 84"/>
            <p:cNvSpPr/>
            <p:nvPr/>
          </p:nvSpPr>
          <p:spPr>
            <a:xfrm>
              <a:off x="2425623" y="1550717"/>
              <a:ext cx="28800" cy="28800"/>
            </a:xfrm>
            <a:prstGeom prst="rect">
              <a:avLst/>
            </a:prstGeom>
            <a:solidFill>
              <a:schemeClr val="bg1"/>
            </a:solidFill>
            <a:ln w="190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cs typeface="Arial"/>
              </a:endParaRPr>
            </a:p>
          </p:txBody>
        </p:sp>
        <p:sp>
          <p:nvSpPr>
            <p:cNvPr id="66" name="Rectangle 90"/>
            <p:cNvSpPr/>
            <p:nvPr/>
          </p:nvSpPr>
          <p:spPr>
            <a:xfrm>
              <a:off x="2308598" y="1596934"/>
              <a:ext cx="28800" cy="28800"/>
            </a:xfrm>
            <a:prstGeom prst="rect">
              <a:avLst/>
            </a:prstGeom>
            <a:solidFill>
              <a:schemeClr val="bg1"/>
            </a:solidFill>
            <a:ln w="190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cs typeface="Arial"/>
              </a:endParaRPr>
            </a:p>
          </p:txBody>
        </p:sp>
        <p:sp>
          <p:nvSpPr>
            <p:cNvPr id="67" name="Rectangle 91"/>
            <p:cNvSpPr/>
            <p:nvPr/>
          </p:nvSpPr>
          <p:spPr>
            <a:xfrm>
              <a:off x="2346921" y="1596934"/>
              <a:ext cx="28800" cy="28800"/>
            </a:xfrm>
            <a:prstGeom prst="rect">
              <a:avLst/>
            </a:prstGeom>
            <a:solidFill>
              <a:schemeClr val="bg1"/>
            </a:solidFill>
            <a:ln w="190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cs typeface="Arial"/>
              </a:endParaRPr>
            </a:p>
          </p:txBody>
        </p:sp>
        <p:sp>
          <p:nvSpPr>
            <p:cNvPr id="68" name="Rectangle 92"/>
            <p:cNvSpPr/>
            <p:nvPr/>
          </p:nvSpPr>
          <p:spPr>
            <a:xfrm>
              <a:off x="2386498" y="1596934"/>
              <a:ext cx="28800" cy="28800"/>
            </a:xfrm>
            <a:prstGeom prst="rect">
              <a:avLst/>
            </a:prstGeom>
            <a:solidFill>
              <a:schemeClr val="bg1"/>
            </a:solidFill>
            <a:ln w="190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cs typeface="Arial"/>
              </a:endParaRPr>
            </a:p>
          </p:txBody>
        </p:sp>
        <p:sp>
          <p:nvSpPr>
            <p:cNvPr id="69" name="Rectangle 94"/>
            <p:cNvSpPr/>
            <p:nvPr/>
          </p:nvSpPr>
          <p:spPr>
            <a:xfrm>
              <a:off x="2425623" y="1596934"/>
              <a:ext cx="28800" cy="28800"/>
            </a:xfrm>
            <a:prstGeom prst="rect">
              <a:avLst/>
            </a:prstGeom>
            <a:solidFill>
              <a:schemeClr val="bg1"/>
            </a:solidFill>
            <a:ln w="190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cs typeface="Arial"/>
              </a:endParaRPr>
            </a:p>
          </p:txBody>
        </p:sp>
        <p:sp>
          <p:nvSpPr>
            <p:cNvPr id="70" name="Rectangle 95"/>
            <p:cNvSpPr/>
            <p:nvPr/>
          </p:nvSpPr>
          <p:spPr>
            <a:xfrm>
              <a:off x="2095500" y="1669569"/>
              <a:ext cx="383296" cy="28800"/>
            </a:xfrm>
            <a:prstGeom prst="rect">
              <a:avLst/>
            </a:prstGeom>
            <a:solidFill>
              <a:srgbClr val="4B4D4F"/>
            </a:solidFill>
            <a:ln w="190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cs typeface="Arial"/>
              </a:endParaRPr>
            </a:p>
          </p:txBody>
        </p:sp>
        <p:sp>
          <p:nvSpPr>
            <p:cNvPr id="71" name="Rectangle 76"/>
            <p:cNvSpPr/>
            <p:nvPr/>
          </p:nvSpPr>
          <p:spPr>
            <a:xfrm>
              <a:off x="2108200" y="1454305"/>
              <a:ext cx="130175" cy="45719"/>
            </a:xfrm>
            <a:prstGeom prst="rect">
              <a:avLst/>
            </a:prstGeom>
            <a:solidFill>
              <a:schemeClr val="bg1"/>
            </a:solidFill>
            <a:ln w="28575" cmpd="sng">
              <a:solidFill>
                <a:srgbClr val="4B4D4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cs typeface="Arial"/>
              </a:endParaRPr>
            </a:p>
          </p:txBody>
        </p:sp>
      </p:grpSp>
      <p:grpSp>
        <p:nvGrpSpPr>
          <p:cNvPr id="72" name="Group 36"/>
          <p:cNvGrpSpPr/>
          <p:nvPr/>
        </p:nvGrpSpPr>
        <p:grpSpPr>
          <a:xfrm>
            <a:off x="3095985" y="5547383"/>
            <a:ext cx="274856" cy="227288"/>
            <a:chOff x="1710809" y="1790700"/>
            <a:chExt cx="274856" cy="227288"/>
          </a:xfrm>
        </p:grpSpPr>
        <p:sp>
          <p:nvSpPr>
            <p:cNvPr id="73" name="Rectangle 30"/>
            <p:cNvSpPr/>
            <p:nvPr/>
          </p:nvSpPr>
          <p:spPr>
            <a:xfrm>
              <a:off x="1710809" y="1790700"/>
              <a:ext cx="274856" cy="110067"/>
            </a:xfrm>
            <a:prstGeom prst="rect">
              <a:avLst/>
            </a:prstGeom>
            <a:solidFill>
              <a:srgbClr val="4B4D4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cs typeface="Arial"/>
              </a:endParaRPr>
            </a:p>
          </p:txBody>
        </p:sp>
        <p:sp>
          <p:nvSpPr>
            <p:cNvPr id="74" name="Chord 33"/>
            <p:cNvSpPr/>
            <p:nvPr/>
          </p:nvSpPr>
          <p:spPr>
            <a:xfrm rot="17533079">
              <a:off x="1740083" y="1801282"/>
              <a:ext cx="217510" cy="215901"/>
            </a:xfrm>
            <a:prstGeom prst="chord">
              <a:avLst/>
            </a:prstGeom>
            <a:noFill/>
            <a:ln w="28575" cmpd="sng">
              <a:solidFill>
                <a:srgbClr val="4B4D4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cs typeface="Arial"/>
              </a:endParaRPr>
            </a:p>
          </p:txBody>
        </p:sp>
        <p:sp>
          <p:nvSpPr>
            <p:cNvPr id="75" name="Oval 74"/>
            <p:cNvSpPr/>
            <p:nvPr/>
          </p:nvSpPr>
          <p:spPr>
            <a:xfrm flipH="1">
              <a:off x="1825382" y="1938868"/>
              <a:ext cx="45719" cy="45719"/>
            </a:xfrm>
            <a:prstGeom prst="ellipse">
              <a:avLst/>
            </a:prstGeom>
            <a:solidFill>
              <a:srgbClr val="4B4D4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cs typeface="Arial"/>
              </a:endParaRPr>
            </a:p>
          </p:txBody>
        </p:sp>
        <p:sp>
          <p:nvSpPr>
            <p:cNvPr id="76" name="Oval 75"/>
            <p:cNvSpPr/>
            <p:nvPr/>
          </p:nvSpPr>
          <p:spPr>
            <a:xfrm>
              <a:off x="1810133" y="1920233"/>
              <a:ext cx="73668" cy="73668"/>
            </a:xfrm>
            <a:prstGeom prst="ellipse">
              <a:avLst/>
            </a:prstGeom>
            <a:noFill/>
            <a:ln w="19050" cmpd="sng">
              <a:solidFill>
                <a:srgbClr val="4B4D4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cs typeface="Arial"/>
              </a:endParaRPr>
            </a:p>
          </p:txBody>
        </p:sp>
      </p:grpSp>
      <p:grpSp>
        <p:nvGrpSpPr>
          <p:cNvPr id="77" name="Group 5"/>
          <p:cNvGrpSpPr/>
          <p:nvPr/>
        </p:nvGrpSpPr>
        <p:grpSpPr>
          <a:xfrm>
            <a:off x="3760932" y="5101787"/>
            <a:ext cx="263021" cy="422628"/>
            <a:chOff x="1828316" y="2781078"/>
            <a:chExt cx="263021" cy="422628"/>
          </a:xfrm>
        </p:grpSpPr>
        <p:sp>
          <p:nvSpPr>
            <p:cNvPr id="78" name="Rectangle 66"/>
            <p:cNvSpPr/>
            <p:nvPr/>
          </p:nvSpPr>
          <p:spPr>
            <a:xfrm>
              <a:off x="1828316" y="2781078"/>
              <a:ext cx="263021" cy="422628"/>
            </a:xfrm>
            <a:prstGeom prst="rect">
              <a:avLst/>
            </a:prstGeom>
            <a:solidFill>
              <a:srgbClr val="FFFFFF"/>
            </a:solidFill>
            <a:ln w="28575" cap="rnd" cmpd="sng">
              <a:solidFill>
                <a:srgbClr val="4B4D4F"/>
              </a:solidFill>
              <a:round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cs typeface="Arial"/>
              </a:endParaRPr>
            </a:p>
          </p:txBody>
        </p:sp>
        <p:sp>
          <p:nvSpPr>
            <p:cNvPr id="79" name="Rectangle 89"/>
            <p:cNvSpPr/>
            <p:nvPr/>
          </p:nvSpPr>
          <p:spPr>
            <a:xfrm>
              <a:off x="1828316" y="3135762"/>
              <a:ext cx="263021" cy="45719"/>
            </a:xfrm>
            <a:prstGeom prst="rect">
              <a:avLst/>
            </a:prstGeom>
            <a:solidFill>
              <a:srgbClr val="4B4D4F"/>
            </a:solidFill>
            <a:ln w="28575" cmpd="sng">
              <a:solidFill>
                <a:srgbClr val="4B4D4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cs typeface="Arial"/>
              </a:endParaRPr>
            </a:p>
          </p:txBody>
        </p:sp>
        <p:sp>
          <p:nvSpPr>
            <p:cNvPr id="80" name="Oval 79"/>
            <p:cNvSpPr/>
            <p:nvPr/>
          </p:nvSpPr>
          <p:spPr>
            <a:xfrm>
              <a:off x="1931216" y="3138937"/>
              <a:ext cx="60325" cy="603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cs typeface="Arial"/>
              </a:endParaRPr>
            </a:p>
          </p:txBody>
        </p:sp>
      </p:grpSp>
      <p:pic>
        <p:nvPicPr>
          <p:cNvPr id="81" name="Picture 70" descr="phone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248" y="5373307"/>
            <a:ext cx="531425" cy="496435"/>
          </a:xfrm>
          <a:prstGeom prst="rect">
            <a:avLst/>
          </a:prstGeom>
        </p:spPr>
      </p:pic>
      <p:pic>
        <p:nvPicPr>
          <p:cNvPr id="83" name="Picture 5" descr="red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1748" y="3871418"/>
            <a:ext cx="2064370" cy="2064370"/>
          </a:xfrm>
          <a:prstGeom prst="rect">
            <a:avLst/>
          </a:prstGeom>
        </p:spPr>
      </p:pic>
      <p:sp>
        <p:nvSpPr>
          <p:cNvPr id="84" name="Rectangle 10"/>
          <p:cNvSpPr/>
          <p:nvPr/>
        </p:nvSpPr>
        <p:spPr>
          <a:xfrm flipH="1">
            <a:off x="316786" y="4282380"/>
            <a:ext cx="1894509" cy="10156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2000" dirty="0" smtClean="0">
                <a:solidFill>
                  <a:srgbClr val="FFFFFF"/>
                </a:solidFill>
                <a:latin typeface="Arial"/>
                <a:cs typeface="Arial"/>
              </a:rPr>
              <a:t>Geographically separated DHCP Servers</a:t>
            </a:r>
            <a:endParaRPr lang="en-US" sz="20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85" name="Picture 3" descr="green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H="1">
            <a:off x="316249" y="1700363"/>
            <a:ext cx="1939868" cy="1939868"/>
          </a:xfrm>
          <a:prstGeom prst="rect">
            <a:avLst/>
          </a:prstGeom>
        </p:spPr>
      </p:pic>
      <p:sp>
        <p:nvSpPr>
          <p:cNvPr id="86" name="Rectangle 10"/>
          <p:cNvSpPr/>
          <p:nvPr/>
        </p:nvSpPr>
        <p:spPr>
          <a:xfrm flipH="1">
            <a:off x="316249" y="2317264"/>
            <a:ext cx="1844420" cy="70788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2000" dirty="0">
                <a:solidFill>
                  <a:srgbClr val="FFFFFF"/>
                </a:solidFill>
                <a:latin typeface="Arial"/>
                <a:cs typeface="Arial"/>
              </a:rPr>
              <a:t>Protocol-level </a:t>
            </a:r>
            <a:r>
              <a:rPr lang="en-US" sz="2000" dirty="0" smtClean="0">
                <a:solidFill>
                  <a:srgbClr val="FFFFFF"/>
                </a:solidFill>
                <a:latin typeface="Arial"/>
                <a:cs typeface="Arial"/>
              </a:rPr>
              <a:t>Redundancy</a:t>
            </a:r>
            <a:endParaRPr lang="en-US" sz="20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88" name="Picture 7" descr="cyan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79942" y="2400143"/>
            <a:ext cx="1184763" cy="1184763"/>
          </a:xfrm>
          <a:prstGeom prst="rect">
            <a:avLst/>
          </a:prstGeom>
        </p:spPr>
      </p:pic>
      <p:sp>
        <p:nvSpPr>
          <p:cNvPr id="89" name="Rectangle 10"/>
          <p:cNvSpPr/>
          <p:nvPr/>
        </p:nvSpPr>
        <p:spPr>
          <a:xfrm flipH="1">
            <a:off x="7800075" y="2561510"/>
            <a:ext cx="1074984" cy="84638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2000" dirty="0" smtClean="0">
                <a:solidFill>
                  <a:srgbClr val="FFFFFF"/>
                </a:solidFill>
                <a:latin typeface="Arial"/>
                <a:cs typeface="Arial"/>
              </a:rPr>
              <a:t>Active</a:t>
            </a:r>
            <a:endParaRPr lang="en-US" sz="8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ctr"/>
            <a:r>
              <a:rPr lang="en-US" sz="800" dirty="0" smtClean="0">
                <a:solidFill>
                  <a:srgbClr val="FFFFFF"/>
                </a:solidFill>
                <a:latin typeface="Arial"/>
                <a:cs typeface="Arial"/>
              </a:rPr>
              <a:t>----------------</a:t>
            </a:r>
          </a:p>
          <a:p>
            <a:pPr algn="ctr"/>
            <a:r>
              <a:rPr lang="en-US" sz="2000" dirty="0" smtClean="0">
                <a:solidFill>
                  <a:srgbClr val="FFFFFF"/>
                </a:solidFill>
                <a:latin typeface="Arial"/>
                <a:cs typeface="Arial"/>
              </a:rPr>
              <a:t>Active</a:t>
            </a:r>
            <a:endParaRPr lang="en-US" sz="20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9927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86" grpId="0"/>
      <p:bldP spid="8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DHCPv6 Failover</a:t>
            </a:r>
            <a:endParaRPr lang="de-DE" dirty="0"/>
          </a:p>
        </p:txBody>
      </p:sp>
      <p:pic>
        <p:nvPicPr>
          <p:cNvPr id="6" name="Picture 5" descr="r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 flipV="1">
            <a:off x="5632820" y="2138084"/>
            <a:ext cx="1344707" cy="1344707"/>
          </a:xfrm>
          <a:prstGeom prst="rect">
            <a:avLst/>
          </a:prstGeom>
        </p:spPr>
      </p:pic>
      <p:sp>
        <p:nvSpPr>
          <p:cNvPr id="7" name="Rectangle 10"/>
          <p:cNvSpPr/>
          <p:nvPr/>
        </p:nvSpPr>
        <p:spPr>
          <a:xfrm flipH="1">
            <a:off x="5617880" y="2453578"/>
            <a:ext cx="1299883" cy="70788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2000" dirty="0" smtClean="0">
                <a:solidFill>
                  <a:srgbClr val="FFFFFF"/>
                </a:solidFill>
                <a:latin typeface="Arial"/>
                <a:cs typeface="Arial"/>
              </a:rPr>
              <a:t>Internet</a:t>
            </a:r>
          </a:p>
          <a:p>
            <a:pPr algn="ctr"/>
            <a:r>
              <a:rPr lang="en-US" sz="2000" dirty="0" smtClean="0">
                <a:solidFill>
                  <a:srgbClr val="FFFFFF"/>
                </a:solidFill>
                <a:latin typeface="Arial"/>
                <a:cs typeface="Arial"/>
              </a:rPr>
              <a:t>Draft</a:t>
            </a:r>
            <a:endParaRPr lang="en-US" sz="20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4921129" y="6126164"/>
            <a:ext cx="37656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de-DE" sz="1600" dirty="0">
                <a:solidFill>
                  <a:srgbClr val="7F7F7F"/>
                </a:solidFill>
                <a:latin typeface="Arial"/>
                <a:cs typeface="Arial"/>
              </a:rPr>
              <a:t>draft-ietf-dhc-dhcpv6-failover-design-04 </a:t>
            </a:r>
          </a:p>
        </p:txBody>
      </p:sp>
      <p:sp>
        <p:nvSpPr>
          <p:cNvPr id="3" name="Rechteck 2"/>
          <p:cNvSpPr/>
          <p:nvPr/>
        </p:nvSpPr>
        <p:spPr>
          <a:xfrm>
            <a:off x="2480233" y="3464419"/>
            <a:ext cx="358588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200" b="1" dirty="0">
                <a:solidFill>
                  <a:srgbClr val="7F7F7F"/>
                </a:solidFill>
                <a:latin typeface="Arial"/>
                <a:cs typeface="Arial"/>
              </a:rPr>
              <a:t>DHCPv6 Failover </a:t>
            </a:r>
            <a:r>
              <a:rPr lang="de-DE" sz="2200" b="1" dirty="0" smtClean="0">
                <a:solidFill>
                  <a:srgbClr val="7F7F7F"/>
                </a:solidFill>
                <a:latin typeface="Arial"/>
                <a:cs typeface="Arial"/>
              </a:rPr>
              <a:t>Design</a:t>
            </a:r>
            <a:endParaRPr lang="de-DE" sz="2200" b="1" dirty="0">
              <a:solidFill>
                <a:srgbClr val="7F7F7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65193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DHCPv6 Redundancy Considerations</a:t>
            </a:r>
            <a:endParaRPr lang="en-GB"/>
          </a:p>
        </p:txBody>
      </p:sp>
      <p:pic>
        <p:nvPicPr>
          <p:cNvPr id="6" name="Picture 5" descr="r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 flipV="1">
            <a:off x="5211981" y="1717841"/>
            <a:ext cx="1765549" cy="1765549"/>
          </a:xfrm>
          <a:prstGeom prst="rect">
            <a:avLst/>
          </a:prstGeom>
        </p:spPr>
      </p:pic>
      <p:sp>
        <p:nvSpPr>
          <p:cNvPr id="7" name="Rectangle 10"/>
          <p:cNvSpPr/>
          <p:nvPr/>
        </p:nvSpPr>
        <p:spPr>
          <a:xfrm flipH="1">
            <a:off x="5247372" y="2050864"/>
            <a:ext cx="1700276" cy="10156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2000" dirty="0">
                <a:solidFill>
                  <a:srgbClr val="FFFFFF"/>
                </a:solidFill>
                <a:latin typeface="Arial"/>
                <a:cs typeface="Arial"/>
              </a:rPr>
              <a:t>No </a:t>
            </a:r>
            <a:r>
              <a:rPr lang="en-US" sz="2000" dirty="0" smtClean="0">
                <a:solidFill>
                  <a:srgbClr val="FFFFFF"/>
                </a:solidFill>
                <a:latin typeface="Arial"/>
                <a:cs typeface="Arial"/>
              </a:rPr>
              <a:t>Redundancy </a:t>
            </a:r>
            <a:r>
              <a:rPr lang="en-US" sz="200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lang="en-US" sz="2000" dirty="0" smtClean="0">
                <a:solidFill>
                  <a:srgbClr val="FFFFFF"/>
                </a:solidFill>
                <a:latin typeface="Arial"/>
                <a:cs typeface="Arial"/>
              </a:rPr>
              <a:t>rotocol</a:t>
            </a:r>
            <a:endParaRPr lang="en-US" sz="20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8" name="Picture 3" descr="green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H="1">
            <a:off x="2256118" y="1543522"/>
            <a:ext cx="1939868" cy="1939868"/>
          </a:xfrm>
          <a:prstGeom prst="rect">
            <a:avLst/>
          </a:prstGeom>
        </p:spPr>
      </p:pic>
      <p:sp>
        <p:nvSpPr>
          <p:cNvPr id="9" name="Rectangle 10"/>
          <p:cNvSpPr/>
          <p:nvPr/>
        </p:nvSpPr>
        <p:spPr>
          <a:xfrm flipH="1">
            <a:off x="2300941" y="2160423"/>
            <a:ext cx="1844420" cy="70788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2000" dirty="0" smtClean="0">
                <a:solidFill>
                  <a:srgbClr val="FFFFFF"/>
                </a:solidFill>
                <a:latin typeface="Arial"/>
                <a:cs typeface="Arial"/>
              </a:rPr>
              <a:t>No Standards</a:t>
            </a:r>
            <a:r>
              <a:rPr lang="en-US" sz="2000" dirty="0">
                <a:solidFill>
                  <a:srgbClr val="FFFFFF"/>
                </a:solidFill>
                <a:latin typeface="Arial"/>
                <a:cs typeface="Arial"/>
              </a:rPr>
              <a:t>-based </a:t>
            </a:r>
            <a:r>
              <a:rPr lang="en-US" sz="2000" dirty="0" smtClean="0">
                <a:solidFill>
                  <a:srgbClr val="FFFFFF"/>
                </a:solidFill>
                <a:latin typeface="Arial"/>
                <a:cs typeface="Arial"/>
              </a:rPr>
              <a:t>Failover </a:t>
            </a:r>
            <a:endParaRPr lang="en-US" sz="20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10" name="Picture 7" descr="cya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4913157" y="4018865"/>
            <a:ext cx="1658471" cy="165847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 flipH="1">
            <a:off x="4913158" y="4413832"/>
            <a:ext cx="1568823" cy="70788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2000" dirty="0">
                <a:solidFill>
                  <a:srgbClr val="FFFFFF"/>
                </a:solidFill>
                <a:latin typeface="Arial"/>
                <a:cs typeface="Arial"/>
              </a:rPr>
              <a:t>Deployment </a:t>
            </a:r>
            <a:r>
              <a:rPr lang="en-US" sz="2000" dirty="0" smtClean="0">
                <a:solidFill>
                  <a:srgbClr val="FFFFFF"/>
                </a:solidFill>
                <a:latin typeface="Arial"/>
                <a:cs typeface="Arial"/>
              </a:rPr>
              <a:t>Models</a:t>
            </a:r>
            <a:endParaRPr lang="en-US" sz="20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4042348" y="3483390"/>
            <a:ext cx="147050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b="1" dirty="0">
                <a:solidFill>
                  <a:srgbClr val="7F7F7F"/>
                </a:solidFill>
                <a:latin typeface="Arial"/>
                <a:cs typeface="Arial"/>
              </a:rPr>
              <a:t>RFC 6853</a:t>
            </a:r>
          </a:p>
        </p:txBody>
      </p:sp>
    </p:spTree>
    <p:extLst>
      <p:ext uri="{BB962C8B-B14F-4D97-AF65-F5344CB8AC3E}">
        <p14:creationId xmlns:p14="http://schemas.microsoft.com/office/powerpoint/2010/main" val="4211861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Assumptions</a:t>
            </a:r>
            <a:endParaRPr lang="en-GB" dirty="0"/>
          </a:p>
        </p:txBody>
      </p:sp>
      <p:pic>
        <p:nvPicPr>
          <p:cNvPr id="6" name="Picture 7" descr="serv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195" y="3442992"/>
            <a:ext cx="2231614" cy="495252"/>
          </a:xfrm>
          <a:prstGeom prst="rect">
            <a:avLst/>
          </a:prstGeom>
        </p:spPr>
      </p:pic>
      <p:pic>
        <p:nvPicPr>
          <p:cNvPr id="7" name="Picture 8" descr="serv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828" y="3442920"/>
            <a:ext cx="2231939" cy="495324"/>
          </a:xfrm>
          <a:prstGeom prst="rect">
            <a:avLst/>
          </a:prstGeom>
        </p:spPr>
      </p:pic>
      <p:sp>
        <p:nvSpPr>
          <p:cNvPr id="8" name="Rectangle 14"/>
          <p:cNvSpPr/>
          <p:nvPr/>
        </p:nvSpPr>
        <p:spPr>
          <a:xfrm>
            <a:off x="2479487" y="3987098"/>
            <a:ext cx="204344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2001:db8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:bc: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1: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:547</a:t>
            </a:r>
            <a:endParaRPr lang="en-US" sz="16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9" name="Rectangle 15"/>
          <p:cNvSpPr/>
          <p:nvPr/>
        </p:nvSpPr>
        <p:spPr>
          <a:xfrm>
            <a:off x="5591922" y="3982921"/>
            <a:ext cx="204344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2001:db8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: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bc: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2: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:547</a:t>
            </a:r>
          </a:p>
        </p:txBody>
      </p:sp>
      <p:cxnSp>
        <p:nvCxnSpPr>
          <p:cNvPr id="10" name="Straight Connector 11"/>
          <p:cNvCxnSpPr/>
          <p:nvPr/>
        </p:nvCxnSpPr>
        <p:spPr>
          <a:xfrm>
            <a:off x="3492419" y="4328462"/>
            <a:ext cx="0" cy="362825"/>
          </a:xfrm>
          <a:prstGeom prst="line">
            <a:avLst/>
          </a:prstGeom>
          <a:ln w="57150" cmpd="sng">
            <a:solidFill>
              <a:srgbClr val="4B4D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2"/>
          <p:cNvCxnSpPr/>
          <p:nvPr/>
        </p:nvCxnSpPr>
        <p:spPr>
          <a:xfrm>
            <a:off x="6708830" y="4325652"/>
            <a:ext cx="0" cy="362825"/>
          </a:xfrm>
          <a:prstGeom prst="line">
            <a:avLst/>
          </a:prstGeom>
          <a:ln w="57150" cmpd="sng">
            <a:solidFill>
              <a:srgbClr val="4B4D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26"/>
          <p:cNvSpPr/>
          <p:nvPr/>
        </p:nvSpPr>
        <p:spPr>
          <a:xfrm>
            <a:off x="2752796" y="4788290"/>
            <a:ext cx="4732313" cy="1292994"/>
          </a:xfrm>
          <a:prstGeom prst="roundRect">
            <a:avLst>
              <a:gd name="adj" fmla="val 7258"/>
            </a:avLst>
          </a:prstGeom>
          <a:solidFill>
            <a:schemeClr val="bg1"/>
          </a:solidFill>
          <a:ln w="19050">
            <a:solidFill>
              <a:srgbClr val="4B4D4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/>
                <a:cs typeface="Arial"/>
              </a:rPr>
              <a:t> 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13" name="Picture 24" descr="princt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660" y="5295831"/>
            <a:ext cx="684670" cy="639957"/>
          </a:xfrm>
          <a:prstGeom prst="rect">
            <a:avLst/>
          </a:prstGeom>
        </p:spPr>
      </p:pic>
      <p:pic>
        <p:nvPicPr>
          <p:cNvPr id="14" name="Picture 26" descr="laptop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558" y="5023537"/>
            <a:ext cx="720102" cy="496434"/>
          </a:xfrm>
          <a:prstGeom prst="rect">
            <a:avLst/>
          </a:prstGeom>
        </p:spPr>
      </p:pic>
      <p:pic>
        <p:nvPicPr>
          <p:cNvPr id="15" name="Picture 13" descr="pc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264" y="5147434"/>
            <a:ext cx="817705" cy="648382"/>
          </a:xfrm>
          <a:prstGeom prst="rect">
            <a:avLst/>
          </a:prstGeom>
        </p:spPr>
      </p:pic>
      <p:grpSp>
        <p:nvGrpSpPr>
          <p:cNvPr id="16" name="Group 28"/>
          <p:cNvGrpSpPr/>
          <p:nvPr/>
        </p:nvGrpSpPr>
        <p:grpSpPr>
          <a:xfrm>
            <a:off x="2931316" y="5005137"/>
            <a:ext cx="632154" cy="415669"/>
            <a:chOff x="2095500" y="1446335"/>
            <a:chExt cx="383296" cy="252034"/>
          </a:xfrm>
        </p:grpSpPr>
        <p:sp>
          <p:nvSpPr>
            <p:cNvPr id="17" name="Rectangle 27"/>
            <p:cNvSpPr/>
            <p:nvPr/>
          </p:nvSpPr>
          <p:spPr>
            <a:xfrm>
              <a:off x="2095500" y="1524571"/>
              <a:ext cx="383296" cy="132780"/>
            </a:xfrm>
            <a:prstGeom prst="rect">
              <a:avLst/>
            </a:prstGeom>
            <a:solidFill>
              <a:srgbClr val="4B4D4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cs typeface="Arial"/>
              </a:endParaRPr>
            </a:p>
          </p:txBody>
        </p:sp>
        <p:sp>
          <p:nvSpPr>
            <p:cNvPr id="18" name="Rectangle 75"/>
            <p:cNvSpPr/>
            <p:nvPr/>
          </p:nvSpPr>
          <p:spPr>
            <a:xfrm>
              <a:off x="2285121" y="1446335"/>
              <a:ext cx="184150" cy="81980"/>
            </a:xfrm>
            <a:prstGeom prst="rect">
              <a:avLst/>
            </a:prstGeom>
            <a:solidFill>
              <a:srgbClr val="FFFFFF"/>
            </a:solidFill>
            <a:ln w="28575" cmpd="sng">
              <a:solidFill>
                <a:srgbClr val="4B4D4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cs typeface="Arial"/>
              </a:endParaRPr>
            </a:p>
          </p:txBody>
        </p:sp>
        <p:sp>
          <p:nvSpPr>
            <p:cNvPr id="19" name="Rectangle 77"/>
            <p:cNvSpPr/>
            <p:nvPr/>
          </p:nvSpPr>
          <p:spPr>
            <a:xfrm>
              <a:off x="2151771" y="1474624"/>
              <a:ext cx="45719" cy="45719"/>
            </a:xfrm>
            <a:prstGeom prst="rect">
              <a:avLst/>
            </a:prstGeom>
            <a:solidFill>
              <a:srgbClr val="4B4D4F"/>
            </a:solidFill>
            <a:ln w="190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cs typeface="Arial"/>
              </a:endParaRPr>
            </a:p>
          </p:txBody>
        </p:sp>
        <p:sp>
          <p:nvSpPr>
            <p:cNvPr id="20" name="Rectangle 78"/>
            <p:cNvSpPr/>
            <p:nvPr/>
          </p:nvSpPr>
          <p:spPr>
            <a:xfrm>
              <a:off x="2125102" y="1553892"/>
              <a:ext cx="28800" cy="28800"/>
            </a:xfrm>
            <a:prstGeom prst="rect">
              <a:avLst/>
            </a:prstGeom>
            <a:solidFill>
              <a:schemeClr val="bg1"/>
            </a:solidFill>
            <a:ln w="190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cs typeface="Arial"/>
              </a:endParaRPr>
            </a:p>
          </p:txBody>
        </p:sp>
        <p:sp>
          <p:nvSpPr>
            <p:cNvPr id="21" name="Rectangle 79"/>
            <p:cNvSpPr/>
            <p:nvPr/>
          </p:nvSpPr>
          <p:spPr>
            <a:xfrm>
              <a:off x="2308598" y="1550717"/>
              <a:ext cx="28800" cy="28800"/>
            </a:xfrm>
            <a:prstGeom prst="rect">
              <a:avLst/>
            </a:prstGeom>
            <a:solidFill>
              <a:schemeClr val="bg1"/>
            </a:solidFill>
            <a:ln w="190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cs typeface="Arial"/>
              </a:endParaRPr>
            </a:p>
          </p:txBody>
        </p:sp>
        <p:sp>
          <p:nvSpPr>
            <p:cNvPr id="22" name="Rectangle 80"/>
            <p:cNvSpPr/>
            <p:nvPr/>
          </p:nvSpPr>
          <p:spPr>
            <a:xfrm>
              <a:off x="2346921" y="1550717"/>
              <a:ext cx="28800" cy="28800"/>
            </a:xfrm>
            <a:prstGeom prst="rect">
              <a:avLst/>
            </a:prstGeom>
            <a:solidFill>
              <a:schemeClr val="bg1"/>
            </a:solidFill>
            <a:ln w="190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cs typeface="Arial"/>
              </a:endParaRPr>
            </a:p>
          </p:txBody>
        </p:sp>
        <p:sp>
          <p:nvSpPr>
            <p:cNvPr id="23" name="Rectangle 81"/>
            <p:cNvSpPr/>
            <p:nvPr/>
          </p:nvSpPr>
          <p:spPr>
            <a:xfrm>
              <a:off x="2386498" y="1550717"/>
              <a:ext cx="28800" cy="28800"/>
            </a:xfrm>
            <a:prstGeom prst="rect">
              <a:avLst/>
            </a:prstGeom>
            <a:solidFill>
              <a:schemeClr val="bg1"/>
            </a:solidFill>
            <a:ln w="190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cs typeface="Arial"/>
              </a:endParaRPr>
            </a:p>
          </p:txBody>
        </p:sp>
        <p:sp>
          <p:nvSpPr>
            <p:cNvPr id="24" name="Rectangle 84"/>
            <p:cNvSpPr/>
            <p:nvPr/>
          </p:nvSpPr>
          <p:spPr>
            <a:xfrm>
              <a:off x="2425623" y="1550717"/>
              <a:ext cx="28800" cy="28800"/>
            </a:xfrm>
            <a:prstGeom prst="rect">
              <a:avLst/>
            </a:prstGeom>
            <a:solidFill>
              <a:schemeClr val="bg1"/>
            </a:solidFill>
            <a:ln w="190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cs typeface="Arial"/>
              </a:endParaRPr>
            </a:p>
          </p:txBody>
        </p:sp>
        <p:sp>
          <p:nvSpPr>
            <p:cNvPr id="25" name="Rectangle 90"/>
            <p:cNvSpPr/>
            <p:nvPr/>
          </p:nvSpPr>
          <p:spPr>
            <a:xfrm>
              <a:off x="2308598" y="1596934"/>
              <a:ext cx="28800" cy="28800"/>
            </a:xfrm>
            <a:prstGeom prst="rect">
              <a:avLst/>
            </a:prstGeom>
            <a:solidFill>
              <a:schemeClr val="bg1"/>
            </a:solidFill>
            <a:ln w="190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cs typeface="Arial"/>
              </a:endParaRPr>
            </a:p>
          </p:txBody>
        </p:sp>
        <p:sp>
          <p:nvSpPr>
            <p:cNvPr id="26" name="Rectangle 91"/>
            <p:cNvSpPr/>
            <p:nvPr/>
          </p:nvSpPr>
          <p:spPr>
            <a:xfrm>
              <a:off x="2346921" y="1596934"/>
              <a:ext cx="28800" cy="28800"/>
            </a:xfrm>
            <a:prstGeom prst="rect">
              <a:avLst/>
            </a:prstGeom>
            <a:solidFill>
              <a:schemeClr val="bg1"/>
            </a:solidFill>
            <a:ln w="190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cs typeface="Arial"/>
              </a:endParaRPr>
            </a:p>
          </p:txBody>
        </p:sp>
        <p:sp>
          <p:nvSpPr>
            <p:cNvPr id="27" name="Rectangle 92"/>
            <p:cNvSpPr/>
            <p:nvPr/>
          </p:nvSpPr>
          <p:spPr>
            <a:xfrm>
              <a:off x="2386498" y="1596934"/>
              <a:ext cx="28800" cy="28800"/>
            </a:xfrm>
            <a:prstGeom prst="rect">
              <a:avLst/>
            </a:prstGeom>
            <a:solidFill>
              <a:schemeClr val="bg1"/>
            </a:solidFill>
            <a:ln w="190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cs typeface="Arial"/>
              </a:endParaRPr>
            </a:p>
          </p:txBody>
        </p:sp>
        <p:sp>
          <p:nvSpPr>
            <p:cNvPr id="28" name="Rectangle 94"/>
            <p:cNvSpPr/>
            <p:nvPr/>
          </p:nvSpPr>
          <p:spPr>
            <a:xfrm>
              <a:off x="2425623" y="1596934"/>
              <a:ext cx="28800" cy="28800"/>
            </a:xfrm>
            <a:prstGeom prst="rect">
              <a:avLst/>
            </a:prstGeom>
            <a:solidFill>
              <a:schemeClr val="bg1"/>
            </a:solidFill>
            <a:ln w="190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cs typeface="Arial"/>
              </a:endParaRPr>
            </a:p>
          </p:txBody>
        </p:sp>
        <p:sp>
          <p:nvSpPr>
            <p:cNvPr id="29" name="Rectangle 95"/>
            <p:cNvSpPr/>
            <p:nvPr/>
          </p:nvSpPr>
          <p:spPr>
            <a:xfrm>
              <a:off x="2095500" y="1669569"/>
              <a:ext cx="383296" cy="28800"/>
            </a:xfrm>
            <a:prstGeom prst="rect">
              <a:avLst/>
            </a:prstGeom>
            <a:solidFill>
              <a:srgbClr val="4B4D4F"/>
            </a:solidFill>
            <a:ln w="190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cs typeface="Arial"/>
              </a:endParaRPr>
            </a:p>
          </p:txBody>
        </p:sp>
        <p:sp>
          <p:nvSpPr>
            <p:cNvPr id="30" name="Rectangle 76"/>
            <p:cNvSpPr/>
            <p:nvPr/>
          </p:nvSpPr>
          <p:spPr>
            <a:xfrm>
              <a:off x="2108200" y="1454305"/>
              <a:ext cx="130175" cy="45719"/>
            </a:xfrm>
            <a:prstGeom prst="rect">
              <a:avLst/>
            </a:prstGeom>
            <a:solidFill>
              <a:schemeClr val="bg1"/>
            </a:solidFill>
            <a:ln w="28575" cmpd="sng">
              <a:solidFill>
                <a:srgbClr val="4B4D4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cs typeface="Arial"/>
              </a:endParaRPr>
            </a:p>
          </p:txBody>
        </p:sp>
      </p:grpSp>
      <p:grpSp>
        <p:nvGrpSpPr>
          <p:cNvPr id="31" name="Group 36"/>
          <p:cNvGrpSpPr/>
          <p:nvPr/>
        </p:nvGrpSpPr>
        <p:grpSpPr>
          <a:xfrm>
            <a:off x="3095985" y="5547383"/>
            <a:ext cx="274856" cy="227288"/>
            <a:chOff x="1710809" y="1790700"/>
            <a:chExt cx="274856" cy="227288"/>
          </a:xfrm>
        </p:grpSpPr>
        <p:sp>
          <p:nvSpPr>
            <p:cNvPr id="32" name="Rectangle 30"/>
            <p:cNvSpPr/>
            <p:nvPr/>
          </p:nvSpPr>
          <p:spPr>
            <a:xfrm>
              <a:off x="1710809" y="1790700"/>
              <a:ext cx="274856" cy="110067"/>
            </a:xfrm>
            <a:prstGeom prst="rect">
              <a:avLst/>
            </a:prstGeom>
            <a:solidFill>
              <a:srgbClr val="4B4D4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cs typeface="Arial"/>
              </a:endParaRPr>
            </a:p>
          </p:txBody>
        </p:sp>
        <p:sp>
          <p:nvSpPr>
            <p:cNvPr id="33" name="Chord 33"/>
            <p:cNvSpPr/>
            <p:nvPr/>
          </p:nvSpPr>
          <p:spPr>
            <a:xfrm rot="17533079">
              <a:off x="1740083" y="1801282"/>
              <a:ext cx="217510" cy="215901"/>
            </a:xfrm>
            <a:prstGeom prst="chord">
              <a:avLst/>
            </a:prstGeom>
            <a:noFill/>
            <a:ln w="28575" cmpd="sng">
              <a:solidFill>
                <a:srgbClr val="4B4D4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cs typeface="Arial"/>
              </a:endParaRPr>
            </a:p>
          </p:txBody>
        </p:sp>
        <p:sp>
          <p:nvSpPr>
            <p:cNvPr id="34" name="Oval 33"/>
            <p:cNvSpPr/>
            <p:nvPr/>
          </p:nvSpPr>
          <p:spPr>
            <a:xfrm flipH="1">
              <a:off x="1825382" y="1938868"/>
              <a:ext cx="45719" cy="45719"/>
            </a:xfrm>
            <a:prstGeom prst="ellipse">
              <a:avLst/>
            </a:prstGeom>
            <a:solidFill>
              <a:srgbClr val="4B4D4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cs typeface="Arial"/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1810133" y="1920233"/>
              <a:ext cx="73668" cy="73668"/>
            </a:xfrm>
            <a:prstGeom prst="ellipse">
              <a:avLst/>
            </a:prstGeom>
            <a:noFill/>
            <a:ln w="19050" cmpd="sng">
              <a:solidFill>
                <a:srgbClr val="4B4D4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cs typeface="Arial"/>
              </a:endParaRPr>
            </a:p>
          </p:txBody>
        </p:sp>
      </p:grpSp>
      <p:grpSp>
        <p:nvGrpSpPr>
          <p:cNvPr id="36" name="Group 5"/>
          <p:cNvGrpSpPr/>
          <p:nvPr/>
        </p:nvGrpSpPr>
        <p:grpSpPr>
          <a:xfrm>
            <a:off x="3760932" y="5101787"/>
            <a:ext cx="263021" cy="422628"/>
            <a:chOff x="1828316" y="2781078"/>
            <a:chExt cx="263021" cy="422628"/>
          </a:xfrm>
        </p:grpSpPr>
        <p:sp>
          <p:nvSpPr>
            <p:cNvPr id="37" name="Rectangle 66"/>
            <p:cNvSpPr/>
            <p:nvPr/>
          </p:nvSpPr>
          <p:spPr>
            <a:xfrm>
              <a:off x="1828316" y="2781078"/>
              <a:ext cx="263021" cy="422628"/>
            </a:xfrm>
            <a:prstGeom prst="rect">
              <a:avLst/>
            </a:prstGeom>
            <a:solidFill>
              <a:srgbClr val="FFFFFF"/>
            </a:solidFill>
            <a:ln w="28575" cap="rnd" cmpd="sng">
              <a:solidFill>
                <a:srgbClr val="4B4D4F"/>
              </a:solidFill>
              <a:round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cs typeface="Arial"/>
              </a:endParaRPr>
            </a:p>
          </p:txBody>
        </p:sp>
        <p:sp>
          <p:nvSpPr>
            <p:cNvPr id="38" name="Rectangle 89"/>
            <p:cNvSpPr/>
            <p:nvPr/>
          </p:nvSpPr>
          <p:spPr>
            <a:xfrm>
              <a:off x="1828316" y="3135762"/>
              <a:ext cx="263021" cy="45719"/>
            </a:xfrm>
            <a:prstGeom prst="rect">
              <a:avLst/>
            </a:prstGeom>
            <a:solidFill>
              <a:srgbClr val="4B4D4F"/>
            </a:solidFill>
            <a:ln w="28575" cmpd="sng">
              <a:solidFill>
                <a:srgbClr val="4B4D4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cs typeface="Arial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1931216" y="3138937"/>
              <a:ext cx="60325" cy="603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cs typeface="Arial"/>
              </a:endParaRPr>
            </a:p>
          </p:txBody>
        </p:sp>
      </p:grpSp>
      <p:pic>
        <p:nvPicPr>
          <p:cNvPr id="40" name="Picture 70" descr="phon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248" y="5373307"/>
            <a:ext cx="531425" cy="496435"/>
          </a:xfrm>
          <a:prstGeom prst="rect">
            <a:avLst/>
          </a:prstGeom>
        </p:spPr>
      </p:pic>
      <p:pic>
        <p:nvPicPr>
          <p:cNvPr id="43" name="Picture 3" descr="green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H="1">
            <a:off x="111299" y="1621254"/>
            <a:ext cx="2067629" cy="2067629"/>
          </a:xfrm>
          <a:prstGeom prst="rect">
            <a:avLst/>
          </a:prstGeom>
        </p:spPr>
      </p:pic>
      <p:sp>
        <p:nvSpPr>
          <p:cNvPr id="44" name="Rectangle 10"/>
          <p:cNvSpPr/>
          <p:nvPr/>
        </p:nvSpPr>
        <p:spPr>
          <a:xfrm flipH="1">
            <a:off x="245769" y="1998375"/>
            <a:ext cx="1844420" cy="132343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2000" dirty="0" smtClean="0">
                <a:solidFill>
                  <a:srgbClr val="FFFFFF"/>
                </a:solidFill>
                <a:latin typeface="Arial"/>
                <a:cs typeface="Arial"/>
              </a:rPr>
              <a:t>2+ Servers provide DHCPv6 </a:t>
            </a:r>
            <a:r>
              <a:rPr lang="en-US" sz="200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lang="en-US" sz="2000" dirty="0" smtClean="0">
                <a:solidFill>
                  <a:srgbClr val="FFFFFF"/>
                </a:solidFill>
                <a:latin typeface="Arial"/>
                <a:cs typeface="Arial"/>
              </a:rPr>
              <a:t>same Clients </a:t>
            </a:r>
            <a:endParaRPr lang="en-US" sz="20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7725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Assumptions</a:t>
            </a:r>
            <a:endParaRPr lang="en-GB" dirty="0"/>
          </a:p>
        </p:txBody>
      </p:sp>
      <p:pic>
        <p:nvPicPr>
          <p:cNvPr id="6" name="Picture 7" descr="serv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195" y="3442992"/>
            <a:ext cx="2231614" cy="495252"/>
          </a:xfrm>
          <a:prstGeom prst="rect">
            <a:avLst/>
          </a:prstGeom>
        </p:spPr>
      </p:pic>
      <p:pic>
        <p:nvPicPr>
          <p:cNvPr id="7" name="Picture 8" descr="serv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828" y="3442920"/>
            <a:ext cx="2231939" cy="495324"/>
          </a:xfrm>
          <a:prstGeom prst="rect">
            <a:avLst/>
          </a:prstGeom>
        </p:spPr>
      </p:pic>
      <p:sp>
        <p:nvSpPr>
          <p:cNvPr id="8" name="Rectangle 14"/>
          <p:cNvSpPr/>
          <p:nvPr/>
        </p:nvSpPr>
        <p:spPr>
          <a:xfrm>
            <a:off x="2479487" y="3987098"/>
            <a:ext cx="204344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2001:db8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: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bc: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1: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:547</a:t>
            </a:r>
            <a:endParaRPr lang="en-US" sz="16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9" name="Rectangle 15"/>
          <p:cNvSpPr/>
          <p:nvPr/>
        </p:nvSpPr>
        <p:spPr>
          <a:xfrm>
            <a:off x="5591922" y="3982921"/>
            <a:ext cx="204344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2001:db8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: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bc: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2: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:547</a:t>
            </a:r>
          </a:p>
        </p:txBody>
      </p:sp>
      <p:cxnSp>
        <p:nvCxnSpPr>
          <p:cNvPr id="10" name="Straight Connector 11"/>
          <p:cNvCxnSpPr/>
          <p:nvPr/>
        </p:nvCxnSpPr>
        <p:spPr>
          <a:xfrm>
            <a:off x="3492419" y="4328462"/>
            <a:ext cx="0" cy="362825"/>
          </a:xfrm>
          <a:prstGeom prst="line">
            <a:avLst/>
          </a:prstGeom>
          <a:ln w="57150" cmpd="sng">
            <a:solidFill>
              <a:srgbClr val="4B4D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2"/>
          <p:cNvCxnSpPr/>
          <p:nvPr/>
        </p:nvCxnSpPr>
        <p:spPr>
          <a:xfrm>
            <a:off x="6708830" y="4325652"/>
            <a:ext cx="0" cy="362825"/>
          </a:xfrm>
          <a:prstGeom prst="line">
            <a:avLst/>
          </a:prstGeom>
          <a:ln w="57150" cmpd="sng">
            <a:solidFill>
              <a:srgbClr val="4B4D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26"/>
          <p:cNvSpPr/>
          <p:nvPr/>
        </p:nvSpPr>
        <p:spPr>
          <a:xfrm>
            <a:off x="2752796" y="4788290"/>
            <a:ext cx="4732313" cy="1292994"/>
          </a:xfrm>
          <a:prstGeom prst="roundRect">
            <a:avLst>
              <a:gd name="adj" fmla="val 7258"/>
            </a:avLst>
          </a:prstGeom>
          <a:solidFill>
            <a:schemeClr val="bg1"/>
          </a:solidFill>
          <a:ln w="19050">
            <a:solidFill>
              <a:srgbClr val="4B4D4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/>
                <a:cs typeface="Arial"/>
              </a:rPr>
              <a:t> 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13" name="Picture 24" descr="princt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660" y="5295831"/>
            <a:ext cx="684670" cy="639957"/>
          </a:xfrm>
          <a:prstGeom prst="rect">
            <a:avLst/>
          </a:prstGeom>
        </p:spPr>
      </p:pic>
      <p:pic>
        <p:nvPicPr>
          <p:cNvPr id="14" name="Picture 26" descr="laptop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558" y="5023537"/>
            <a:ext cx="720102" cy="496434"/>
          </a:xfrm>
          <a:prstGeom prst="rect">
            <a:avLst/>
          </a:prstGeom>
        </p:spPr>
      </p:pic>
      <p:pic>
        <p:nvPicPr>
          <p:cNvPr id="15" name="Picture 13" descr="pc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264" y="5147434"/>
            <a:ext cx="817705" cy="648382"/>
          </a:xfrm>
          <a:prstGeom prst="rect">
            <a:avLst/>
          </a:prstGeom>
        </p:spPr>
      </p:pic>
      <p:grpSp>
        <p:nvGrpSpPr>
          <p:cNvPr id="16" name="Group 28"/>
          <p:cNvGrpSpPr/>
          <p:nvPr/>
        </p:nvGrpSpPr>
        <p:grpSpPr>
          <a:xfrm>
            <a:off x="2931316" y="5005137"/>
            <a:ext cx="632154" cy="415669"/>
            <a:chOff x="2095500" y="1446335"/>
            <a:chExt cx="383296" cy="252034"/>
          </a:xfrm>
        </p:grpSpPr>
        <p:sp>
          <p:nvSpPr>
            <p:cNvPr id="17" name="Rectangle 27"/>
            <p:cNvSpPr/>
            <p:nvPr/>
          </p:nvSpPr>
          <p:spPr>
            <a:xfrm>
              <a:off x="2095500" y="1524571"/>
              <a:ext cx="383296" cy="132780"/>
            </a:xfrm>
            <a:prstGeom prst="rect">
              <a:avLst/>
            </a:prstGeom>
            <a:solidFill>
              <a:srgbClr val="4B4D4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cs typeface="Arial"/>
              </a:endParaRPr>
            </a:p>
          </p:txBody>
        </p:sp>
        <p:sp>
          <p:nvSpPr>
            <p:cNvPr id="18" name="Rectangle 75"/>
            <p:cNvSpPr/>
            <p:nvPr/>
          </p:nvSpPr>
          <p:spPr>
            <a:xfrm>
              <a:off x="2285121" y="1446335"/>
              <a:ext cx="184150" cy="81980"/>
            </a:xfrm>
            <a:prstGeom prst="rect">
              <a:avLst/>
            </a:prstGeom>
            <a:solidFill>
              <a:srgbClr val="FFFFFF"/>
            </a:solidFill>
            <a:ln w="28575" cmpd="sng">
              <a:solidFill>
                <a:srgbClr val="4B4D4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cs typeface="Arial"/>
              </a:endParaRPr>
            </a:p>
          </p:txBody>
        </p:sp>
        <p:sp>
          <p:nvSpPr>
            <p:cNvPr id="19" name="Rectangle 77"/>
            <p:cNvSpPr/>
            <p:nvPr/>
          </p:nvSpPr>
          <p:spPr>
            <a:xfrm>
              <a:off x="2151771" y="1474624"/>
              <a:ext cx="45719" cy="45719"/>
            </a:xfrm>
            <a:prstGeom prst="rect">
              <a:avLst/>
            </a:prstGeom>
            <a:solidFill>
              <a:srgbClr val="4B4D4F"/>
            </a:solidFill>
            <a:ln w="190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cs typeface="Arial"/>
              </a:endParaRPr>
            </a:p>
          </p:txBody>
        </p:sp>
        <p:sp>
          <p:nvSpPr>
            <p:cNvPr id="20" name="Rectangle 78"/>
            <p:cNvSpPr/>
            <p:nvPr/>
          </p:nvSpPr>
          <p:spPr>
            <a:xfrm>
              <a:off x="2125102" y="1553892"/>
              <a:ext cx="28800" cy="28800"/>
            </a:xfrm>
            <a:prstGeom prst="rect">
              <a:avLst/>
            </a:prstGeom>
            <a:solidFill>
              <a:schemeClr val="bg1"/>
            </a:solidFill>
            <a:ln w="190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cs typeface="Arial"/>
              </a:endParaRPr>
            </a:p>
          </p:txBody>
        </p:sp>
        <p:sp>
          <p:nvSpPr>
            <p:cNvPr id="21" name="Rectangle 79"/>
            <p:cNvSpPr/>
            <p:nvPr/>
          </p:nvSpPr>
          <p:spPr>
            <a:xfrm>
              <a:off x="2308598" y="1550717"/>
              <a:ext cx="28800" cy="28800"/>
            </a:xfrm>
            <a:prstGeom prst="rect">
              <a:avLst/>
            </a:prstGeom>
            <a:solidFill>
              <a:schemeClr val="bg1"/>
            </a:solidFill>
            <a:ln w="190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cs typeface="Arial"/>
              </a:endParaRPr>
            </a:p>
          </p:txBody>
        </p:sp>
        <p:sp>
          <p:nvSpPr>
            <p:cNvPr id="22" name="Rectangle 80"/>
            <p:cNvSpPr/>
            <p:nvPr/>
          </p:nvSpPr>
          <p:spPr>
            <a:xfrm>
              <a:off x="2346921" y="1550717"/>
              <a:ext cx="28800" cy="28800"/>
            </a:xfrm>
            <a:prstGeom prst="rect">
              <a:avLst/>
            </a:prstGeom>
            <a:solidFill>
              <a:schemeClr val="bg1"/>
            </a:solidFill>
            <a:ln w="190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cs typeface="Arial"/>
              </a:endParaRPr>
            </a:p>
          </p:txBody>
        </p:sp>
        <p:sp>
          <p:nvSpPr>
            <p:cNvPr id="23" name="Rectangle 81"/>
            <p:cNvSpPr/>
            <p:nvPr/>
          </p:nvSpPr>
          <p:spPr>
            <a:xfrm>
              <a:off x="2386498" y="1550717"/>
              <a:ext cx="28800" cy="28800"/>
            </a:xfrm>
            <a:prstGeom prst="rect">
              <a:avLst/>
            </a:prstGeom>
            <a:solidFill>
              <a:schemeClr val="bg1"/>
            </a:solidFill>
            <a:ln w="190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cs typeface="Arial"/>
              </a:endParaRPr>
            </a:p>
          </p:txBody>
        </p:sp>
        <p:sp>
          <p:nvSpPr>
            <p:cNvPr id="24" name="Rectangle 84"/>
            <p:cNvSpPr/>
            <p:nvPr/>
          </p:nvSpPr>
          <p:spPr>
            <a:xfrm>
              <a:off x="2425623" y="1550717"/>
              <a:ext cx="28800" cy="28800"/>
            </a:xfrm>
            <a:prstGeom prst="rect">
              <a:avLst/>
            </a:prstGeom>
            <a:solidFill>
              <a:schemeClr val="bg1"/>
            </a:solidFill>
            <a:ln w="190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cs typeface="Arial"/>
              </a:endParaRPr>
            </a:p>
          </p:txBody>
        </p:sp>
        <p:sp>
          <p:nvSpPr>
            <p:cNvPr id="25" name="Rectangle 90"/>
            <p:cNvSpPr/>
            <p:nvPr/>
          </p:nvSpPr>
          <p:spPr>
            <a:xfrm>
              <a:off x="2308598" y="1596934"/>
              <a:ext cx="28800" cy="28800"/>
            </a:xfrm>
            <a:prstGeom prst="rect">
              <a:avLst/>
            </a:prstGeom>
            <a:solidFill>
              <a:schemeClr val="bg1"/>
            </a:solidFill>
            <a:ln w="190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cs typeface="Arial"/>
              </a:endParaRPr>
            </a:p>
          </p:txBody>
        </p:sp>
        <p:sp>
          <p:nvSpPr>
            <p:cNvPr id="26" name="Rectangle 91"/>
            <p:cNvSpPr/>
            <p:nvPr/>
          </p:nvSpPr>
          <p:spPr>
            <a:xfrm>
              <a:off x="2346921" y="1596934"/>
              <a:ext cx="28800" cy="28800"/>
            </a:xfrm>
            <a:prstGeom prst="rect">
              <a:avLst/>
            </a:prstGeom>
            <a:solidFill>
              <a:schemeClr val="bg1"/>
            </a:solidFill>
            <a:ln w="190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cs typeface="Arial"/>
              </a:endParaRPr>
            </a:p>
          </p:txBody>
        </p:sp>
        <p:sp>
          <p:nvSpPr>
            <p:cNvPr id="27" name="Rectangle 92"/>
            <p:cNvSpPr/>
            <p:nvPr/>
          </p:nvSpPr>
          <p:spPr>
            <a:xfrm>
              <a:off x="2386498" y="1596934"/>
              <a:ext cx="28800" cy="28800"/>
            </a:xfrm>
            <a:prstGeom prst="rect">
              <a:avLst/>
            </a:prstGeom>
            <a:solidFill>
              <a:schemeClr val="bg1"/>
            </a:solidFill>
            <a:ln w="190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cs typeface="Arial"/>
              </a:endParaRPr>
            </a:p>
          </p:txBody>
        </p:sp>
        <p:sp>
          <p:nvSpPr>
            <p:cNvPr id="28" name="Rectangle 94"/>
            <p:cNvSpPr/>
            <p:nvPr/>
          </p:nvSpPr>
          <p:spPr>
            <a:xfrm>
              <a:off x="2425623" y="1596934"/>
              <a:ext cx="28800" cy="28800"/>
            </a:xfrm>
            <a:prstGeom prst="rect">
              <a:avLst/>
            </a:prstGeom>
            <a:solidFill>
              <a:schemeClr val="bg1"/>
            </a:solidFill>
            <a:ln w="190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cs typeface="Arial"/>
              </a:endParaRPr>
            </a:p>
          </p:txBody>
        </p:sp>
        <p:sp>
          <p:nvSpPr>
            <p:cNvPr id="29" name="Rectangle 95"/>
            <p:cNvSpPr/>
            <p:nvPr/>
          </p:nvSpPr>
          <p:spPr>
            <a:xfrm>
              <a:off x="2095500" y="1669569"/>
              <a:ext cx="383296" cy="28800"/>
            </a:xfrm>
            <a:prstGeom prst="rect">
              <a:avLst/>
            </a:prstGeom>
            <a:solidFill>
              <a:srgbClr val="4B4D4F"/>
            </a:solidFill>
            <a:ln w="190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cs typeface="Arial"/>
              </a:endParaRPr>
            </a:p>
          </p:txBody>
        </p:sp>
        <p:sp>
          <p:nvSpPr>
            <p:cNvPr id="30" name="Rectangle 76"/>
            <p:cNvSpPr/>
            <p:nvPr/>
          </p:nvSpPr>
          <p:spPr>
            <a:xfrm>
              <a:off x="2108200" y="1454305"/>
              <a:ext cx="130175" cy="45719"/>
            </a:xfrm>
            <a:prstGeom prst="rect">
              <a:avLst/>
            </a:prstGeom>
            <a:solidFill>
              <a:schemeClr val="bg1"/>
            </a:solidFill>
            <a:ln w="28575" cmpd="sng">
              <a:solidFill>
                <a:srgbClr val="4B4D4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cs typeface="Arial"/>
              </a:endParaRPr>
            </a:p>
          </p:txBody>
        </p:sp>
      </p:grpSp>
      <p:grpSp>
        <p:nvGrpSpPr>
          <p:cNvPr id="31" name="Group 36"/>
          <p:cNvGrpSpPr/>
          <p:nvPr/>
        </p:nvGrpSpPr>
        <p:grpSpPr>
          <a:xfrm>
            <a:off x="3095985" y="5547383"/>
            <a:ext cx="274856" cy="227288"/>
            <a:chOff x="1710809" y="1790700"/>
            <a:chExt cx="274856" cy="227288"/>
          </a:xfrm>
        </p:grpSpPr>
        <p:sp>
          <p:nvSpPr>
            <p:cNvPr id="32" name="Rectangle 30"/>
            <p:cNvSpPr/>
            <p:nvPr/>
          </p:nvSpPr>
          <p:spPr>
            <a:xfrm>
              <a:off x="1710809" y="1790700"/>
              <a:ext cx="274856" cy="110067"/>
            </a:xfrm>
            <a:prstGeom prst="rect">
              <a:avLst/>
            </a:prstGeom>
            <a:solidFill>
              <a:srgbClr val="4B4D4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cs typeface="Arial"/>
              </a:endParaRPr>
            </a:p>
          </p:txBody>
        </p:sp>
        <p:sp>
          <p:nvSpPr>
            <p:cNvPr id="33" name="Chord 33"/>
            <p:cNvSpPr/>
            <p:nvPr/>
          </p:nvSpPr>
          <p:spPr>
            <a:xfrm rot="17533079">
              <a:off x="1740083" y="1801282"/>
              <a:ext cx="217510" cy="215901"/>
            </a:xfrm>
            <a:prstGeom prst="chord">
              <a:avLst/>
            </a:prstGeom>
            <a:noFill/>
            <a:ln w="28575" cmpd="sng">
              <a:solidFill>
                <a:srgbClr val="4B4D4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cs typeface="Arial"/>
              </a:endParaRPr>
            </a:p>
          </p:txBody>
        </p:sp>
        <p:sp>
          <p:nvSpPr>
            <p:cNvPr id="34" name="Oval 33"/>
            <p:cNvSpPr/>
            <p:nvPr/>
          </p:nvSpPr>
          <p:spPr>
            <a:xfrm flipH="1">
              <a:off x="1825382" y="1938868"/>
              <a:ext cx="45719" cy="45719"/>
            </a:xfrm>
            <a:prstGeom prst="ellipse">
              <a:avLst/>
            </a:prstGeom>
            <a:solidFill>
              <a:srgbClr val="4B4D4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cs typeface="Arial"/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1810133" y="1920233"/>
              <a:ext cx="73668" cy="73668"/>
            </a:xfrm>
            <a:prstGeom prst="ellipse">
              <a:avLst/>
            </a:prstGeom>
            <a:noFill/>
            <a:ln w="19050" cmpd="sng">
              <a:solidFill>
                <a:srgbClr val="4B4D4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cs typeface="Arial"/>
              </a:endParaRPr>
            </a:p>
          </p:txBody>
        </p:sp>
      </p:grpSp>
      <p:grpSp>
        <p:nvGrpSpPr>
          <p:cNvPr id="36" name="Group 5"/>
          <p:cNvGrpSpPr/>
          <p:nvPr/>
        </p:nvGrpSpPr>
        <p:grpSpPr>
          <a:xfrm>
            <a:off x="3760932" y="5101787"/>
            <a:ext cx="263021" cy="422628"/>
            <a:chOff x="1828316" y="2781078"/>
            <a:chExt cx="263021" cy="422628"/>
          </a:xfrm>
        </p:grpSpPr>
        <p:sp>
          <p:nvSpPr>
            <p:cNvPr id="37" name="Rectangle 66"/>
            <p:cNvSpPr/>
            <p:nvPr/>
          </p:nvSpPr>
          <p:spPr>
            <a:xfrm>
              <a:off x="1828316" y="2781078"/>
              <a:ext cx="263021" cy="422628"/>
            </a:xfrm>
            <a:prstGeom prst="rect">
              <a:avLst/>
            </a:prstGeom>
            <a:solidFill>
              <a:srgbClr val="FFFFFF"/>
            </a:solidFill>
            <a:ln w="28575" cap="rnd" cmpd="sng">
              <a:solidFill>
                <a:srgbClr val="4B4D4F"/>
              </a:solidFill>
              <a:round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cs typeface="Arial"/>
              </a:endParaRPr>
            </a:p>
          </p:txBody>
        </p:sp>
        <p:sp>
          <p:nvSpPr>
            <p:cNvPr id="38" name="Rectangle 89"/>
            <p:cNvSpPr/>
            <p:nvPr/>
          </p:nvSpPr>
          <p:spPr>
            <a:xfrm>
              <a:off x="1828316" y="3135762"/>
              <a:ext cx="263021" cy="45719"/>
            </a:xfrm>
            <a:prstGeom prst="rect">
              <a:avLst/>
            </a:prstGeom>
            <a:solidFill>
              <a:srgbClr val="4B4D4F"/>
            </a:solidFill>
            <a:ln w="28575" cmpd="sng">
              <a:solidFill>
                <a:srgbClr val="4B4D4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cs typeface="Arial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1931216" y="3138937"/>
              <a:ext cx="60325" cy="603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cs typeface="Arial"/>
              </a:endParaRPr>
            </a:p>
          </p:txBody>
        </p:sp>
      </p:grpSp>
      <p:pic>
        <p:nvPicPr>
          <p:cNvPr id="40" name="Picture 70" descr="phon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248" y="5373307"/>
            <a:ext cx="531425" cy="496435"/>
          </a:xfrm>
          <a:prstGeom prst="rect">
            <a:avLst/>
          </a:prstGeom>
        </p:spPr>
      </p:pic>
      <p:pic>
        <p:nvPicPr>
          <p:cNvPr id="41" name="Picture 5" descr="red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 flipV="1">
            <a:off x="4227248" y="1381900"/>
            <a:ext cx="1914962" cy="1914962"/>
          </a:xfrm>
          <a:prstGeom prst="rect">
            <a:avLst/>
          </a:prstGeom>
        </p:spPr>
      </p:pic>
      <p:sp>
        <p:nvSpPr>
          <p:cNvPr id="42" name="Rectangle 10"/>
          <p:cNvSpPr/>
          <p:nvPr/>
        </p:nvSpPr>
        <p:spPr>
          <a:xfrm flipH="1">
            <a:off x="4187933" y="1695506"/>
            <a:ext cx="1969218" cy="132343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2000" dirty="0" smtClean="0">
                <a:solidFill>
                  <a:srgbClr val="FFFFFF"/>
                </a:solidFill>
                <a:latin typeface="Arial"/>
                <a:cs typeface="Arial"/>
              </a:rPr>
              <a:t>DHCPv6 Servers are RFC 3315 compliant</a:t>
            </a:r>
            <a:endParaRPr lang="en-US" sz="20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34793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Assumptions</a:t>
            </a:r>
            <a:endParaRPr lang="en-GB" dirty="0"/>
          </a:p>
        </p:txBody>
      </p:sp>
      <p:pic>
        <p:nvPicPr>
          <p:cNvPr id="6" name="Picture 7" descr="serv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195" y="3442992"/>
            <a:ext cx="2231614" cy="495252"/>
          </a:xfrm>
          <a:prstGeom prst="rect">
            <a:avLst/>
          </a:prstGeom>
        </p:spPr>
      </p:pic>
      <p:pic>
        <p:nvPicPr>
          <p:cNvPr id="7" name="Picture 8" descr="serv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828" y="3442920"/>
            <a:ext cx="2231939" cy="495324"/>
          </a:xfrm>
          <a:prstGeom prst="rect">
            <a:avLst/>
          </a:prstGeom>
        </p:spPr>
      </p:pic>
      <p:sp>
        <p:nvSpPr>
          <p:cNvPr id="8" name="Rectangle 14"/>
          <p:cNvSpPr/>
          <p:nvPr/>
        </p:nvSpPr>
        <p:spPr>
          <a:xfrm>
            <a:off x="2479487" y="3987098"/>
            <a:ext cx="204344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2001:db8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: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bc: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1: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:547</a:t>
            </a:r>
            <a:endParaRPr lang="en-US" sz="16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9" name="Rectangle 15"/>
          <p:cNvSpPr/>
          <p:nvPr/>
        </p:nvSpPr>
        <p:spPr>
          <a:xfrm>
            <a:off x="5591922" y="3982921"/>
            <a:ext cx="204344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2001:db8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: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bc: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2: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:547</a:t>
            </a:r>
          </a:p>
        </p:txBody>
      </p:sp>
      <p:cxnSp>
        <p:nvCxnSpPr>
          <p:cNvPr id="10" name="Straight Connector 11"/>
          <p:cNvCxnSpPr/>
          <p:nvPr/>
        </p:nvCxnSpPr>
        <p:spPr>
          <a:xfrm>
            <a:off x="3492419" y="4328462"/>
            <a:ext cx="0" cy="362825"/>
          </a:xfrm>
          <a:prstGeom prst="line">
            <a:avLst/>
          </a:prstGeom>
          <a:ln w="57150" cmpd="sng">
            <a:solidFill>
              <a:srgbClr val="4B4D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2"/>
          <p:cNvCxnSpPr/>
          <p:nvPr/>
        </p:nvCxnSpPr>
        <p:spPr>
          <a:xfrm>
            <a:off x="6708830" y="4325652"/>
            <a:ext cx="0" cy="362825"/>
          </a:xfrm>
          <a:prstGeom prst="line">
            <a:avLst/>
          </a:prstGeom>
          <a:ln w="57150" cmpd="sng">
            <a:solidFill>
              <a:srgbClr val="4B4D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26"/>
          <p:cNvSpPr/>
          <p:nvPr/>
        </p:nvSpPr>
        <p:spPr>
          <a:xfrm>
            <a:off x="2752796" y="4788290"/>
            <a:ext cx="4732313" cy="1292994"/>
          </a:xfrm>
          <a:prstGeom prst="roundRect">
            <a:avLst>
              <a:gd name="adj" fmla="val 7258"/>
            </a:avLst>
          </a:prstGeom>
          <a:solidFill>
            <a:schemeClr val="bg1"/>
          </a:solidFill>
          <a:ln w="19050">
            <a:solidFill>
              <a:srgbClr val="4B4D4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/>
                <a:cs typeface="Arial"/>
              </a:rPr>
              <a:t> 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13" name="Picture 24" descr="princt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660" y="5295831"/>
            <a:ext cx="684670" cy="639957"/>
          </a:xfrm>
          <a:prstGeom prst="rect">
            <a:avLst/>
          </a:prstGeom>
        </p:spPr>
      </p:pic>
      <p:pic>
        <p:nvPicPr>
          <p:cNvPr id="14" name="Picture 26" descr="laptop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558" y="5023537"/>
            <a:ext cx="720102" cy="496434"/>
          </a:xfrm>
          <a:prstGeom prst="rect">
            <a:avLst/>
          </a:prstGeom>
        </p:spPr>
      </p:pic>
      <p:pic>
        <p:nvPicPr>
          <p:cNvPr id="15" name="Picture 13" descr="pc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264" y="5147434"/>
            <a:ext cx="817705" cy="648382"/>
          </a:xfrm>
          <a:prstGeom prst="rect">
            <a:avLst/>
          </a:prstGeom>
        </p:spPr>
      </p:pic>
      <p:grpSp>
        <p:nvGrpSpPr>
          <p:cNvPr id="16" name="Group 28"/>
          <p:cNvGrpSpPr/>
          <p:nvPr/>
        </p:nvGrpSpPr>
        <p:grpSpPr>
          <a:xfrm>
            <a:off x="2931316" y="5005137"/>
            <a:ext cx="632154" cy="415669"/>
            <a:chOff x="2095500" y="1446335"/>
            <a:chExt cx="383296" cy="252034"/>
          </a:xfrm>
        </p:grpSpPr>
        <p:sp>
          <p:nvSpPr>
            <p:cNvPr id="17" name="Rectangle 27"/>
            <p:cNvSpPr/>
            <p:nvPr/>
          </p:nvSpPr>
          <p:spPr>
            <a:xfrm>
              <a:off x="2095500" y="1524571"/>
              <a:ext cx="383296" cy="132780"/>
            </a:xfrm>
            <a:prstGeom prst="rect">
              <a:avLst/>
            </a:prstGeom>
            <a:solidFill>
              <a:srgbClr val="4B4D4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cs typeface="Arial"/>
              </a:endParaRPr>
            </a:p>
          </p:txBody>
        </p:sp>
        <p:sp>
          <p:nvSpPr>
            <p:cNvPr id="18" name="Rectangle 75"/>
            <p:cNvSpPr/>
            <p:nvPr/>
          </p:nvSpPr>
          <p:spPr>
            <a:xfrm>
              <a:off x="2285121" y="1446335"/>
              <a:ext cx="184150" cy="81980"/>
            </a:xfrm>
            <a:prstGeom prst="rect">
              <a:avLst/>
            </a:prstGeom>
            <a:solidFill>
              <a:srgbClr val="FFFFFF"/>
            </a:solidFill>
            <a:ln w="28575" cmpd="sng">
              <a:solidFill>
                <a:srgbClr val="4B4D4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cs typeface="Arial"/>
              </a:endParaRPr>
            </a:p>
          </p:txBody>
        </p:sp>
        <p:sp>
          <p:nvSpPr>
            <p:cNvPr id="19" name="Rectangle 77"/>
            <p:cNvSpPr/>
            <p:nvPr/>
          </p:nvSpPr>
          <p:spPr>
            <a:xfrm>
              <a:off x="2151771" y="1474624"/>
              <a:ext cx="45719" cy="45719"/>
            </a:xfrm>
            <a:prstGeom prst="rect">
              <a:avLst/>
            </a:prstGeom>
            <a:solidFill>
              <a:srgbClr val="4B4D4F"/>
            </a:solidFill>
            <a:ln w="190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cs typeface="Arial"/>
              </a:endParaRPr>
            </a:p>
          </p:txBody>
        </p:sp>
        <p:sp>
          <p:nvSpPr>
            <p:cNvPr id="20" name="Rectangle 78"/>
            <p:cNvSpPr/>
            <p:nvPr/>
          </p:nvSpPr>
          <p:spPr>
            <a:xfrm>
              <a:off x="2125102" y="1553892"/>
              <a:ext cx="28800" cy="28800"/>
            </a:xfrm>
            <a:prstGeom prst="rect">
              <a:avLst/>
            </a:prstGeom>
            <a:solidFill>
              <a:schemeClr val="bg1"/>
            </a:solidFill>
            <a:ln w="190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cs typeface="Arial"/>
              </a:endParaRPr>
            </a:p>
          </p:txBody>
        </p:sp>
        <p:sp>
          <p:nvSpPr>
            <p:cNvPr id="21" name="Rectangle 79"/>
            <p:cNvSpPr/>
            <p:nvPr/>
          </p:nvSpPr>
          <p:spPr>
            <a:xfrm>
              <a:off x="2308598" y="1550717"/>
              <a:ext cx="28800" cy="28800"/>
            </a:xfrm>
            <a:prstGeom prst="rect">
              <a:avLst/>
            </a:prstGeom>
            <a:solidFill>
              <a:schemeClr val="bg1"/>
            </a:solidFill>
            <a:ln w="190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cs typeface="Arial"/>
              </a:endParaRPr>
            </a:p>
          </p:txBody>
        </p:sp>
        <p:sp>
          <p:nvSpPr>
            <p:cNvPr id="22" name="Rectangle 80"/>
            <p:cNvSpPr/>
            <p:nvPr/>
          </p:nvSpPr>
          <p:spPr>
            <a:xfrm>
              <a:off x="2346921" y="1550717"/>
              <a:ext cx="28800" cy="28800"/>
            </a:xfrm>
            <a:prstGeom prst="rect">
              <a:avLst/>
            </a:prstGeom>
            <a:solidFill>
              <a:schemeClr val="bg1"/>
            </a:solidFill>
            <a:ln w="190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cs typeface="Arial"/>
              </a:endParaRPr>
            </a:p>
          </p:txBody>
        </p:sp>
        <p:sp>
          <p:nvSpPr>
            <p:cNvPr id="23" name="Rectangle 81"/>
            <p:cNvSpPr/>
            <p:nvPr/>
          </p:nvSpPr>
          <p:spPr>
            <a:xfrm>
              <a:off x="2386498" y="1550717"/>
              <a:ext cx="28800" cy="28800"/>
            </a:xfrm>
            <a:prstGeom prst="rect">
              <a:avLst/>
            </a:prstGeom>
            <a:solidFill>
              <a:schemeClr val="bg1"/>
            </a:solidFill>
            <a:ln w="190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cs typeface="Arial"/>
              </a:endParaRPr>
            </a:p>
          </p:txBody>
        </p:sp>
        <p:sp>
          <p:nvSpPr>
            <p:cNvPr id="24" name="Rectangle 84"/>
            <p:cNvSpPr/>
            <p:nvPr/>
          </p:nvSpPr>
          <p:spPr>
            <a:xfrm>
              <a:off x="2425623" y="1550717"/>
              <a:ext cx="28800" cy="28800"/>
            </a:xfrm>
            <a:prstGeom prst="rect">
              <a:avLst/>
            </a:prstGeom>
            <a:solidFill>
              <a:schemeClr val="bg1"/>
            </a:solidFill>
            <a:ln w="190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cs typeface="Arial"/>
              </a:endParaRPr>
            </a:p>
          </p:txBody>
        </p:sp>
        <p:sp>
          <p:nvSpPr>
            <p:cNvPr id="25" name="Rectangle 90"/>
            <p:cNvSpPr/>
            <p:nvPr/>
          </p:nvSpPr>
          <p:spPr>
            <a:xfrm>
              <a:off x="2308598" y="1596934"/>
              <a:ext cx="28800" cy="28800"/>
            </a:xfrm>
            <a:prstGeom prst="rect">
              <a:avLst/>
            </a:prstGeom>
            <a:solidFill>
              <a:schemeClr val="bg1"/>
            </a:solidFill>
            <a:ln w="190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cs typeface="Arial"/>
              </a:endParaRPr>
            </a:p>
          </p:txBody>
        </p:sp>
        <p:sp>
          <p:nvSpPr>
            <p:cNvPr id="26" name="Rectangle 91"/>
            <p:cNvSpPr/>
            <p:nvPr/>
          </p:nvSpPr>
          <p:spPr>
            <a:xfrm>
              <a:off x="2346921" y="1596934"/>
              <a:ext cx="28800" cy="28800"/>
            </a:xfrm>
            <a:prstGeom prst="rect">
              <a:avLst/>
            </a:prstGeom>
            <a:solidFill>
              <a:schemeClr val="bg1"/>
            </a:solidFill>
            <a:ln w="190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cs typeface="Arial"/>
              </a:endParaRPr>
            </a:p>
          </p:txBody>
        </p:sp>
        <p:sp>
          <p:nvSpPr>
            <p:cNvPr id="27" name="Rectangle 92"/>
            <p:cNvSpPr/>
            <p:nvPr/>
          </p:nvSpPr>
          <p:spPr>
            <a:xfrm>
              <a:off x="2386498" y="1596934"/>
              <a:ext cx="28800" cy="28800"/>
            </a:xfrm>
            <a:prstGeom prst="rect">
              <a:avLst/>
            </a:prstGeom>
            <a:solidFill>
              <a:schemeClr val="bg1"/>
            </a:solidFill>
            <a:ln w="190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cs typeface="Arial"/>
              </a:endParaRPr>
            </a:p>
          </p:txBody>
        </p:sp>
        <p:sp>
          <p:nvSpPr>
            <p:cNvPr id="28" name="Rectangle 94"/>
            <p:cNvSpPr/>
            <p:nvPr/>
          </p:nvSpPr>
          <p:spPr>
            <a:xfrm>
              <a:off x="2425623" y="1596934"/>
              <a:ext cx="28800" cy="28800"/>
            </a:xfrm>
            <a:prstGeom prst="rect">
              <a:avLst/>
            </a:prstGeom>
            <a:solidFill>
              <a:schemeClr val="bg1"/>
            </a:solidFill>
            <a:ln w="190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cs typeface="Arial"/>
              </a:endParaRPr>
            </a:p>
          </p:txBody>
        </p:sp>
        <p:sp>
          <p:nvSpPr>
            <p:cNvPr id="29" name="Rectangle 95"/>
            <p:cNvSpPr/>
            <p:nvPr/>
          </p:nvSpPr>
          <p:spPr>
            <a:xfrm>
              <a:off x="2095500" y="1669569"/>
              <a:ext cx="383296" cy="28800"/>
            </a:xfrm>
            <a:prstGeom prst="rect">
              <a:avLst/>
            </a:prstGeom>
            <a:solidFill>
              <a:srgbClr val="4B4D4F"/>
            </a:solidFill>
            <a:ln w="190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cs typeface="Arial"/>
              </a:endParaRPr>
            </a:p>
          </p:txBody>
        </p:sp>
        <p:sp>
          <p:nvSpPr>
            <p:cNvPr id="30" name="Rectangle 76"/>
            <p:cNvSpPr/>
            <p:nvPr/>
          </p:nvSpPr>
          <p:spPr>
            <a:xfrm>
              <a:off x="2108200" y="1454305"/>
              <a:ext cx="130175" cy="45719"/>
            </a:xfrm>
            <a:prstGeom prst="rect">
              <a:avLst/>
            </a:prstGeom>
            <a:solidFill>
              <a:schemeClr val="bg1"/>
            </a:solidFill>
            <a:ln w="28575" cmpd="sng">
              <a:solidFill>
                <a:srgbClr val="4B4D4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cs typeface="Arial"/>
              </a:endParaRPr>
            </a:p>
          </p:txBody>
        </p:sp>
      </p:grpSp>
      <p:grpSp>
        <p:nvGrpSpPr>
          <p:cNvPr id="31" name="Group 36"/>
          <p:cNvGrpSpPr/>
          <p:nvPr/>
        </p:nvGrpSpPr>
        <p:grpSpPr>
          <a:xfrm>
            <a:off x="3095985" y="5547383"/>
            <a:ext cx="274856" cy="227288"/>
            <a:chOff x="1710809" y="1790700"/>
            <a:chExt cx="274856" cy="227288"/>
          </a:xfrm>
        </p:grpSpPr>
        <p:sp>
          <p:nvSpPr>
            <p:cNvPr id="32" name="Rectangle 30"/>
            <p:cNvSpPr/>
            <p:nvPr/>
          </p:nvSpPr>
          <p:spPr>
            <a:xfrm>
              <a:off x="1710809" y="1790700"/>
              <a:ext cx="274856" cy="110067"/>
            </a:xfrm>
            <a:prstGeom prst="rect">
              <a:avLst/>
            </a:prstGeom>
            <a:solidFill>
              <a:srgbClr val="4B4D4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cs typeface="Arial"/>
              </a:endParaRPr>
            </a:p>
          </p:txBody>
        </p:sp>
        <p:sp>
          <p:nvSpPr>
            <p:cNvPr id="33" name="Chord 33"/>
            <p:cNvSpPr/>
            <p:nvPr/>
          </p:nvSpPr>
          <p:spPr>
            <a:xfrm rot="17533079">
              <a:off x="1740083" y="1801282"/>
              <a:ext cx="217510" cy="215901"/>
            </a:xfrm>
            <a:prstGeom prst="chord">
              <a:avLst/>
            </a:prstGeom>
            <a:noFill/>
            <a:ln w="28575" cmpd="sng">
              <a:solidFill>
                <a:srgbClr val="4B4D4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cs typeface="Arial"/>
              </a:endParaRPr>
            </a:p>
          </p:txBody>
        </p:sp>
        <p:sp>
          <p:nvSpPr>
            <p:cNvPr id="34" name="Oval 33"/>
            <p:cNvSpPr/>
            <p:nvPr/>
          </p:nvSpPr>
          <p:spPr>
            <a:xfrm flipH="1">
              <a:off x="1825382" y="1938868"/>
              <a:ext cx="45719" cy="45719"/>
            </a:xfrm>
            <a:prstGeom prst="ellipse">
              <a:avLst/>
            </a:prstGeom>
            <a:solidFill>
              <a:srgbClr val="4B4D4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cs typeface="Arial"/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1810133" y="1920233"/>
              <a:ext cx="73668" cy="73668"/>
            </a:xfrm>
            <a:prstGeom prst="ellipse">
              <a:avLst/>
            </a:prstGeom>
            <a:noFill/>
            <a:ln w="19050" cmpd="sng">
              <a:solidFill>
                <a:srgbClr val="4B4D4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cs typeface="Arial"/>
              </a:endParaRPr>
            </a:p>
          </p:txBody>
        </p:sp>
      </p:grpSp>
      <p:grpSp>
        <p:nvGrpSpPr>
          <p:cNvPr id="36" name="Group 5"/>
          <p:cNvGrpSpPr/>
          <p:nvPr/>
        </p:nvGrpSpPr>
        <p:grpSpPr>
          <a:xfrm>
            <a:off x="3760932" y="5101787"/>
            <a:ext cx="263021" cy="422628"/>
            <a:chOff x="1828316" y="2781078"/>
            <a:chExt cx="263021" cy="422628"/>
          </a:xfrm>
        </p:grpSpPr>
        <p:sp>
          <p:nvSpPr>
            <p:cNvPr id="37" name="Rectangle 66"/>
            <p:cNvSpPr/>
            <p:nvPr/>
          </p:nvSpPr>
          <p:spPr>
            <a:xfrm>
              <a:off x="1828316" y="2781078"/>
              <a:ext cx="263021" cy="422628"/>
            </a:xfrm>
            <a:prstGeom prst="rect">
              <a:avLst/>
            </a:prstGeom>
            <a:solidFill>
              <a:srgbClr val="FFFFFF"/>
            </a:solidFill>
            <a:ln w="28575" cap="rnd" cmpd="sng">
              <a:solidFill>
                <a:srgbClr val="4B4D4F"/>
              </a:solidFill>
              <a:round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cs typeface="Arial"/>
              </a:endParaRPr>
            </a:p>
          </p:txBody>
        </p:sp>
        <p:sp>
          <p:nvSpPr>
            <p:cNvPr id="38" name="Rectangle 89"/>
            <p:cNvSpPr/>
            <p:nvPr/>
          </p:nvSpPr>
          <p:spPr>
            <a:xfrm>
              <a:off x="1828316" y="3135762"/>
              <a:ext cx="263021" cy="45719"/>
            </a:xfrm>
            <a:prstGeom prst="rect">
              <a:avLst/>
            </a:prstGeom>
            <a:solidFill>
              <a:srgbClr val="4B4D4F"/>
            </a:solidFill>
            <a:ln w="28575" cmpd="sng">
              <a:solidFill>
                <a:srgbClr val="4B4D4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cs typeface="Arial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1931216" y="3138937"/>
              <a:ext cx="60325" cy="603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cs typeface="Arial"/>
              </a:endParaRPr>
            </a:p>
          </p:txBody>
        </p:sp>
      </p:grpSp>
      <p:pic>
        <p:nvPicPr>
          <p:cNvPr id="40" name="Picture 70" descr="phon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248" y="5373307"/>
            <a:ext cx="531425" cy="496435"/>
          </a:xfrm>
          <a:prstGeom prst="rect">
            <a:avLst/>
          </a:prstGeom>
        </p:spPr>
      </p:pic>
      <p:pic>
        <p:nvPicPr>
          <p:cNvPr id="45" name="Picture 7" descr="cyan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54733" y="1096222"/>
            <a:ext cx="2049432" cy="2049432"/>
          </a:xfrm>
          <a:prstGeom prst="rect">
            <a:avLst/>
          </a:prstGeom>
        </p:spPr>
      </p:pic>
      <p:sp>
        <p:nvSpPr>
          <p:cNvPr id="46" name="Rectangle 10"/>
          <p:cNvSpPr/>
          <p:nvPr/>
        </p:nvSpPr>
        <p:spPr>
          <a:xfrm flipH="1">
            <a:off x="6809911" y="1775069"/>
            <a:ext cx="2049432" cy="70788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2000" dirty="0" smtClean="0">
                <a:solidFill>
                  <a:srgbClr val="FFFFFF"/>
                </a:solidFill>
                <a:latin typeface="Arial"/>
                <a:cs typeface="Arial"/>
              </a:rPr>
              <a:t>No direct Communication</a:t>
            </a:r>
            <a:endParaRPr lang="en-US" sz="20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grpSp>
        <p:nvGrpSpPr>
          <p:cNvPr id="47" name="Group 5"/>
          <p:cNvGrpSpPr/>
          <p:nvPr/>
        </p:nvGrpSpPr>
        <p:grpSpPr>
          <a:xfrm flipV="1">
            <a:off x="3429466" y="2980585"/>
            <a:ext cx="3039643" cy="365635"/>
            <a:chOff x="2613025" y="3830357"/>
            <a:chExt cx="4460875" cy="365635"/>
          </a:xfrm>
        </p:grpSpPr>
        <p:cxnSp>
          <p:nvCxnSpPr>
            <p:cNvPr id="48" name="Straight Connector 10"/>
            <p:cNvCxnSpPr/>
            <p:nvPr/>
          </p:nvCxnSpPr>
          <p:spPr>
            <a:xfrm>
              <a:off x="2613025" y="4183292"/>
              <a:ext cx="4460875" cy="0"/>
            </a:xfrm>
            <a:prstGeom prst="line">
              <a:avLst/>
            </a:prstGeom>
            <a:ln w="57150" cmpd="sng">
              <a:solidFill>
                <a:srgbClr val="4B4D4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11"/>
            <p:cNvCxnSpPr/>
            <p:nvPr/>
          </p:nvCxnSpPr>
          <p:spPr>
            <a:xfrm>
              <a:off x="2638287" y="3833167"/>
              <a:ext cx="0" cy="362825"/>
            </a:xfrm>
            <a:prstGeom prst="line">
              <a:avLst/>
            </a:prstGeom>
            <a:ln w="57150" cmpd="sng">
              <a:solidFill>
                <a:srgbClr val="4B4D4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12"/>
            <p:cNvCxnSpPr/>
            <p:nvPr/>
          </p:nvCxnSpPr>
          <p:spPr>
            <a:xfrm>
              <a:off x="7047564" y="3830357"/>
              <a:ext cx="0" cy="362825"/>
            </a:xfrm>
            <a:prstGeom prst="line">
              <a:avLst/>
            </a:prstGeom>
            <a:ln w="57150" cmpd="sng">
              <a:solidFill>
                <a:srgbClr val="4B4D4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Multiplizieren 50"/>
          <p:cNvSpPr/>
          <p:nvPr/>
        </p:nvSpPr>
        <p:spPr>
          <a:xfrm>
            <a:off x="4559044" y="2569884"/>
            <a:ext cx="933131" cy="853510"/>
          </a:xfrm>
          <a:prstGeom prst="mathMultiply">
            <a:avLst>
              <a:gd name="adj1" fmla="val 11149"/>
            </a:avLst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2" name="Picture 3" descr="green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H="1">
            <a:off x="1359646" y="1303121"/>
            <a:ext cx="1850912" cy="1850912"/>
          </a:xfrm>
          <a:prstGeom prst="rect">
            <a:avLst/>
          </a:prstGeom>
        </p:spPr>
      </p:pic>
      <p:sp>
        <p:nvSpPr>
          <p:cNvPr id="53" name="Rectangle 10"/>
          <p:cNvSpPr/>
          <p:nvPr/>
        </p:nvSpPr>
        <p:spPr>
          <a:xfrm flipH="1">
            <a:off x="1404469" y="1560584"/>
            <a:ext cx="1808571" cy="132343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2000" dirty="0">
                <a:solidFill>
                  <a:srgbClr val="FFFFFF"/>
                </a:solidFill>
                <a:latin typeface="Arial"/>
                <a:cs typeface="Arial"/>
              </a:rPr>
              <a:t>DHCPv6 </a:t>
            </a:r>
            <a:r>
              <a:rPr lang="en-US" sz="2000" dirty="0" smtClean="0">
                <a:solidFill>
                  <a:srgbClr val="FFFFFF"/>
                </a:solidFill>
                <a:latin typeface="Arial"/>
                <a:cs typeface="Arial"/>
              </a:rPr>
              <a:t>Replays are </a:t>
            </a:r>
            <a:r>
              <a:rPr lang="en-US" sz="2000" dirty="0">
                <a:solidFill>
                  <a:srgbClr val="FFFFFF"/>
                </a:solidFill>
                <a:latin typeface="Arial"/>
                <a:cs typeface="Arial"/>
              </a:rPr>
              <a:t>RFC 3315 compliant</a:t>
            </a:r>
            <a:endParaRPr lang="en-US" sz="20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82973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51" grpId="0" animBg="1"/>
      <p:bldP spid="5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5" descr="r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507108" y="3780118"/>
            <a:ext cx="1763950" cy="1763950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Assumptions</a:t>
            </a:r>
            <a:endParaRPr lang="en-GB" dirty="0"/>
          </a:p>
        </p:txBody>
      </p:sp>
      <p:pic>
        <p:nvPicPr>
          <p:cNvPr id="6" name="Picture 7" descr="serv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195" y="3442992"/>
            <a:ext cx="2231614" cy="495252"/>
          </a:xfrm>
          <a:prstGeom prst="rect">
            <a:avLst/>
          </a:prstGeom>
        </p:spPr>
      </p:pic>
      <p:pic>
        <p:nvPicPr>
          <p:cNvPr id="7" name="Picture 8" descr="serv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828" y="3442920"/>
            <a:ext cx="2231939" cy="495324"/>
          </a:xfrm>
          <a:prstGeom prst="rect">
            <a:avLst/>
          </a:prstGeom>
        </p:spPr>
      </p:pic>
      <p:sp>
        <p:nvSpPr>
          <p:cNvPr id="8" name="Rectangle 14"/>
          <p:cNvSpPr/>
          <p:nvPr/>
        </p:nvSpPr>
        <p:spPr>
          <a:xfrm>
            <a:off x="2479487" y="3987098"/>
            <a:ext cx="204344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2001:db8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: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bc: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1: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:547</a:t>
            </a:r>
            <a:endParaRPr lang="en-US" sz="16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9" name="Rectangle 15"/>
          <p:cNvSpPr/>
          <p:nvPr/>
        </p:nvSpPr>
        <p:spPr>
          <a:xfrm>
            <a:off x="5591922" y="3982921"/>
            <a:ext cx="204344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2001:db8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: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bc: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2: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:547</a:t>
            </a:r>
          </a:p>
        </p:txBody>
      </p:sp>
      <p:cxnSp>
        <p:nvCxnSpPr>
          <p:cNvPr id="10" name="Straight Connector 11"/>
          <p:cNvCxnSpPr/>
          <p:nvPr/>
        </p:nvCxnSpPr>
        <p:spPr>
          <a:xfrm>
            <a:off x="3492419" y="4328462"/>
            <a:ext cx="0" cy="362825"/>
          </a:xfrm>
          <a:prstGeom prst="line">
            <a:avLst/>
          </a:prstGeom>
          <a:ln w="57150" cmpd="sng">
            <a:solidFill>
              <a:srgbClr val="4B4D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2"/>
          <p:cNvCxnSpPr/>
          <p:nvPr/>
        </p:nvCxnSpPr>
        <p:spPr>
          <a:xfrm>
            <a:off x="6708830" y="4325652"/>
            <a:ext cx="0" cy="362825"/>
          </a:xfrm>
          <a:prstGeom prst="line">
            <a:avLst/>
          </a:prstGeom>
          <a:ln w="57150" cmpd="sng">
            <a:solidFill>
              <a:srgbClr val="4B4D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26"/>
          <p:cNvSpPr/>
          <p:nvPr/>
        </p:nvSpPr>
        <p:spPr>
          <a:xfrm>
            <a:off x="2752796" y="4788290"/>
            <a:ext cx="4732313" cy="1292994"/>
          </a:xfrm>
          <a:prstGeom prst="roundRect">
            <a:avLst>
              <a:gd name="adj" fmla="val 7258"/>
            </a:avLst>
          </a:prstGeom>
          <a:solidFill>
            <a:schemeClr val="bg1"/>
          </a:solidFill>
          <a:ln w="19050">
            <a:solidFill>
              <a:srgbClr val="4B4D4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/>
                <a:cs typeface="Arial"/>
              </a:rPr>
              <a:t> 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13" name="Picture 24" descr="princte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660" y="5295831"/>
            <a:ext cx="684670" cy="639957"/>
          </a:xfrm>
          <a:prstGeom prst="rect">
            <a:avLst/>
          </a:prstGeom>
        </p:spPr>
      </p:pic>
      <p:pic>
        <p:nvPicPr>
          <p:cNvPr id="14" name="Picture 26" descr="laptop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558" y="5023537"/>
            <a:ext cx="720102" cy="496434"/>
          </a:xfrm>
          <a:prstGeom prst="rect">
            <a:avLst/>
          </a:prstGeom>
        </p:spPr>
      </p:pic>
      <p:pic>
        <p:nvPicPr>
          <p:cNvPr id="15" name="Picture 13" descr="pc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264" y="5147434"/>
            <a:ext cx="817705" cy="648382"/>
          </a:xfrm>
          <a:prstGeom prst="rect">
            <a:avLst/>
          </a:prstGeom>
        </p:spPr>
      </p:pic>
      <p:grpSp>
        <p:nvGrpSpPr>
          <p:cNvPr id="16" name="Group 28"/>
          <p:cNvGrpSpPr/>
          <p:nvPr/>
        </p:nvGrpSpPr>
        <p:grpSpPr>
          <a:xfrm>
            <a:off x="2931316" y="5005137"/>
            <a:ext cx="632154" cy="415669"/>
            <a:chOff x="2095500" y="1446335"/>
            <a:chExt cx="383296" cy="252034"/>
          </a:xfrm>
        </p:grpSpPr>
        <p:sp>
          <p:nvSpPr>
            <p:cNvPr id="17" name="Rectangle 27"/>
            <p:cNvSpPr/>
            <p:nvPr/>
          </p:nvSpPr>
          <p:spPr>
            <a:xfrm>
              <a:off x="2095500" y="1524571"/>
              <a:ext cx="383296" cy="132780"/>
            </a:xfrm>
            <a:prstGeom prst="rect">
              <a:avLst/>
            </a:prstGeom>
            <a:solidFill>
              <a:srgbClr val="4B4D4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cs typeface="Arial"/>
              </a:endParaRPr>
            </a:p>
          </p:txBody>
        </p:sp>
        <p:sp>
          <p:nvSpPr>
            <p:cNvPr id="18" name="Rectangle 75"/>
            <p:cNvSpPr/>
            <p:nvPr/>
          </p:nvSpPr>
          <p:spPr>
            <a:xfrm>
              <a:off x="2285121" y="1446335"/>
              <a:ext cx="184150" cy="81980"/>
            </a:xfrm>
            <a:prstGeom prst="rect">
              <a:avLst/>
            </a:prstGeom>
            <a:solidFill>
              <a:srgbClr val="FFFFFF"/>
            </a:solidFill>
            <a:ln w="28575" cmpd="sng">
              <a:solidFill>
                <a:srgbClr val="4B4D4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cs typeface="Arial"/>
              </a:endParaRPr>
            </a:p>
          </p:txBody>
        </p:sp>
        <p:sp>
          <p:nvSpPr>
            <p:cNvPr id="19" name="Rectangle 77"/>
            <p:cNvSpPr/>
            <p:nvPr/>
          </p:nvSpPr>
          <p:spPr>
            <a:xfrm>
              <a:off x="2151771" y="1474624"/>
              <a:ext cx="45719" cy="45719"/>
            </a:xfrm>
            <a:prstGeom prst="rect">
              <a:avLst/>
            </a:prstGeom>
            <a:solidFill>
              <a:srgbClr val="4B4D4F"/>
            </a:solidFill>
            <a:ln w="190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cs typeface="Arial"/>
              </a:endParaRPr>
            </a:p>
          </p:txBody>
        </p:sp>
        <p:sp>
          <p:nvSpPr>
            <p:cNvPr id="20" name="Rectangle 78"/>
            <p:cNvSpPr/>
            <p:nvPr/>
          </p:nvSpPr>
          <p:spPr>
            <a:xfrm>
              <a:off x="2125102" y="1553892"/>
              <a:ext cx="28800" cy="28800"/>
            </a:xfrm>
            <a:prstGeom prst="rect">
              <a:avLst/>
            </a:prstGeom>
            <a:solidFill>
              <a:schemeClr val="bg1"/>
            </a:solidFill>
            <a:ln w="190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cs typeface="Arial"/>
              </a:endParaRPr>
            </a:p>
          </p:txBody>
        </p:sp>
        <p:sp>
          <p:nvSpPr>
            <p:cNvPr id="21" name="Rectangle 79"/>
            <p:cNvSpPr/>
            <p:nvPr/>
          </p:nvSpPr>
          <p:spPr>
            <a:xfrm>
              <a:off x="2308598" y="1550717"/>
              <a:ext cx="28800" cy="28800"/>
            </a:xfrm>
            <a:prstGeom prst="rect">
              <a:avLst/>
            </a:prstGeom>
            <a:solidFill>
              <a:schemeClr val="bg1"/>
            </a:solidFill>
            <a:ln w="190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cs typeface="Arial"/>
              </a:endParaRPr>
            </a:p>
          </p:txBody>
        </p:sp>
        <p:sp>
          <p:nvSpPr>
            <p:cNvPr id="22" name="Rectangle 80"/>
            <p:cNvSpPr/>
            <p:nvPr/>
          </p:nvSpPr>
          <p:spPr>
            <a:xfrm>
              <a:off x="2346921" y="1550717"/>
              <a:ext cx="28800" cy="28800"/>
            </a:xfrm>
            <a:prstGeom prst="rect">
              <a:avLst/>
            </a:prstGeom>
            <a:solidFill>
              <a:schemeClr val="bg1"/>
            </a:solidFill>
            <a:ln w="190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cs typeface="Arial"/>
              </a:endParaRPr>
            </a:p>
          </p:txBody>
        </p:sp>
        <p:sp>
          <p:nvSpPr>
            <p:cNvPr id="23" name="Rectangle 81"/>
            <p:cNvSpPr/>
            <p:nvPr/>
          </p:nvSpPr>
          <p:spPr>
            <a:xfrm>
              <a:off x="2386498" y="1550717"/>
              <a:ext cx="28800" cy="28800"/>
            </a:xfrm>
            <a:prstGeom prst="rect">
              <a:avLst/>
            </a:prstGeom>
            <a:solidFill>
              <a:schemeClr val="bg1"/>
            </a:solidFill>
            <a:ln w="190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cs typeface="Arial"/>
              </a:endParaRPr>
            </a:p>
          </p:txBody>
        </p:sp>
        <p:sp>
          <p:nvSpPr>
            <p:cNvPr id="24" name="Rectangle 84"/>
            <p:cNvSpPr/>
            <p:nvPr/>
          </p:nvSpPr>
          <p:spPr>
            <a:xfrm>
              <a:off x="2425623" y="1550717"/>
              <a:ext cx="28800" cy="28800"/>
            </a:xfrm>
            <a:prstGeom prst="rect">
              <a:avLst/>
            </a:prstGeom>
            <a:solidFill>
              <a:schemeClr val="bg1"/>
            </a:solidFill>
            <a:ln w="190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cs typeface="Arial"/>
              </a:endParaRPr>
            </a:p>
          </p:txBody>
        </p:sp>
        <p:sp>
          <p:nvSpPr>
            <p:cNvPr id="25" name="Rectangle 90"/>
            <p:cNvSpPr/>
            <p:nvPr/>
          </p:nvSpPr>
          <p:spPr>
            <a:xfrm>
              <a:off x="2308598" y="1596934"/>
              <a:ext cx="28800" cy="28800"/>
            </a:xfrm>
            <a:prstGeom prst="rect">
              <a:avLst/>
            </a:prstGeom>
            <a:solidFill>
              <a:schemeClr val="bg1"/>
            </a:solidFill>
            <a:ln w="190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cs typeface="Arial"/>
              </a:endParaRPr>
            </a:p>
          </p:txBody>
        </p:sp>
        <p:sp>
          <p:nvSpPr>
            <p:cNvPr id="26" name="Rectangle 91"/>
            <p:cNvSpPr/>
            <p:nvPr/>
          </p:nvSpPr>
          <p:spPr>
            <a:xfrm>
              <a:off x="2346921" y="1596934"/>
              <a:ext cx="28800" cy="28800"/>
            </a:xfrm>
            <a:prstGeom prst="rect">
              <a:avLst/>
            </a:prstGeom>
            <a:solidFill>
              <a:schemeClr val="bg1"/>
            </a:solidFill>
            <a:ln w="190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cs typeface="Arial"/>
              </a:endParaRPr>
            </a:p>
          </p:txBody>
        </p:sp>
        <p:sp>
          <p:nvSpPr>
            <p:cNvPr id="27" name="Rectangle 92"/>
            <p:cNvSpPr/>
            <p:nvPr/>
          </p:nvSpPr>
          <p:spPr>
            <a:xfrm>
              <a:off x="2386498" y="1596934"/>
              <a:ext cx="28800" cy="28800"/>
            </a:xfrm>
            <a:prstGeom prst="rect">
              <a:avLst/>
            </a:prstGeom>
            <a:solidFill>
              <a:schemeClr val="bg1"/>
            </a:solidFill>
            <a:ln w="190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cs typeface="Arial"/>
              </a:endParaRPr>
            </a:p>
          </p:txBody>
        </p:sp>
        <p:sp>
          <p:nvSpPr>
            <p:cNvPr id="28" name="Rectangle 94"/>
            <p:cNvSpPr/>
            <p:nvPr/>
          </p:nvSpPr>
          <p:spPr>
            <a:xfrm>
              <a:off x="2425623" y="1596934"/>
              <a:ext cx="28800" cy="28800"/>
            </a:xfrm>
            <a:prstGeom prst="rect">
              <a:avLst/>
            </a:prstGeom>
            <a:solidFill>
              <a:schemeClr val="bg1"/>
            </a:solidFill>
            <a:ln w="190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cs typeface="Arial"/>
              </a:endParaRPr>
            </a:p>
          </p:txBody>
        </p:sp>
        <p:sp>
          <p:nvSpPr>
            <p:cNvPr id="29" name="Rectangle 95"/>
            <p:cNvSpPr/>
            <p:nvPr/>
          </p:nvSpPr>
          <p:spPr>
            <a:xfrm>
              <a:off x="2095500" y="1669569"/>
              <a:ext cx="383296" cy="28800"/>
            </a:xfrm>
            <a:prstGeom prst="rect">
              <a:avLst/>
            </a:prstGeom>
            <a:solidFill>
              <a:srgbClr val="4B4D4F"/>
            </a:solidFill>
            <a:ln w="190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cs typeface="Arial"/>
              </a:endParaRPr>
            </a:p>
          </p:txBody>
        </p:sp>
        <p:sp>
          <p:nvSpPr>
            <p:cNvPr id="30" name="Rectangle 76"/>
            <p:cNvSpPr/>
            <p:nvPr/>
          </p:nvSpPr>
          <p:spPr>
            <a:xfrm>
              <a:off x="2108200" y="1454305"/>
              <a:ext cx="130175" cy="45719"/>
            </a:xfrm>
            <a:prstGeom prst="rect">
              <a:avLst/>
            </a:prstGeom>
            <a:solidFill>
              <a:schemeClr val="bg1"/>
            </a:solidFill>
            <a:ln w="28575" cmpd="sng">
              <a:solidFill>
                <a:srgbClr val="4B4D4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cs typeface="Arial"/>
              </a:endParaRPr>
            </a:p>
          </p:txBody>
        </p:sp>
      </p:grpSp>
      <p:grpSp>
        <p:nvGrpSpPr>
          <p:cNvPr id="31" name="Group 36"/>
          <p:cNvGrpSpPr/>
          <p:nvPr/>
        </p:nvGrpSpPr>
        <p:grpSpPr>
          <a:xfrm>
            <a:off x="3095985" y="5547383"/>
            <a:ext cx="274856" cy="227288"/>
            <a:chOff x="1710809" y="1790700"/>
            <a:chExt cx="274856" cy="227288"/>
          </a:xfrm>
        </p:grpSpPr>
        <p:sp>
          <p:nvSpPr>
            <p:cNvPr id="32" name="Rectangle 30"/>
            <p:cNvSpPr/>
            <p:nvPr/>
          </p:nvSpPr>
          <p:spPr>
            <a:xfrm>
              <a:off x="1710809" y="1790700"/>
              <a:ext cx="274856" cy="110067"/>
            </a:xfrm>
            <a:prstGeom prst="rect">
              <a:avLst/>
            </a:prstGeom>
            <a:solidFill>
              <a:srgbClr val="4B4D4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cs typeface="Arial"/>
              </a:endParaRPr>
            </a:p>
          </p:txBody>
        </p:sp>
        <p:sp>
          <p:nvSpPr>
            <p:cNvPr id="33" name="Chord 33"/>
            <p:cNvSpPr/>
            <p:nvPr/>
          </p:nvSpPr>
          <p:spPr>
            <a:xfrm rot="17533079">
              <a:off x="1740083" y="1801282"/>
              <a:ext cx="217510" cy="215901"/>
            </a:xfrm>
            <a:prstGeom prst="chord">
              <a:avLst/>
            </a:prstGeom>
            <a:noFill/>
            <a:ln w="28575" cmpd="sng">
              <a:solidFill>
                <a:srgbClr val="4B4D4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cs typeface="Arial"/>
              </a:endParaRPr>
            </a:p>
          </p:txBody>
        </p:sp>
        <p:sp>
          <p:nvSpPr>
            <p:cNvPr id="34" name="Oval 33"/>
            <p:cNvSpPr/>
            <p:nvPr/>
          </p:nvSpPr>
          <p:spPr>
            <a:xfrm flipH="1">
              <a:off x="1825382" y="1938868"/>
              <a:ext cx="45719" cy="45719"/>
            </a:xfrm>
            <a:prstGeom prst="ellipse">
              <a:avLst/>
            </a:prstGeom>
            <a:solidFill>
              <a:srgbClr val="4B4D4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cs typeface="Arial"/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1810133" y="1920233"/>
              <a:ext cx="73668" cy="73668"/>
            </a:xfrm>
            <a:prstGeom prst="ellipse">
              <a:avLst/>
            </a:prstGeom>
            <a:noFill/>
            <a:ln w="19050" cmpd="sng">
              <a:solidFill>
                <a:srgbClr val="4B4D4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cs typeface="Arial"/>
              </a:endParaRPr>
            </a:p>
          </p:txBody>
        </p:sp>
      </p:grpSp>
      <p:grpSp>
        <p:nvGrpSpPr>
          <p:cNvPr id="36" name="Group 5"/>
          <p:cNvGrpSpPr/>
          <p:nvPr/>
        </p:nvGrpSpPr>
        <p:grpSpPr>
          <a:xfrm>
            <a:off x="3760932" y="5101787"/>
            <a:ext cx="263021" cy="422628"/>
            <a:chOff x="1828316" y="2781078"/>
            <a:chExt cx="263021" cy="422628"/>
          </a:xfrm>
        </p:grpSpPr>
        <p:sp>
          <p:nvSpPr>
            <p:cNvPr id="37" name="Rectangle 66"/>
            <p:cNvSpPr/>
            <p:nvPr/>
          </p:nvSpPr>
          <p:spPr>
            <a:xfrm>
              <a:off x="1828316" y="2781078"/>
              <a:ext cx="263021" cy="422628"/>
            </a:xfrm>
            <a:prstGeom prst="rect">
              <a:avLst/>
            </a:prstGeom>
            <a:solidFill>
              <a:srgbClr val="FFFFFF"/>
            </a:solidFill>
            <a:ln w="28575" cap="rnd" cmpd="sng">
              <a:solidFill>
                <a:srgbClr val="4B4D4F"/>
              </a:solidFill>
              <a:round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cs typeface="Arial"/>
              </a:endParaRPr>
            </a:p>
          </p:txBody>
        </p:sp>
        <p:sp>
          <p:nvSpPr>
            <p:cNvPr id="38" name="Rectangle 89"/>
            <p:cNvSpPr/>
            <p:nvPr/>
          </p:nvSpPr>
          <p:spPr>
            <a:xfrm>
              <a:off x="1828316" y="3135762"/>
              <a:ext cx="263021" cy="45719"/>
            </a:xfrm>
            <a:prstGeom prst="rect">
              <a:avLst/>
            </a:prstGeom>
            <a:solidFill>
              <a:srgbClr val="4B4D4F"/>
            </a:solidFill>
            <a:ln w="28575" cmpd="sng">
              <a:solidFill>
                <a:srgbClr val="4B4D4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cs typeface="Arial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1931216" y="3138937"/>
              <a:ext cx="60325" cy="603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cs typeface="Arial"/>
              </a:endParaRPr>
            </a:p>
          </p:txBody>
        </p:sp>
      </p:grpSp>
      <p:pic>
        <p:nvPicPr>
          <p:cNvPr id="40" name="Picture 70" descr="phone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248" y="5373307"/>
            <a:ext cx="531425" cy="496435"/>
          </a:xfrm>
          <a:prstGeom prst="rect">
            <a:avLst/>
          </a:prstGeom>
        </p:spPr>
      </p:pic>
      <p:sp>
        <p:nvSpPr>
          <p:cNvPr id="42" name="Rectangle 10"/>
          <p:cNvSpPr/>
          <p:nvPr/>
        </p:nvSpPr>
        <p:spPr>
          <a:xfrm flipH="1">
            <a:off x="627528" y="3945657"/>
            <a:ext cx="1628587" cy="132343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2000" dirty="0" smtClean="0">
                <a:solidFill>
                  <a:srgbClr val="FFFFFF"/>
                </a:solidFill>
                <a:latin typeface="Arial"/>
                <a:cs typeface="Arial"/>
              </a:rPr>
              <a:t>Clients</a:t>
            </a:r>
          </a:p>
          <a:p>
            <a:pPr algn="ctr"/>
            <a:r>
              <a:rPr lang="en-US" sz="20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lang="en-US" sz="2000" dirty="0" smtClean="0">
                <a:solidFill>
                  <a:srgbClr val="FFFFFF"/>
                </a:solidFill>
                <a:latin typeface="Arial"/>
                <a:cs typeface="Arial"/>
              </a:rPr>
              <a:t>unning</a:t>
            </a:r>
          </a:p>
          <a:p>
            <a:pPr algn="ctr"/>
            <a:r>
              <a:rPr lang="en-US" sz="2000" dirty="0" err="1" smtClean="0">
                <a:solidFill>
                  <a:srgbClr val="FFFFFF"/>
                </a:solidFill>
                <a:latin typeface="Arial"/>
                <a:cs typeface="Arial"/>
              </a:rPr>
              <a:t>stateful</a:t>
            </a:r>
            <a:r>
              <a:rPr lang="en-US" sz="20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000" dirty="0">
                <a:solidFill>
                  <a:srgbClr val="FFFFFF"/>
                </a:solidFill>
                <a:latin typeface="Arial"/>
                <a:cs typeface="Arial"/>
              </a:rPr>
              <a:t>DHCPv6 </a:t>
            </a:r>
          </a:p>
        </p:txBody>
      </p:sp>
    </p:spTree>
    <p:extLst>
      <p:ext uri="{BB962C8B-B14F-4D97-AF65-F5344CB8AC3E}">
        <p14:creationId xmlns:p14="http://schemas.microsoft.com/office/powerpoint/2010/main" val="2644041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Assumptions</a:t>
            </a:r>
            <a:endParaRPr lang="en-GB" dirty="0"/>
          </a:p>
        </p:txBody>
      </p:sp>
      <p:pic>
        <p:nvPicPr>
          <p:cNvPr id="6" name="Picture 7" descr="serv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195" y="3442992"/>
            <a:ext cx="2231614" cy="495252"/>
          </a:xfrm>
          <a:prstGeom prst="rect">
            <a:avLst/>
          </a:prstGeom>
        </p:spPr>
      </p:pic>
      <p:pic>
        <p:nvPicPr>
          <p:cNvPr id="7" name="Picture 8" descr="serv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828" y="3442920"/>
            <a:ext cx="2231939" cy="495324"/>
          </a:xfrm>
          <a:prstGeom prst="rect">
            <a:avLst/>
          </a:prstGeom>
        </p:spPr>
      </p:pic>
      <p:sp>
        <p:nvSpPr>
          <p:cNvPr id="8" name="Rectangle 14"/>
          <p:cNvSpPr/>
          <p:nvPr/>
        </p:nvSpPr>
        <p:spPr>
          <a:xfrm>
            <a:off x="2479487" y="3987098"/>
            <a:ext cx="204344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2001:db8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: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bc: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1: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:547</a:t>
            </a:r>
            <a:endParaRPr lang="en-US" sz="16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9" name="Rectangle 15"/>
          <p:cNvSpPr/>
          <p:nvPr/>
        </p:nvSpPr>
        <p:spPr>
          <a:xfrm>
            <a:off x="5591922" y="3982921"/>
            <a:ext cx="204344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2001:db8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: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bc: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2: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:547</a:t>
            </a:r>
          </a:p>
        </p:txBody>
      </p:sp>
      <p:cxnSp>
        <p:nvCxnSpPr>
          <p:cNvPr id="10" name="Straight Connector 11"/>
          <p:cNvCxnSpPr/>
          <p:nvPr/>
        </p:nvCxnSpPr>
        <p:spPr>
          <a:xfrm>
            <a:off x="3492419" y="4328462"/>
            <a:ext cx="0" cy="362825"/>
          </a:xfrm>
          <a:prstGeom prst="line">
            <a:avLst/>
          </a:prstGeom>
          <a:ln w="57150" cmpd="sng">
            <a:solidFill>
              <a:srgbClr val="4B4D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2"/>
          <p:cNvCxnSpPr/>
          <p:nvPr/>
        </p:nvCxnSpPr>
        <p:spPr>
          <a:xfrm>
            <a:off x="6708830" y="4325652"/>
            <a:ext cx="0" cy="362825"/>
          </a:xfrm>
          <a:prstGeom prst="line">
            <a:avLst/>
          </a:prstGeom>
          <a:ln w="57150" cmpd="sng">
            <a:solidFill>
              <a:srgbClr val="4B4D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26"/>
          <p:cNvSpPr/>
          <p:nvPr/>
        </p:nvSpPr>
        <p:spPr>
          <a:xfrm>
            <a:off x="2752796" y="4788290"/>
            <a:ext cx="4732313" cy="1292994"/>
          </a:xfrm>
          <a:prstGeom prst="roundRect">
            <a:avLst>
              <a:gd name="adj" fmla="val 7258"/>
            </a:avLst>
          </a:prstGeom>
          <a:solidFill>
            <a:schemeClr val="bg1"/>
          </a:solidFill>
          <a:ln w="19050">
            <a:solidFill>
              <a:srgbClr val="4B4D4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/>
                <a:cs typeface="Arial"/>
              </a:rPr>
              <a:t> 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13" name="Picture 24" descr="princt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660" y="5295831"/>
            <a:ext cx="684670" cy="639957"/>
          </a:xfrm>
          <a:prstGeom prst="rect">
            <a:avLst/>
          </a:prstGeom>
        </p:spPr>
      </p:pic>
      <p:pic>
        <p:nvPicPr>
          <p:cNvPr id="14" name="Picture 26" descr="laptop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558" y="5023537"/>
            <a:ext cx="720102" cy="496434"/>
          </a:xfrm>
          <a:prstGeom prst="rect">
            <a:avLst/>
          </a:prstGeom>
        </p:spPr>
      </p:pic>
      <p:pic>
        <p:nvPicPr>
          <p:cNvPr id="15" name="Picture 13" descr="pc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264" y="5147434"/>
            <a:ext cx="817705" cy="648382"/>
          </a:xfrm>
          <a:prstGeom prst="rect">
            <a:avLst/>
          </a:prstGeom>
        </p:spPr>
      </p:pic>
      <p:grpSp>
        <p:nvGrpSpPr>
          <p:cNvPr id="16" name="Group 28"/>
          <p:cNvGrpSpPr/>
          <p:nvPr/>
        </p:nvGrpSpPr>
        <p:grpSpPr>
          <a:xfrm>
            <a:off x="2931316" y="5005137"/>
            <a:ext cx="632154" cy="415669"/>
            <a:chOff x="2095500" y="1446335"/>
            <a:chExt cx="383296" cy="252034"/>
          </a:xfrm>
        </p:grpSpPr>
        <p:sp>
          <p:nvSpPr>
            <p:cNvPr id="17" name="Rectangle 27"/>
            <p:cNvSpPr/>
            <p:nvPr/>
          </p:nvSpPr>
          <p:spPr>
            <a:xfrm>
              <a:off x="2095500" y="1524571"/>
              <a:ext cx="383296" cy="132780"/>
            </a:xfrm>
            <a:prstGeom prst="rect">
              <a:avLst/>
            </a:prstGeom>
            <a:solidFill>
              <a:srgbClr val="4B4D4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cs typeface="Arial"/>
              </a:endParaRPr>
            </a:p>
          </p:txBody>
        </p:sp>
        <p:sp>
          <p:nvSpPr>
            <p:cNvPr id="18" name="Rectangle 75"/>
            <p:cNvSpPr/>
            <p:nvPr/>
          </p:nvSpPr>
          <p:spPr>
            <a:xfrm>
              <a:off x="2285121" y="1446335"/>
              <a:ext cx="184150" cy="81980"/>
            </a:xfrm>
            <a:prstGeom prst="rect">
              <a:avLst/>
            </a:prstGeom>
            <a:solidFill>
              <a:srgbClr val="FFFFFF"/>
            </a:solidFill>
            <a:ln w="28575" cmpd="sng">
              <a:solidFill>
                <a:srgbClr val="4B4D4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cs typeface="Arial"/>
              </a:endParaRPr>
            </a:p>
          </p:txBody>
        </p:sp>
        <p:sp>
          <p:nvSpPr>
            <p:cNvPr id="19" name="Rectangle 77"/>
            <p:cNvSpPr/>
            <p:nvPr/>
          </p:nvSpPr>
          <p:spPr>
            <a:xfrm>
              <a:off x="2151771" y="1474624"/>
              <a:ext cx="45719" cy="45719"/>
            </a:xfrm>
            <a:prstGeom prst="rect">
              <a:avLst/>
            </a:prstGeom>
            <a:solidFill>
              <a:srgbClr val="4B4D4F"/>
            </a:solidFill>
            <a:ln w="190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cs typeface="Arial"/>
              </a:endParaRPr>
            </a:p>
          </p:txBody>
        </p:sp>
        <p:sp>
          <p:nvSpPr>
            <p:cNvPr id="20" name="Rectangle 78"/>
            <p:cNvSpPr/>
            <p:nvPr/>
          </p:nvSpPr>
          <p:spPr>
            <a:xfrm>
              <a:off x="2125102" y="1553892"/>
              <a:ext cx="28800" cy="28800"/>
            </a:xfrm>
            <a:prstGeom prst="rect">
              <a:avLst/>
            </a:prstGeom>
            <a:solidFill>
              <a:schemeClr val="bg1"/>
            </a:solidFill>
            <a:ln w="190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cs typeface="Arial"/>
              </a:endParaRPr>
            </a:p>
          </p:txBody>
        </p:sp>
        <p:sp>
          <p:nvSpPr>
            <p:cNvPr id="21" name="Rectangle 79"/>
            <p:cNvSpPr/>
            <p:nvPr/>
          </p:nvSpPr>
          <p:spPr>
            <a:xfrm>
              <a:off x="2308598" y="1550717"/>
              <a:ext cx="28800" cy="28800"/>
            </a:xfrm>
            <a:prstGeom prst="rect">
              <a:avLst/>
            </a:prstGeom>
            <a:solidFill>
              <a:schemeClr val="bg1"/>
            </a:solidFill>
            <a:ln w="190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cs typeface="Arial"/>
              </a:endParaRPr>
            </a:p>
          </p:txBody>
        </p:sp>
        <p:sp>
          <p:nvSpPr>
            <p:cNvPr id="22" name="Rectangle 80"/>
            <p:cNvSpPr/>
            <p:nvPr/>
          </p:nvSpPr>
          <p:spPr>
            <a:xfrm>
              <a:off x="2346921" y="1550717"/>
              <a:ext cx="28800" cy="28800"/>
            </a:xfrm>
            <a:prstGeom prst="rect">
              <a:avLst/>
            </a:prstGeom>
            <a:solidFill>
              <a:schemeClr val="bg1"/>
            </a:solidFill>
            <a:ln w="190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cs typeface="Arial"/>
              </a:endParaRPr>
            </a:p>
          </p:txBody>
        </p:sp>
        <p:sp>
          <p:nvSpPr>
            <p:cNvPr id="23" name="Rectangle 81"/>
            <p:cNvSpPr/>
            <p:nvPr/>
          </p:nvSpPr>
          <p:spPr>
            <a:xfrm>
              <a:off x="2386498" y="1550717"/>
              <a:ext cx="28800" cy="28800"/>
            </a:xfrm>
            <a:prstGeom prst="rect">
              <a:avLst/>
            </a:prstGeom>
            <a:solidFill>
              <a:schemeClr val="bg1"/>
            </a:solidFill>
            <a:ln w="190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cs typeface="Arial"/>
              </a:endParaRPr>
            </a:p>
          </p:txBody>
        </p:sp>
        <p:sp>
          <p:nvSpPr>
            <p:cNvPr id="24" name="Rectangle 84"/>
            <p:cNvSpPr/>
            <p:nvPr/>
          </p:nvSpPr>
          <p:spPr>
            <a:xfrm>
              <a:off x="2425623" y="1550717"/>
              <a:ext cx="28800" cy="28800"/>
            </a:xfrm>
            <a:prstGeom prst="rect">
              <a:avLst/>
            </a:prstGeom>
            <a:solidFill>
              <a:schemeClr val="bg1"/>
            </a:solidFill>
            <a:ln w="190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cs typeface="Arial"/>
              </a:endParaRPr>
            </a:p>
          </p:txBody>
        </p:sp>
        <p:sp>
          <p:nvSpPr>
            <p:cNvPr id="25" name="Rectangle 90"/>
            <p:cNvSpPr/>
            <p:nvPr/>
          </p:nvSpPr>
          <p:spPr>
            <a:xfrm>
              <a:off x="2308598" y="1596934"/>
              <a:ext cx="28800" cy="28800"/>
            </a:xfrm>
            <a:prstGeom prst="rect">
              <a:avLst/>
            </a:prstGeom>
            <a:solidFill>
              <a:schemeClr val="bg1"/>
            </a:solidFill>
            <a:ln w="190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cs typeface="Arial"/>
              </a:endParaRPr>
            </a:p>
          </p:txBody>
        </p:sp>
        <p:sp>
          <p:nvSpPr>
            <p:cNvPr id="26" name="Rectangle 91"/>
            <p:cNvSpPr/>
            <p:nvPr/>
          </p:nvSpPr>
          <p:spPr>
            <a:xfrm>
              <a:off x="2346921" y="1596934"/>
              <a:ext cx="28800" cy="28800"/>
            </a:xfrm>
            <a:prstGeom prst="rect">
              <a:avLst/>
            </a:prstGeom>
            <a:solidFill>
              <a:schemeClr val="bg1"/>
            </a:solidFill>
            <a:ln w="190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cs typeface="Arial"/>
              </a:endParaRPr>
            </a:p>
          </p:txBody>
        </p:sp>
        <p:sp>
          <p:nvSpPr>
            <p:cNvPr id="27" name="Rectangle 92"/>
            <p:cNvSpPr/>
            <p:nvPr/>
          </p:nvSpPr>
          <p:spPr>
            <a:xfrm>
              <a:off x="2386498" y="1596934"/>
              <a:ext cx="28800" cy="28800"/>
            </a:xfrm>
            <a:prstGeom prst="rect">
              <a:avLst/>
            </a:prstGeom>
            <a:solidFill>
              <a:schemeClr val="bg1"/>
            </a:solidFill>
            <a:ln w="190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cs typeface="Arial"/>
              </a:endParaRPr>
            </a:p>
          </p:txBody>
        </p:sp>
        <p:sp>
          <p:nvSpPr>
            <p:cNvPr id="28" name="Rectangle 94"/>
            <p:cNvSpPr/>
            <p:nvPr/>
          </p:nvSpPr>
          <p:spPr>
            <a:xfrm>
              <a:off x="2425623" y="1596934"/>
              <a:ext cx="28800" cy="28800"/>
            </a:xfrm>
            <a:prstGeom prst="rect">
              <a:avLst/>
            </a:prstGeom>
            <a:solidFill>
              <a:schemeClr val="bg1"/>
            </a:solidFill>
            <a:ln w="190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cs typeface="Arial"/>
              </a:endParaRPr>
            </a:p>
          </p:txBody>
        </p:sp>
        <p:sp>
          <p:nvSpPr>
            <p:cNvPr id="29" name="Rectangle 95"/>
            <p:cNvSpPr/>
            <p:nvPr/>
          </p:nvSpPr>
          <p:spPr>
            <a:xfrm>
              <a:off x="2095500" y="1669569"/>
              <a:ext cx="383296" cy="28800"/>
            </a:xfrm>
            <a:prstGeom prst="rect">
              <a:avLst/>
            </a:prstGeom>
            <a:solidFill>
              <a:srgbClr val="4B4D4F"/>
            </a:solidFill>
            <a:ln w="190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cs typeface="Arial"/>
              </a:endParaRPr>
            </a:p>
          </p:txBody>
        </p:sp>
        <p:sp>
          <p:nvSpPr>
            <p:cNvPr id="30" name="Rectangle 76"/>
            <p:cNvSpPr/>
            <p:nvPr/>
          </p:nvSpPr>
          <p:spPr>
            <a:xfrm>
              <a:off x="2108200" y="1454305"/>
              <a:ext cx="130175" cy="45719"/>
            </a:xfrm>
            <a:prstGeom prst="rect">
              <a:avLst/>
            </a:prstGeom>
            <a:solidFill>
              <a:schemeClr val="bg1"/>
            </a:solidFill>
            <a:ln w="28575" cmpd="sng">
              <a:solidFill>
                <a:srgbClr val="4B4D4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cs typeface="Arial"/>
              </a:endParaRPr>
            </a:p>
          </p:txBody>
        </p:sp>
      </p:grpSp>
      <p:grpSp>
        <p:nvGrpSpPr>
          <p:cNvPr id="31" name="Group 36"/>
          <p:cNvGrpSpPr/>
          <p:nvPr/>
        </p:nvGrpSpPr>
        <p:grpSpPr>
          <a:xfrm>
            <a:off x="3095985" y="5547383"/>
            <a:ext cx="274856" cy="227288"/>
            <a:chOff x="1710809" y="1790700"/>
            <a:chExt cx="274856" cy="227288"/>
          </a:xfrm>
        </p:grpSpPr>
        <p:sp>
          <p:nvSpPr>
            <p:cNvPr id="32" name="Rectangle 30"/>
            <p:cNvSpPr/>
            <p:nvPr/>
          </p:nvSpPr>
          <p:spPr>
            <a:xfrm>
              <a:off x="1710809" y="1790700"/>
              <a:ext cx="274856" cy="110067"/>
            </a:xfrm>
            <a:prstGeom prst="rect">
              <a:avLst/>
            </a:prstGeom>
            <a:solidFill>
              <a:srgbClr val="4B4D4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cs typeface="Arial"/>
              </a:endParaRPr>
            </a:p>
          </p:txBody>
        </p:sp>
        <p:sp>
          <p:nvSpPr>
            <p:cNvPr id="33" name="Chord 33"/>
            <p:cNvSpPr/>
            <p:nvPr/>
          </p:nvSpPr>
          <p:spPr>
            <a:xfrm rot="17533079">
              <a:off x="1740083" y="1801282"/>
              <a:ext cx="217510" cy="215901"/>
            </a:xfrm>
            <a:prstGeom prst="chord">
              <a:avLst/>
            </a:prstGeom>
            <a:noFill/>
            <a:ln w="28575" cmpd="sng">
              <a:solidFill>
                <a:srgbClr val="4B4D4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cs typeface="Arial"/>
              </a:endParaRPr>
            </a:p>
          </p:txBody>
        </p:sp>
        <p:sp>
          <p:nvSpPr>
            <p:cNvPr id="34" name="Oval 33"/>
            <p:cNvSpPr/>
            <p:nvPr/>
          </p:nvSpPr>
          <p:spPr>
            <a:xfrm flipH="1">
              <a:off x="1825382" y="1938868"/>
              <a:ext cx="45719" cy="45719"/>
            </a:xfrm>
            <a:prstGeom prst="ellipse">
              <a:avLst/>
            </a:prstGeom>
            <a:solidFill>
              <a:srgbClr val="4B4D4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cs typeface="Arial"/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1810133" y="1920233"/>
              <a:ext cx="73668" cy="73668"/>
            </a:xfrm>
            <a:prstGeom prst="ellipse">
              <a:avLst/>
            </a:prstGeom>
            <a:noFill/>
            <a:ln w="19050" cmpd="sng">
              <a:solidFill>
                <a:srgbClr val="4B4D4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cs typeface="Arial"/>
              </a:endParaRPr>
            </a:p>
          </p:txBody>
        </p:sp>
      </p:grpSp>
      <p:grpSp>
        <p:nvGrpSpPr>
          <p:cNvPr id="36" name="Group 5"/>
          <p:cNvGrpSpPr/>
          <p:nvPr/>
        </p:nvGrpSpPr>
        <p:grpSpPr>
          <a:xfrm>
            <a:off x="3760932" y="5101787"/>
            <a:ext cx="263021" cy="422628"/>
            <a:chOff x="1828316" y="2781078"/>
            <a:chExt cx="263021" cy="422628"/>
          </a:xfrm>
        </p:grpSpPr>
        <p:sp>
          <p:nvSpPr>
            <p:cNvPr id="37" name="Rectangle 66"/>
            <p:cNvSpPr/>
            <p:nvPr/>
          </p:nvSpPr>
          <p:spPr>
            <a:xfrm>
              <a:off x="1828316" y="2781078"/>
              <a:ext cx="263021" cy="422628"/>
            </a:xfrm>
            <a:prstGeom prst="rect">
              <a:avLst/>
            </a:prstGeom>
            <a:solidFill>
              <a:srgbClr val="FFFFFF"/>
            </a:solidFill>
            <a:ln w="28575" cap="rnd" cmpd="sng">
              <a:solidFill>
                <a:srgbClr val="4B4D4F"/>
              </a:solidFill>
              <a:round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cs typeface="Arial"/>
              </a:endParaRPr>
            </a:p>
          </p:txBody>
        </p:sp>
        <p:sp>
          <p:nvSpPr>
            <p:cNvPr id="38" name="Rectangle 89"/>
            <p:cNvSpPr/>
            <p:nvPr/>
          </p:nvSpPr>
          <p:spPr>
            <a:xfrm>
              <a:off x="1828316" y="3135762"/>
              <a:ext cx="263021" cy="45719"/>
            </a:xfrm>
            <a:prstGeom prst="rect">
              <a:avLst/>
            </a:prstGeom>
            <a:solidFill>
              <a:srgbClr val="4B4D4F"/>
            </a:solidFill>
            <a:ln w="28575" cmpd="sng">
              <a:solidFill>
                <a:srgbClr val="4B4D4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cs typeface="Arial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1931216" y="3138937"/>
              <a:ext cx="60325" cy="603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cs typeface="Arial"/>
              </a:endParaRPr>
            </a:p>
          </p:txBody>
        </p:sp>
      </p:grpSp>
      <p:pic>
        <p:nvPicPr>
          <p:cNvPr id="40" name="Picture 70" descr="phon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248" y="5373307"/>
            <a:ext cx="531425" cy="496435"/>
          </a:xfrm>
          <a:prstGeom prst="rect">
            <a:avLst/>
          </a:prstGeom>
        </p:spPr>
      </p:pic>
      <p:pic>
        <p:nvPicPr>
          <p:cNvPr id="43" name="Picture 7" descr="cyan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63" y="3442920"/>
            <a:ext cx="2049432" cy="2049432"/>
          </a:xfrm>
          <a:prstGeom prst="rect">
            <a:avLst/>
          </a:prstGeom>
        </p:spPr>
      </p:pic>
      <p:sp>
        <p:nvSpPr>
          <p:cNvPr id="44" name="Rectangle 10"/>
          <p:cNvSpPr/>
          <p:nvPr/>
        </p:nvSpPr>
        <p:spPr>
          <a:xfrm flipH="1">
            <a:off x="352705" y="3828932"/>
            <a:ext cx="2049432" cy="132343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2000" dirty="0" smtClean="0">
                <a:solidFill>
                  <a:srgbClr val="FFFFFF"/>
                </a:solidFill>
                <a:latin typeface="Arial"/>
                <a:cs typeface="Arial"/>
              </a:rPr>
              <a:t>Clients</a:t>
            </a:r>
          </a:p>
          <a:p>
            <a:pPr algn="ctr"/>
            <a:r>
              <a:rPr lang="en-US" sz="2000" dirty="0" smtClean="0">
                <a:solidFill>
                  <a:srgbClr val="FFFFFF"/>
                </a:solidFill>
                <a:latin typeface="Arial"/>
                <a:cs typeface="Arial"/>
              </a:rPr>
              <a:t>have </a:t>
            </a:r>
            <a:r>
              <a:rPr lang="en-US" sz="200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lang="en-US" sz="2000" dirty="0" smtClean="0">
                <a:solidFill>
                  <a:srgbClr val="FFFFFF"/>
                </a:solidFill>
                <a:latin typeface="Arial"/>
                <a:cs typeface="Arial"/>
              </a:rPr>
              <a:t>handle Preference Option </a:t>
            </a:r>
            <a:endParaRPr lang="en-US" sz="20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388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667</Words>
  <Application>Microsoft Macintosh PowerPoint</Application>
  <PresentationFormat>Bildschirmpräsentation (4:3)</PresentationFormat>
  <Paragraphs>115</Paragraphs>
  <Slides>16</Slides>
  <Notes>1</Notes>
  <HiddenSlides>1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17" baseType="lpstr">
      <vt:lpstr>Office Theme</vt:lpstr>
      <vt:lpstr>DHCPv6 Redundancy Considerations</vt:lpstr>
      <vt:lpstr>DHCPv4 Failover</vt:lpstr>
      <vt:lpstr>DHCPv6 Failover</vt:lpstr>
      <vt:lpstr>DHCPv6 Redundancy Considerations</vt:lpstr>
      <vt:lpstr>Assumptions</vt:lpstr>
      <vt:lpstr>Assumptions</vt:lpstr>
      <vt:lpstr>Assumptions</vt:lpstr>
      <vt:lpstr>Assumptions</vt:lpstr>
      <vt:lpstr>Assumptions</vt:lpstr>
      <vt:lpstr>3 semi-redundant Deployment Models</vt:lpstr>
      <vt:lpstr>Split Pools</vt:lpstr>
      <vt:lpstr>Multiple Unique Prefixes</vt:lpstr>
      <vt:lpstr>Identical Prefixes</vt:lpstr>
      <vt:lpstr>To sum it up.</vt:lpstr>
      <vt:lpstr>Related Request for Comments </vt:lpstr>
      <vt:lpstr>Thank you for your time.</vt:lpstr>
    </vt:vector>
  </TitlesOfParts>
  <Manager/>
  <Company>BlueCat Networks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BlueCat Solution Presentation</dc:title>
  <dc:subject/>
  <dc:creator>Andreas Taudte</dc:creator>
  <cp:keywords/>
  <dc:description/>
  <cp:lastModifiedBy>Andreas Taudte</cp:lastModifiedBy>
  <cp:revision>589</cp:revision>
  <cp:lastPrinted>2013-04-05T14:41:45Z</cp:lastPrinted>
  <dcterms:created xsi:type="dcterms:W3CDTF">2013-04-04T14:39:56Z</dcterms:created>
  <dcterms:modified xsi:type="dcterms:W3CDTF">2014-04-05T16:55:19Z</dcterms:modified>
  <cp:category/>
</cp:coreProperties>
</file>