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Default Extension="tiff" ContentType="image/tiff"/>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Lst>
  <p:notesMasterIdLst>
    <p:notesMasterId r:id="rId22"/>
  </p:notesMasterIdLst>
  <p:handoutMasterIdLst>
    <p:handoutMasterId r:id="rId23"/>
  </p:handoutMasterIdLst>
  <p:sldIdLst>
    <p:sldId id="256" r:id="rId3"/>
    <p:sldId id="294" r:id="rId4"/>
    <p:sldId id="332" r:id="rId5"/>
    <p:sldId id="320" r:id="rId6"/>
    <p:sldId id="333" r:id="rId7"/>
    <p:sldId id="342" r:id="rId8"/>
    <p:sldId id="341" r:id="rId9"/>
    <p:sldId id="325" r:id="rId10"/>
    <p:sldId id="347" r:id="rId11"/>
    <p:sldId id="327" r:id="rId12"/>
    <p:sldId id="349" r:id="rId13"/>
    <p:sldId id="326" r:id="rId14"/>
    <p:sldId id="343" r:id="rId15"/>
    <p:sldId id="346" r:id="rId16"/>
    <p:sldId id="334" r:id="rId17"/>
    <p:sldId id="338" r:id="rId18"/>
    <p:sldId id="328" r:id="rId19"/>
    <p:sldId id="348" r:id="rId20"/>
    <p:sldId id="315"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nz-Werner Schuelt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FDFE"/>
    <a:srgbClr val="E6FDFE"/>
    <a:srgbClr val="969696"/>
    <a:srgbClr val="FFFF99"/>
    <a:srgbClr val="A3F9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4" autoAdjust="0"/>
    <p:restoredTop sz="94714" autoAdjust="0"/>
  </p:normalViewPr>
  <p:slideViewPr>
    <p:cSldViewPr snapToGrid="0" snapToObjects="1">
      <p:cViewPr>
        <p:scale>
          <a:sx n="75" d="100"/>
          <a:sy n="75" d="100"/>
        </p:scale>
        <p:origin x="-1074" y="-282"/>
      </p:cViewPr>
      <p:guideLst>
        <p:guide orient="horz" pos="916"/>
        <p:guide pos="469"/>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5272BC-5E14-9C43-918F-7CDBD589A7B1}" type="datetimeFigureOut">
              <a:rPr lang="es-ES" smtClean="0"/>
              <a:pPr/>
              <a:t>23/05/2014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949C79-0E37-8744-838A-F5F552A15E3F}" type="slidenum">
              <a:rPr lang="es-ES" smtClean="0"/>
              <a:pPr/>
              <a:t>‹Nr.›</a:t>
            </a:fld>
            <a:endParaRPr lang="es-ES"/>
          </a:p>
        </p:txBody>
      </p:sp>
    </p:spTree>
    <p:extLst>
      <p:ext uri="{BB962C8B-B14F-4D97-AF65-F5344CB8AC3E}">
        <p14:creationId xmlns:p14="http://schemas.microsoft.com/office/powerpoint/2010/main" xmlns="" val="3787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494D0-552D-4D44-A23D-70FF7129C305}" type="datetimeFigureOut">
              <a:rPr lang="de-DE" smtClean="0"/>
              <a:pPr/>
              <a:t>23.05.2014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D3B6E-036D-4462-A58C-B2FE1BC41AEC}" type="slidenum">
              <a:rPr lang="de-DE" smtClean="0"/>
              <a:pPr/>
              <a:t>‹Nr.›</a:t>
            </a:fld>
            <a:endParaRPr lang="de-DE"/>
          </a:p>
        </p:txBody>
      </p:sp>
    </p:spTree>
    <p:extLst>
      <p:ext uri="{BB962C8B-B14F-4D97-AF65-F5344CB8AC3E}">
        <p14:creationId xmlns:p14="http://schemas.microsoft.com/office/powerpoint/2010/main" xmlns="" val="398442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464" y="8687298"/>
            <a:ext cx="2972004" cy="455285"/>
          </a:xfrm>
          <a:prstGeom prst="rect">
            <a:avLst/>
          </a:prstGeom>
          <a:noFill/>
          <a:ln w="9525">
            <a:noFill/>
            <a:miter lim="800000"/>
            <a:headEnd/>
            <a:tailEnd/>
          </a:ln>
        </p:spPr>
        <p:txBody>
          <a:bodyPr lIns="91719" tIns="45859" rIns="91719" bIns="45859" anchor="b"/>
          <a:lstStyle/>
          <a:p>
            <a:pPr algn="r" defTabSz="915814"/>
            <a:fld id="{E9845C83-44B9-4587-AA8E-B16418FE2FF3}" type="slidenum">
              <a:rPr lang="de-DE" sz="1200"/>
              <a:pPr algn="r" defTabSz="915814"/>
              <a:t>3</a:t>
            </a:fld>
            <a:endParaRPr lang="de-DE" sz="1200" dirty="0"/>
          </a:p>
        </p:txBody>
      </p:sp>
      <p:sp>
        <p:nvSpPr>
          <p:cNvPr id="24579" name="Rectangle 2"/>
          <p:cNvSpPr>
            <a:spLocks noGrp="1" noRot="1" noChangeAspect="1" noChangeArrowheads="1" noTextEdit="1"/>
          </p:cNvSpPr>
          <p:nvPr>
            <p:ph type="sldImg"/>
          </p:nvPr>
        </p:nvSpPr>
        <p:spPr>
          <a:xfrm>
            <a:off x="1141413" y="685800"/>
            <a:ext cx="4575175" cy="3430588"/>
          </a:xfrm>
          <a:ln/>
        </p:spPr>
      </p:sp>
      <p:sp>
        <p:nvSpPr>
          <p:cNvPr id="24580" name="Rectangle 3"/>
          <p:cNvSpPr>
            <a:spLocks noGrp="1" noChangeArrowheads="1"/>
          </p:cNvSpPr>
          <p:nvPr>
            <p:ph type="body" idx="1"/>
          </p:nvPr>
        </p:nvSpPr>
        <p:spPr>
          <a:xfrm>
            <a:off x="687028" y="4342939"/>
            <a:ext cx="5483946" cy="4114587"/>
          </a:xfrm>
          <a:noFill/>
          <a:ln/>
        </p:spPr>
        <p:txBody>
          <a:bodyPr lIns="91719" tIns="45859" rIns="91719" bIns="45859"/>
          <a:lstStyle/>
          <a:p>
            <a:pPr eaLnBrk="1" hangingPunct="1"/>
            <a:endParaRPr 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464" y="8687298"/>
            <a:ext cx="2972004" cy="455285"/>
          </a:xfrm>
          <a:prstGeom prst="rect">
            <a:avLst/>
          </a:prstGeom>
          <a:noFill/>
          <a:ln w="9525">
            <a:noFill/>
            <a:miter lim="800000"/>
            <a:headEnd/>
            <a:tailEnd/>
          </a:ln>
        </p:spPr>
        <p:txBody>
          <a:bodyPr lIns="91719" tIns="45859" rIns="91719" bIns="45859" anchor="b"/>
          <a:lstStyle/>
          <a:p>
            <a:pPr algn="r" defTabSz="915814"/>
            <a:fld id="{23DA63C9-93ED-4CE6-9B1E-AF86FD2BC912}" type="slidenum">
              <a:rPr lang="de-DE" sz="1200"/>
              <a:pPr algn="r" defTabSz="915814"/>
              <a:t>15</a:t>
            </a:fld>
            <a:endParaRPr lang="de-DE" sz="1200" dirty="0"/>
          </a:p>
        </p:txBody>
      </p:sp>
      <p:sp>
        <p:nvSpPr>
          <p:cNvPr id="26627" name="Rectangle 2"/>
          <p:cNvSpPr>
            <a:spLocks noGrp="1" noRot="1" noChangeAspect="1" noChangeArrowheads="1" noTextEdit="1"/>
          </p:cNvSpPr>
          <p:nvPr>
            <p:ph type="sldImg"/>
          </p:nvPr>
        </p:nvSpPr>
        <p:spPr>
          <a:xfrm>
            <a:off x="1141413" y="685800"/>
            <a:ext cx="4575175" cy="3430588"/>
          </a:xfrm>
          <a:ln/>
        </p:spPr>
      </p:sp>
      <p:sp>
        <p:nvSpPr>
          <p:cNvPr id="26628" name="Rectangle 3"/>
          <p:cNvSpPr>
            <a:spLocks noGrp="1" noChangeArrowheads="1"/>
          </p:cNvSpPr>
          <p:nvPr>
            <p:ph type="body" idx="1"/>
          </p:nvPr>
        </p:nvSpPr>
        <p:spPr>
          <a:xfrm>
            <a:off x="687028" y="4342939"/>
            <a:ext cx="5483946" cy="4114587"/>
          </a:xfrm>
          <a:noFill/>
          <a:ln/>
        </p:spPr>
        <p:txBody>
          <a:bodyPr lIns="91719" tIns="45859" rIns="91719" bIns="45859"/>
          <a:lstStyle/>
          <a:p>
            <a:pPr eaLnBrk="1" hangingPunct="1"/>
            <a:endParaRPr lang="de-D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p:spPr>
        <p:txBody>
          <a:bodyPr/>
          <a:lstStyle/>
          <a:p>
            <a:r>
              <a:rPr lang="de-DE" sz="900" smtClean="0">
                <a:solidFill>
                  <a:srgbClr val="000000"/>
                </a:solidFill>
              </a:rPr>
              <a:t>Profile enthalten geforderte/gewünschte Merkmale und Funktionen, nicht die konkrete Konfiguration</a:t>
            </a:r>
          </a:p>
          <a:p>
            <a:r>
              <a:rPr lang="de-DE" sz="900" smtClean="0">
                <a:solidFill>
                  <a:srgbClr val="000000"/>
                </a:solidFill>
              </a:rPr>
              <a:t>Beispiel: Forderung nach einer Reihe von Krypto-Verfahren,</a:t>
            </a:r>
          </a:p>
          <a:p>
            <a:r>
              <a:rPr lang="de-DE" sz="900" smtClean="0">
                <a:solidFill>
                  <a:srgbClr val="000000"/>
                </a:solidFill>
              </a:rPr>
              <a:t>konkrete Nutzung eines Verfahrens und Konfiguration der Parameter wird nicht im Profil festgelegt</a:t>
            </a:r>
          </a:p>
        </p:txBody>
      </p:sp>
      <p:sp>
        <p:nvSpPr>
          <p:cNvPr id="59396" name="Foliennummernplatzhalt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580EA5-77A7-42EA-BC0E-AA168E606F8D}" type="slidenum">
              <a:rPr lang="de-DE" smtClean="0"/>
              <a:pPr/>
              <a:t>16</a:t>
            </a:fld>
            <a:endParaRPr lang="de-DE" smtClean="0"/>
          </a:p>
        </p:txBody>
      </p:sp>
    </p:spTree>
    <p:extLst>
      <p:ext uri="{BB962C8B-B14F-4D97-AF65-F5344CB8AC3E}">
        <p14:creationId xmlns:p14="http://schemas.microsoft.com/office/powerpoint/2010/main" xmlns="" val="180552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17</a:t>
            </a:fld>
            <a:endParaRPr lang="en-GB" altLang="de-DE"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464" y="8687298"/>
            <a:ext cx="2972004" cy="455285"/>
          </a:xfrm>
          <a:prstGeom prst="rect">
            <a:avLst/>
          </a:prstGeom>
          <a:noFill/>
          <a:ln w="9525">
            <a:noFill/>
            <a:miter lim="800000"/>
            <a:headEnd/>
            <a:tailEnd/>
          </a:ln>
        </p:spPr>
        <p:txBody>
          <a:bodyPr lIns="91719" tIns="45859" rIns="91719" bIns="45859" anchor="b"/>
          <a:lstStyle/>
          <a:p>
            <a:pPr algn="r" defTabSz="915814"/>
            <a:fld id="{E9845C83-44B9-4587-AA8E-B16418FE2FF3}" type="slidenum">
              <a:rPr lang="de-DE" sz="1200"/>
              <a:pPr algn="r" defTabSz="915814"/>
              <a:t>4</a:t>
            </a:fld>
            <a:endParaRPr lang="de-DE" sz="1200" dirty="0"/>
          </a:p>
        </p:txBody>
      </p:sp>
      <p:sp>
        <p:nvSpPr>
          <p:cNvPr id="24579" name="Rectangle 2"/>
          <p:cNvSpPr>
            <a:spLocks noGrp="1" noRot="1" noChangeAspect="1" noChangeArrowheads="1" noTextEdit="1"/>
          </p:cNvSpPr>
          <p:nvPr>
            <p:ph type="sldImg"/>
          </p:nvPr>
        </p:nvSpPr>
        <p:spPr>
          <a:xfrm>
            <a:off x="1141413" y="685800"/>
            <a:ext cx="4575175" cy="3430588"/>
          </a:xfrm>
          <a:ln/>
        </p:spPr>
      </p:sp>
      <p:sp>
        <p:nvSpPr>
          <p:cNvPr id="24580" name="Rectangle 3"/>
          <p:cNvSpPr>
            <a:spLocks noGrp="1" noChangeArrowheads="1"/>
          </p:cNvSpPr>
          <p:nvPr>
            <p:ph type="body" idx="1"/>
          </p:nvPr>
        </p:nvSpPr>
        <p:spPr>
          <a:xfrm>
            <a:off x="687028" y="4342939"/>
            <a:ext cx="5483946" cy="4114587"/>
          </a:xfrm>
          <a:noFill/>
          <a:ln/>
        </p:spPr>
        <p:txBody>
          <a:bodyPr lIns="91719" tIns="45859" rIns="91719" bIns="45859"/>
          <a:lstStyle/>
          <a:p>
            <a:pPr eaLnBrk="1" hangingPunct="1"/>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464" y="8687298"/>
            <a:ext cx="2972004" cy="455285"/>
          </a:xfrm>
          <a:prstGeom prst="rect">
            <a:avLst/>
          </a:prstGeom>
          <a:noFill/>
          <a:ln w="9525">
            <a:noFill/>
            <a:miter lim="800000"/>
            <a:headEnd/>
            <a:tailEnd/>
          </a:ln>
        </p:spPr>
        <p:txBody>
          <a:bodyPr lIns="91719" tIns="45859" rIns="91719" bIns="45859" anchor="b"/>
          <a:lstStyle/>
          <a:p>
            <a:pPr algn="r" defTabSz="915814"/>
            <a:fld id="{E9845C83-44B9-4587-AA8E-B16418FE2FF3}" type="slidenum">
              <a:rPr lang="de-DE" sz="1200"/>
              <a:pPr algn="r" defTabSz="915814"/>
              <a:t>5</a:t>
            </a:fld>
            <a:endParaRPr lang="de-DE" sz="1200" dirty="0"/>
          </a:p>
        </p:txBody>
      </p:sp>
      <p:sp>
        <p:nvSpPr>
          <p:cNvPr id="24579" name="Rectangle 2"/>
          <p:cNvSpPr>
            <a:spLocks noGrp="1" noRot="1" noChangeAspect="1" noChangeArrowheads="1" noTextEdit="1"/>
          </p:cNvSpPr>
          <p:nvPr>
            <p:ph type="sldImg"/>
          </p:nvPr>
        </p:nvSpPr>
        <p:spPr>
          <a:xfrm>
            <a:off x="1141413" y="685800"/>
            <a:ext cx="4575175" cy="3430588"/>
          </a:xfrm>
          <a:ln/>
        </p:spPr>
      </p:sp>
      <p:sp>
        <p:nvSpPr>
          <p:cNvPr id="24580" name="Rectangle 3"/>
          <p:cNvSpPr>
            <a:spLocks noGrp="1" noChangeArrowheads="1"/>
          </p:cNvSpPr>
          <p:nvPr>
            <p:ph type="body" idx="1"/>
          </p:nvPr>
        </p:nvSpPr>
        <p:spPr>
          <a:xfrm>
            <a:off x="687028" y="4342939"/>
            <a:ext cx="5483946" cy="4114587"/>
          </a:xfrm>
          <a:noFill/>
          <a:ln/>
        </p:spPr>
        <p:txBody>
          <a:bodyPr lIns="91719" tIns="45859" rIns="91719" bIns="45859"/>
          <a:lstStyle/>
          <a:p>
            <a:pPr eaLnBrk="1" hangingPunct="1"/>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p:spPr>
        <p:txBody>
          <a:bodyPr/>
          <a:lstStyle/>
          <a:p>
            <a:r>
              <a:rPr lang="en-US" smtClean="0"/>
              <a:t>Last week the US Federal CIO Council released an updated version of their IPv6 planning guide/roadmap. Available as a PDF download from cio.gov, the 73-page document provides a wealth of IPv6 information to both US government agencies and also to operators, enterprises and others seeking to understand exactly what the US government is doing with IPv6.</a:t>
            </a:r>
          </a:p>
          <a:p>
            <a:endParaRPr lang="en-US" smtClean="0"/>
          </a:p>
          <a:p>
            <a:r>
              <a:rPr lang="en-US" smtClean="0"/>
              <a:t>Spain creates the National Plan To Foster The Deployment Of IPv6, in order to drive the development of the Information Society, the deployment of new services and to promote the innovation of technology</a:t>
            </a:r>
          </a:p>
          <a:p>
            <a:endParaRPr lang="en-US" smtClean="0"/>
          </a:p>
          <a:p>
            <a:r>
              <a:rPr lang="de-DE" smtClean="0"/>
              <a:t>Tschechien: Niederschlag in Zahlen der erreichbaren Webserver der Verwaltung</a:t>
            </a:r>
          </a:p>
          <a:p>
            <a:endParaRPr lang="de-DE" smtClean="0"/>
          </a:p>
          <a:p>
            <a:endParaRPr lang="de-DE" smtClean="0"/>
          </a:p>
        </p:txBody>
      </p:sp>
      <p:sp>
        <p:nvSpPr>
          <p:cNvPr id="52228" name="Foliennummernplatzhalt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4B1ABA-E44B-4A8C-AEF6-34D6C471F107}" type="slidenum">
              <a:rPr lang="de-DE" smtClean="0"/>
              <a:pPr/>
              <a:t>7</a:t>
            </a:fld>
            <a:endParaRPr lang="de-DE" smtClean="0"/>
          </a:p>
        </p:txBody>
      </p:sp>
    </p:spTree>
    <p:extLst>
      <p:ext uri="{BB962C8B-B14F-4D97-AF65-F5344CB8AC3E}">
        <p14:creationId xmlns:p14="http://schemas.microsoft.com/office/powerpoint/2010/main" xmlns="" val="75502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8</a:t>
            </a:fld>
            <a:endParaRPr lang="en-GB" altLang="de-DE"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9</a:t>
            </a:fld>
            <a:endParaRPr lang="en-GB" altLang="de-DE"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10</a:t>
            </a:fld>
            <a:endParaRPr lang="en-GB" altLang="de-DE"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11</a:t>
            </a:fld>
            <a:endParaRPr lang="en-GB" altLang="de-DE"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smtClean="0">
              <a:latin typeface="Calibri" pitchFamily="34" charset="0"/>
              <a:ea typeface="ＭＳ Ｐゴシック" pitchFamily="34" charset="-128"/>
            </a:endParaRPr>
          </a:p>
        </p:txBody>
      </p:sp>
      <p:sp>
        <p:nvSpPr>
          <p:cNvPr id="66563"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E82B43-0B14-4D66-8CBE-340848B8CE1F}" type="slidenum">
              <a:rPr lang="en-GB" altLang="de-DE" sz="1200">
                <a:latin typeface="Calibri" pitchFamily="34" charset="0"/>
              </a:rPr>
              <a:pPr eaLnBrk="1" hangingPunct="1"/>
              <a:t>12</a:t>
            </a:fld>
            <a:endParaRPr lang="en-GB" altLang="de-DE"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lone">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6" name="Marcador de texto 2"/>
          <p:cNvSpPr>
            <a:spLocks noGrp="1"/>
          </p:cNvSpPr>
          <p:nvPr>
            <p:ph type="body" idx="1"/>
          </p:nvPr>
        </p:nvSpPr>
        <p:spPr>
          <a:xfrm>
            <a:off x="457200" y="3157038"/>
            <a:ext cx="5196648"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Marcador de texto 2"/>
          <p:cNvSpPr>
            <a:spLocks noGrp="1"/>
          </p:cNvSpPr>
          <p:nvPr>
            <p:ph type="body" idx="13"/>
          </p:nvPr>
        </p:nvSpPr>
        <p:spPr>
          <a:xfrm>
            <a:off x="457200" y="4615429"/>
            <a:ext cx="5196648" cy="1500187"/>
          </a:xfrm>
        </p:spPr>
        <p:txBody>
          <a:bodyPr anchor="t">
            <a:normAutofit/>
          </a:bodyPr>
          <a:lstStyle>
            <a:lvl1pPr marL="0" indent="0">
              <a:buNone/>
              <a:defRPr sz="3600" b="1">
                <a:solidFill>
                  <a:srgbClr val="6600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smtClean="0"/>
              <a:t>Click to edit Master text styles</a:t>
            </a:r>
          </a:p>
        </p:txBody>
      </p:sp>
    </p:spTree>
    <p:extLst>
      <p:ext uri="{BB962C8B-B14F-4D97-AF65-F5344CB8AC3E}">
        <p14:creationId xmlns:p14="http://schemas.microsoft.com/office/powerpoint/2010/main" xmlns="" val="720087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Textseit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4553BC3-2C96-417A-9476-F2FA929B25CA}" type="datetimeFigureOut">
              <a:rPr lang="de-DE" smtClean="0"/>
              <a:pPr/>
              <a:t>23.05.2014</a:t>
            </a:fld>
            <a:endParaRPr lang="de-DE"/>
          </a:p>
        </p:txBody>
      </p:sp>
      <p:sp>
        <p:nvSpPr>
          <p:cNvPr id="5" name="Fußzeilenplatzhalter 4"/>
          <p:cNvSpPr>
            <a:spLocks noGrp="1"/>
          </p:cNvSpPr>
          <p:nvPr>
            <p:ph type="ftr" sz="quarter" idx="11"/>
          </p:nvPr>
        </p:nvSpPr>
        <p:spPr/>
        <p:txBody>
          <a:bodyPr/>
          <a:lstStyle/>
          <a:p>
            <a:endParaRPr lang="de-DE"/>
          </a:p>
        </p:txBody>
      </p:sp>
      <p:sp>
        <p:nvSpPr>
          <p:cNvPr id="8" name="Foliennummernplatzhalter 5"/>
          <p:cNvSpPr>
            <a:spLocks noGrp="1"/>
          </p:cNvSpPr>
          <p:nvPr>
            <p:ph type="sldNum" sz="quarter" idx="4"/>
          </p:nvPr>
        </p:nvSpPr>
        <p:spPr>
          <a:xfrm>
            <a:off x="8403498" y="6396102"/>
            <a:ext cx="432000" cy="288000"/>
          </a:xfrm>
          <a:prstGeom prst="rect">
            <a:avLst/>
          </a:prstGeom>
        </p:spPr>
        <p:txBody>
          <a:bodyPr vert="horz" lIns="91440" tIns="45720" rIns="91440" bIns="45720" rtlCol="0" anchor="ctr"/>
          <a:lstStyle>
            <a:lvl1pPr algn="ctr" rtl="0" fontAlgn="base">
              <a:spcBef>
                <a:spcPct val="0"/>
              </a:spcBef>
              <a:spcAft>
                <a:spcPct val="0"/>
              </a:spcAft>
              <a:defRPr lang="de-DE" sz="1200" kern="1200" smtClean="0">
                <a:solidFill>
                  <a:schemeClr val="bg1"/>
                </a:solidFill>
                <a:latin typeface="Arial" pitchFamily="34" charset="0"/>
                <a:ea typeface="+mn-ea"/>
                <a:cs typeface="Arial" pitchFamily="34" charset="0"/>
              </a:defRPr>
            </a:lvl1pPr>
          </a:lstStyle>
          <a:p>
            <a:pPr>
              <a:defRPr/>
            </a:pPr>
            <a:fld id="{39A931D0-E39C-48BF-AF02-CCC2BA5EEA2A}" type="slidenum">
              <a:rPr lang="de-DE" smtClean="0"/>
              <a:pPr>
                <a:defRPr/>
              </a:pPr>
              <a:t>‹Nr.›</a:t>
            </a:fld>
            <a:endParaRPr lang="de-DE" dirty="0"/>
          </a:p>
        </p:txBody>
      </p:sp>
      <p:sp>
        <p:nvSpPr>
          <p:cNvPr id="7" name="Titel 1"/>
          <p:cNvSpPr>
            <a:spLocks noGrp="1" noChangeAspect="1"/>
          </p:cNvSpPr>
          <p:nvPr>
            <p:ph type="ctrTitle" hasCustomPrompt="1"/>
          </p:nvPr>
        </p:nvSpPr>
        <p:spPr>
          <a:xfrm>
            <a:off x="566336" y="641404"/>
            <a:ext cx="6014139" cy="771372"/>
          </a:xfrm>
          <a:prstGeom prst="rect">
            <a:avLst/>
          </a:prstGeom>
        </p:spPr>
        <p:txBody>
          <a:bodyPr lIns="0" tIns="0" rIns="0" bIns="0"/>
          <a:lstStyle>
            <a:lvl1pPr algn="l">
              <a:defRPr lang="de-DE" sz="2400" b="1" kern="1200" cap="all" baseline="0" dirty="0">
                <a:solidFill>
                  <a:srgbClr val="E90023"/>
                </a:solidFill>
                <a:latin typeface="Arial" pitchFamily="34" charset="0"/>
                <a:ea typeface="+mn-ea"/>
                <a:cs typeface="Arial" pitchFamily="34" charset="0"/>
              </a:defRPr>
            </a:lvl1pPr>
          </a:lstStyle>
          <a:p>
            <a:pPr marL="0" lvl="0" indent="0" algn="l" rtl="0" eaLnBrk="0" fontAlgn="base" hangingPunct="0">
              <a:spcBef>
                <a:spcPct val="20000"/>
              </a:spcBef>
              <a:spcAft>
                <a:spcPct val="0"/>
              </a:spcAft>
              <a:buFont typeface="Arial" charset="0"/>
              <a:buNone/>
            </a:pPr>
            <a:r>
              <a:rPr lang="de-DE" dirty="0" smtClean="0"/>
              <a:t>Titelmasterformat durch Klicken bearbeiten - Textfolie</a:t>
            </a:r>
            <a:endParaRPr lang="de-DE" dirty="0"/>
          </a:p>
        </p:txBody>
      </p:sp>
      <p:sp>
        <p:nvSpPr>
          <p:cNvPr id="9" name="Textplatzhalter 9"/>
          <p:cNvSpPr>
            <a:spLocks noGrp="1"/>
          </p:cNvSpPr>
          <p:nvPr>
            <p:ph type="body" sz="quarter" idx="14" hasCustomPrompt="1"/>
          </p:nvPr>
        </p:nvSpPr>
        <p:spPr>
          <a:xfrm>
            <a:off x="849600" y="1674000"/>
            <a:ext cx="7106400" cy="4608000"/>
          </a:xfrm>
          <a:prstGeom prst="rect">
            <a:avLst/>
          </a:prstGeom>
        </p:spPr>
        <p:txBody>
          <a:bodyPr lIns="0" tIns="0" rIns="0" bIns="0"/>
          <a:lstStyle>
            <a:lvl1pPr marL="271463" indent="-271463">
              <a:buFontTx/>
              <a:buBlip>
                <a:blip r:embed="rId2"/>
              </a:buBlip>
              <a:defRPr sz="2400">
                <a:solidFill>
                  <a:srgbClr val="4C4C4C"/>
                </a:solidFill>
                <a:latin typeface="Arial" pitchFamily="34" charset="0"/>
                <a:cs typeface="Arial" pitchFamily="34" charset="0"/>
              </a:defRPr>
            </a:lvl1pPr>
            <a:lvl2pPr marL="534988" indent="-263525">
              <a:buFontTx/>
              <a:buBlip>
                <a:blip r:embed="rId2"/>
              </a:buBlip>
              <a:defRPr sz="2000">
                <a:solidFill>
                  <a:srgbClr val="4C4C4C"/>
                </a:solidFill>
                <a:latin typeface="Arial" pitchFamily="34" charset="0"/>
                <a:cs typeface="Arial" pitchFamily="34" charset="0"/>
              </a:defRPr>
            </a:lvl2pPr>
            <a:lvl3pPr marL="806450" indent="-271463">
              <a:buFontTx/>
              <a:buBlip>
                <a:blip r:embed="rId2"/>
              </a:buBlip>
              <a:defRPr sz="1600">
                <a:solidFill>
                  <a:srgbClr val="4C4C4C"/>
                </a:solidFill>
                <a:latin typeface="Arial" pitchFamily="34" charset="0"/>
                <a:cs typeface="Arial" pitchFamily="34" charset="0"/>
              </a:defRPr>
            </a:lvl3pPr>
            <a:lvl4pPr marL="1077913" indent="-271463">
              <a:buFontTx/>
              <a:buBlip>
                <a:blip r:embed="rId2"/>
              </a:buBlip>
              <a:defRPr sz="1400">
                <a:solidFill>
                  <a:srgbClr val="4C4C4C"/>
                </a:solidFill>
                <a:latin typeface="Arial" pitchFamily="34" charset="0"/>
                <a:cs typeface="Arial" pitchFamily="34" charset="0"/>
              </a:defRPr>
            </a:lvl4pPr>
            <a:lvl5pPr marL="1347788" indent="-269875">
              <a:buFontTx/>
              <a:buBlip>
                <a:blip r:embed="rId2"/>
              </a:buBlip>
              <a:defRPr sz="1200">
                <a:solidFill>
                  <a:srgbClr val="4C4C4C"/>
                </a:solidFill>
                <a:latin typeface="Arial" pitchFamily="34" charset="0"/>
                <a:cs typeface="Arial" pitchFamily="34" charset="0"/>
              </a:defRPr>
            </a:lvl5pPr>
          </a:lstStyle>
          <a:p>
            <a:pPr lvl="0"/>
            <a:r>
              <a:rPr lang="de-DE" dirty="0" smtClean="0"/>
              <a:t>Erste Ebene</a:t>
            </a:r>
          </a:p>
          <a:p>
            <a:pPr lvl="1"/>
            <a:r>
              <a:rPr lang="de-DE" dirty="0" smtClean="0"/>
              <a:t>Zweite Ebene</a:t>
            </a:r>
          </a:p>
          <a:p>
            <a:pPr lvl="2"/>
            <a:r>
              <a:rPr lang="de-DE" dirty="0" smtClean="0"/>
              <a:t>Dritte Ebene</a:t>
            </a:r>
          </a:p>
          <a:p>
            <a:pPr lvl="3"/>
            <a:r>
              <a:rPr lang="de-DE" dirty="0" smtClean="0"/>
              <a:t>Vierte Ebene – sollte nicht genutzt werden, da Schrift zu klein wird!!!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5B88279B-4702-49E4-A7F8-6D431977E488}" type="datetime1">
              <a:rPr lang="de-DE" altLang="de-DE"/>
              <a:pPr/>
              <a:t>23.05.2014</a:t>
            </a:fld>
            <a:endParaRPr lang="de-DE" alt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Tree>
    <p:extLst>
      <p:ext uri="{BB962C8B-B14F-4D97-AF65-F5344CB8AC3E}">
        <p14:creationId xmlns:p14="http://schemas.microsoft.com/office/powerpoint/2010/main" xmlns="" val="158373888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2012656779"/>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6 cover">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4" name="Marcador de fecha 3"/>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5DB349-75D0-C74E-9AF1-79766BD7ABD2}" type="slidenum">
              <a:rPr lang="es-ES" smtClean="0"/>
              <a:pPr/>
              <a:t>‹Nr.›</a:t>
            </a:fld>
            <a:endParaRPr lang="es-ES"/>
          </a:p>
        </p:txBody>
      </p:sp>
      <p:sp>
        <p:nvSpPr>
          <p:cNvPr id="7" name="Marcador de texto 2"/>
          <p:cNvSpPr>
            <a:spLocks noGrp="1"/>
          </p:cNvSpPr>
          <p:nvPr>
            <p:ph type="body" idx="13"/>
          </p:nvPr>
        </p:nvSpPr>
        <p:spPr>
          <a:xfrm>
            <a:off x="722313" y="4365104"/>
            <a:ext cx="7772400" cy="1500187"/>
          </a:xfrm>
        </p:spPr>
        <p:txBody>
          <a:bodyPr anchor="t">
            <a:normAutofit/>
          </a:bodyPr>
          <a:lstStyle>
            <a:lvl1pPr marL="0" indent="0">
              <a:buNone/>
              <a:defRPr sz="3600" b="1">
                <a:solidFill>
                  <a:srgbClr val="6600A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smtClean="0"/>
              <a:t>Haga clic para modificar el estilo de texto del patrón</a:t>
            </a:r>
          </a:p>
        </p:txBody>
      </p:sp>
      <p:sp>
        <p:nvSpPr>
          <p:cNvPr id="8"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Tree>
    <p:extLst>
      <p:ext uri="{BB962C8B-B14F-4D97-AF65-F5344CB8AC3E}">
        <p14:creationId xmlns:p14="http://schemas.microsoft.com/office/powerpoint/2010/main" xmlns="" val="305529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5DB349-75D0-C74E-9AF1-79766BD7ABD2}" type="slidenum">
              <a:rPr lang="es-ES" smtClean="0"/>
              <a:pPr/>
              <a:t>‹Nr.›</a:t>
            </a:fld>
            <a:endParaRPr lang="es-ES"/>
          </a:p>
        </p:txBody>
      </p:sp>
      <p:sp>
        <p:nvSpPr>
          <p:cNvPr id="8" name="Subtítulo 2"/>
          <p:cNvSpPr>
            <a:spLocks noGrp="1"/>
          </p:cNvSpPr>
          <p:nvPr>
            <p:ph type="subTitle" idx="1"/>
          </p:nvPr>
        </p:nvSpPr>
        <p:spPr>
          <a:xfrm>
            <a:off x="1371600" y="1871386"/>
            <a:ext cx="6400800" cy="1752600"/>
          </a:xfrm>
        </p:spPr>
        <p:txBody>
          <a:bodyPr anchor="b">
            <a:normAutofit/>
          </a:bodyPr>
          <a:lstStyle>
            <a:lvl1pPr marL="0" indent="0" algn="ctr">
              <a:buNone/>
              <a:defRPr sz="40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Haga clic para modificar el estilo de subtítulo del patrón</a:t>
            </a:r>
            <a:endParaRPr lang="en-GB" noProof="0"/>
          </a:p>
        </p:txBody>
      </p:sp>
      <p:sp>
        <p:nvSpPr>
          <p:cNvPr id="9"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
        <p:nvSpPr>
          <p:cNvPr id="11" name="Marcador de texto 2"/>
          <p:cNvSpPr>
            <a:spLocks noGrp="1"/>
          </p:cNvSpPr>
          <p:nvPr>
            <p:ph type="body" idx="13"/>
          </p:nvPr>
        </p:nvSpPr>
        <p:spPr>
          <a:xfrm>
            <a:off x="1371599" y="3623986"/>
            <a:ext cx="6400801" cy="1500187"/>
          </a:xfrm>
        </p:spPr>
        <p:txBody>
          <a:bodyPr anchor="t">
            <a:normAutofit/>
          </a:bodyPr>
          <a:lstStyle>
            <a:lvl1pPr marL="0" indent="0" algn="ctr">
              <a:buNone/>
              <a:defRPr sz="2800" b="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smtClean="0"/>
              <a:t>Haga clic para modificar el estilo de texto del patrón</a:t>
            </a:r>
          </a:p>
        </p:txBody>
      </p:sp>
    </p:spTree>
    <p:extLst>
      <p:ext uri="{BB962C8B-B14F-4D97-AF65-F5344CB8AC3E}">
        <p14:creationId xmlns:p14="http://schemas.microsoft.com/office/powerpoint/2010/main" xmlns="" val="282776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le and content">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85DB349-75D0-C74E-9AF1-79766BD7ABD2}" type="slidenum">
              <a:rPr lang="es-ES" smtClean="0"/>
              <a:pPr/>
              <a:t>‹Nr.›</a:t>
            </a:fld>
            <a:endParaRPr lang="es-ES"/>
          </a:p>
        </p:txBody>
      </p:sp>
      <p:sp>
        <p:nvSpPr>
          <p:cNvPr id="7"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n-GB" noProof="0" smtClean="0"/>
              <a:t>Clic para editar título</a:t>
            </a:r>
            <a:endParaRPr lang="en-GB" noProof="0"/>
          </a:p>
        </p:txBody>
      </p:sp>
      <p:sp>
        <p:nvSpPr>
          <p:cNvPr id="8" name="Marcador de contenido 2"/>
          <p:cNvSpPr>
            <a:spLocks noGrp="1"/>
          </p:cNvSpPr>
          <p:nvPr>
            <p:ph idx="1"/>
          </p:nvPr>
        </p:nvSpPr>
        <p:spPr>
          <a:xfrm>
            <a:off x="457200" y="1600200"/>
            <a:ext cx="8229600" cy="4525963"/>
          </a:xfrm>
        </p:spPr>
        <p:txBody>
          <a:bodyPr/>
          <a:lstStyle>
            <a:lvl1pPr>
              <a:defRPr sz="2400">
                <a:solidFill>
                  <a:schemeClr val="accent3"/>
                </a:solidFill>
              </a:defRPr>
            </a:lvl1pPr>
            <a:lvl2pPr>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11" name="Subtítulo 2"/>
          <p:cNvSpPr>
            <a:spLocks noGrp="1"/>
          </p:cNvSpPr>
          <p:nvPr>
            <p:ph type="subTitle" idx="13"/>
          </p:nvPr>
        </p:nvSpPr>
        <p:spPr>
          <a:xfrm>
            <a:off x="457200" y="993150"/>
            <a:ext cx="8229600" cy="607050"/>
          </a:xfrm>
        </p:spPr>
        <p:txBody>
          <a:bodyPr/>
          <a:lstStyle>
            <a:lvl1pPr marL="0" indent="0" algn="l">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Haga clic para modificar el estilo de subtítulo del patrón</a:t>
            </a:r>
            <a:endParaRPr lang="en-GB" noProof="0"/>
          </a:p>
        </p:txBody>
      </p:sp>
    </p:spTree>
    <p:extLst>
      <p:ext uri="{BB962C8B-B14F-4D97-AF65-F5344CB8AC3E}">
        <p14:creationId xmlns:p14="http://schemas.microsoft.com/office/powerpoint/2010/main" xmlns="" val="272853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5DB349-75D0-C74E-9AF1-79766BD7ABD2}" type="slidenum">
              <a:rPr lang="es-ES" smtClean="0"/>
              <a:pPr/>
              <a:t>‹Nr.›</a:t>
            </a:fld>
            <a:endParaRPr lang="es-ES"/>
          </a:p>
        </p:txBody>
      </p:sp>
      <p:sp>
        <p:nvSpPr>
          <p:cNvPr id="8"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n-GB" noProof="0" smtClean="0"/>
              <a:t>Clic para editar título</a:t>
            </a:r>
            <a:endParaRPr lang="en-GB" noProof="0"/>
          </a:p>
        </p:txBody>
      </p:sp>
      <p:sp>
        <p:nvSpPr>
          <p:cNvPr id="9" name="Marcador de contenido 2"/>
          <p:cNvSpPr>
            <a:spLocks noGrp="1"/>
          </p:cNvSpPr>
          <p:nvPr>
            <p:ph idx="13"/>
          </p:nvPr>
        </p:nvSpPr>
        <p:spPr>
          <a:xfrm>
            <a:off x="4646482" y="1600200"/>
            <a:ext cx="4040318" cy="4525963"/>
          </a:xfrm>
        </p:spPr>
        <p:txBody>
          <a:bodyPr/>
          <a:lstStyle>
            <a:lvl1pPr>
              <a:defRPr sz="2400">
                <a:solidFill>
                  <a:schemeClr val="accent3"/>
                </a:solidFill>
              </a:defRPr>
            </a:lvl1pPr>
            <a:lvl2pPr>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10" name="Marcador de contenido 2"/>
          <p:cNvSpPr>
            <a:spLocks noGrp="1"/>
          </p:cNvSpPr>
          <p:nvPr>
            <p:ph idx="14"/>
          </p:nvPr>
        </p:nvSpPr>
        <p:spPr>
          <a:xfrm>
            <a:off x="467544" y="1600200"/>
            <a:ext cx="4040318" cy="4525963"/>
          </a:xfrm>
        </p:spPr>
        <p:txBody>
          <a:bodyPr/>
          <a:lstStyle>
            <a:lvl1pPr>
              <a:defRPr sz="2400">
                <a:solidFill>
                  <a:schemeClr val="accent3"/>
                </a:solidFill>
              </a:defRPr>
            </a:lvl1pPr>
            <a:lvl2pPr>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Tree>
    <p:extLst>
      <p:ext uri="{BB962C8B-B14F-4D97-AF65-F5344CB8AC3E}">
        <p14:creationId xmlns:p14="http://schemas.microsoft.com/office/powerpoint/2010/main" xmlns="" val="195729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ume and content">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85DB349-75D0-C74E-9AF1-79766BD7ABD2}" type="slidenum">
              <a:rPr lang="es-ES" smtClean="0"/>
              <a:pPr/>
              <a:t>‹Nr.›</a:t>
            </a:fld>
            <a:endParaRPr lang="es-ES"/>
          </a:p>
        </p:txBody>
      </p:sp>
      <p:sp>
        <p:nvSpPr>
          <p:cNvPr id="14" name="Marcador de texto 3"/>
          <p:cNvSpPr>
            <a:spLocks noGrp="1"/>
          </p:cNvSpPr>
          <p:nvPr>
            <p:ph type="body" sz="half" idx="2"/>
          </p:nvPr>
        </p:nvSpPr>
        <p:spPr>
          <a:xfrm>
            <a:off x="457200" y="2010376"/>
            <a:ext cx="3008313" cy="4115787"/>
          </a:xfrm>
        </p:spPr>
        <p:txBody>
          <a:bodyPr/>
          <a:lstStyle>
            <a:lvl1pPr marL="0" indent="0">
              <a:buNone/>
              <a:defRPr sz="1400">
                <a:solidFill>
                  <a:srgbClr val="2905A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15" name="Marcador de contenido 2"/>
          <p:cNvSpPr>
            <a:spLocks noGrp="1"/>
          </p:cNvSpPr>
          <p:nvPr>
            <p:ph idx="1"/>
          </p:nvPr>
        </p:nvSpPr>
        <p:spPr>
          <a:xfrm>
            <a:off x="3677462" y="1191780"/>
            <a:ext cx="5009338" cy="4934383"/>
          </a:xfrm>
        </p:spPr>
        <p:txBody>
          <a:bodyPr/>
          <a:lstStyle>
            <a:lvl1pPr>
              <a:defRPr sz="2400">
                <a:solidFill>
                  <a:schemeClr val="accent3"/>
                </a:solidFill>
              </a:defRPr>
            </a:lvl1pPr>
            <a:lvl2pPr>
              <a:defRPr sz="2000">
                <a:solidFill>
                  <a:schemeClr val="accent3"/>
                </a:solidFill>
              </a:defRPr>
            </a:lvl2pPr>
            <a:lvl3pPr>
              <a:defRPr sz="1800">
                <a:solidFill>
                  <a:schemeClr val="accent3"/>
                </a:solidFill>
              </a:defRPr>
            </a:lvl3pPr>
            <a:lvl4pPr>
              <a:defRPr sz="1600">
                <a:solidFill>
                  <a:schemeClr val="accent3"/>
                </a:solidFill>
              </a:defRPr>
            </a:lvl4pPr>
            <a:lvl5pPr>
              <a:defRPr sz="1400">
                <a:solidFill>
                  <a:schemeClr val="accent3"/>
                </a:solidFill>
              </a:defRPr>
            </a:lvl5p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19"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
        <p:nvSpPr>
          <p:cNvPr id="20" name="Marcador de texto 3"/>
          <p:cNvSpPr>
            <a:spLocks noGrp="1"/>
          </p:cNvSpPr>
          <p:nvPr>
            <p:ph type="body" sz="half" idx="13"/>
          </p:nvPr>
        </p:nvSpPr>
        <p:spPr>
          <a:xfrm>
            <a:off x="457200" y="1191781"/>
            <a:ext cx="3008313" cy="728310"/>
          </a:xfrm>
        </p:spPr>
        <p:txBody>
          <a:bodyPr>
            <a:normAutofit/>
          </a:bodyPr>
          <a:lstStyle>
            <a:lvl1pPr marL="0" indent="0">
              <a:buNone/>
              <a:defRPr sz="1800" b="1">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Haga clic para modificar el estilo de texto del patrón</a:t>
            </a:r>
          </a:p>
        </p:txBody>
      </p:sp>
    </p:spTree>
    <p:extLst>
      <p:ext uri="{BB962C8B-B14F-4D97-AF65-F5344CB8AC3E}">
        <p14:creationId xmlns:p14="http://schemas.microsoft.com/office/powerpoint/2010/main" xmlns="" val="57916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85DB349-75D0-C74E-9AF1-79766BD7ABD2}" type="slidenum">
              <a:rPr lang="es-ES" smtClean="0"/>
              <a:pPr/>
              <a:t>‹Nr.›</a:t>
            </a:fld>
            <a:endParaRPr lang="es-ES"/>
          </a:p>
        </p:txBody>
      </p:sp>
    </p:spTree>
    <p:extLst>
      <p:ext uri="{BB962C8B-B14F-4D97-AF65-F5344CB8AC3E}">
        <p14:creationId xmlns:p14="http://schemas.microsoft.com/office/powerpoint/2010/main" xmlns="" val="352497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lone">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85DB349-75D0-C74E-9AF1-79766BD7ABD2}" type="slidenum">
              <a:rPr lang="es-ES" smtClean="0"/>
              <a:pPr/>
              <a:t>‹Nr.›</a:t>
            </a:fld>
            <a:endParaRPr lang="es-ES"/>
          </a:p>
        </p:txBody>
      </p:sp>
      <p:sp>
        <p:nvSpPr>
          <p:cNvPr id="5"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Tree>
    <p:extLst>
      <p:ext uri="{BB962C8B-B14F-4D97-AF65-F5344CB8AC3E}">
        <p14:creationId xmlns:p14="http://schemas.microsoft.com/office/powerpoint/2010/main" xmlns="" val="181390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Marcador de posición de imagen 2"/>
          <p:cNvSpPr>
            <a:spLocks noGrp="1"/>
          </p:cNvSpPr>
          <p:nvPr>
            <p:ph type="pic" idx="1"/>
          </p:nvPr>
        </p:nvSpPr>
        <p:spPr>
          <a:xfrm>
            <a:off x="1792288" y="103410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Marcador de texto 3"/>
          <p:cNvSpPr>
            <a:spLocks noGrp="1"/>
          </p:cNvSpPr>
          <p:nvPr>
            <p:ph type="body" sz="half" idx="2"/>
          </p:nvPr>
        </p:nvSpPr>
        <p:spPr>
          <a:xfrm>
            <a:off x="1792288" y="5602076"/>
            <a:ext cx="5486400" cy="804862"/>
          </a:xfrm>
        </p:spPr>
        <p:txBody>
          <a:bodyPr/>
          <a:lstStyle>
            <a:lvl1pPr marL="0" indent="0">
              <a:buNone/>
              <a:defRPr sz="14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4"/>
          <p:cNvSpPr>
            <a:spLocks noGrp="1"/>
          </p:cNvSpPr>
          <p:nvPr>
            <p:ph type="dt" sz="half" idx="10"/>
          </p:nvPr>
        </p:nvSpPr>
        <p:spPr/>
        <p:txBody>
          <a:bodyPr/>
          <a:lstStyle/>
          <a:p>
            <a:fld id="{57011C56-6D5A-0343-8960-B9656A8D9360}" type="datetimeFigureOut">
              <a:rPr lang="es-ES" smtClean="0"/>
              <a:pPr/>
              <a:t>23/05/2014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85DB349-75D0-C74E-9AF1-79766BD7ABD2}" type="slidenum">
              <a:rPr lang="es-ES" smtClean="0"/>
              <a:pPr/>
              <a:t>‹Nr.›</a:t>
            </a:fld>
            <a:endParaRPr lang="es-ES"/>
          </a:p>
        </p:txBody>
      </p:sp>
      <p:sp>
        <p:nvSpPr>
          <p:cNvPr id="10" name="Título 1"/>
          <p:cNvSpPr>
            <a:spLocks noGrp="1"/>
          </p:cNvSpPr>
          <p:nvPr>
            <p:ph type="title"/>
          </p:nvPr>
        </p:nvSpPr>
        <p:spPr>
          <a:xfrm>
            <a:off x="637988" y="529679"/>
            <a:ext cx="7282699" cy="463471"/>
          </a:xfrm>
        </p:spPr>
        <p:txBody>
          <a:bodyPr>
            <a:normAutofit/>
          </a:bodyPr>
          <a:lstStyle>
            <a:lvl1pPr algn="r">
              <a:defRPr sz="2000" b="1">
                <a:solidFill>
                  <a:schemeClr val="accent4">
                    <a:lumMod val="40000"/>
                    <a:lumOff val="60000"/>
                  </a:schemeClr>
                </a:solidFill>
              </a:defRPr>
            </a:lvl1pPr>
          </a:lstStyle>
          <a:p>
            <a:r>
              <a:rPr lang="es-ES_tradnl" dirty="0" smtClean="0"/>
              <a:t>Clic para editar título</a:t>
            </a:r>
            <a:endParaRPr lang="es-ES" dirty="0"/>
          </a:p>
        </p:txBody>
      </p:sp>
      <p:sp>
        <p:nvSpPr>
          <p:cNvPr id="11" name="Marcador de texto 3"/>
          <p:cNvSpPr>
            <a:spLocks noGrp="1"/>
          </p:cNvSpPr>
          <p:nvPr>
            <p:ph type="body" sz="half" idx="13"/>
          </p:nvPr>
        </p:nvSpPr>
        <p:spPr>
          <a:xfrm>
            <a:off x="1792288" y="5199645"/>
            <a:ext cx="5486400" cy="402431"/>
          </a:xfrm>
        </p:spPr>
        <p:txBody>
          <a:bodyPr>
            <a:normAutofit/>
          </a:bodyPr>
          <a:lstStyle>
            <a:lvl1pPr marL="0" indent="0">
              <a:buNone/>
              <a:defRPr sz="1800" b="1">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Haga clic para modificar el estilo de texto del patrón</a:t>
            </a:r>
          </a:p>
        </p:txBody>
      </p:sp>
    </p:spTree>
    <p:extLst>
      <p:ext uri="{BB962C8B-B14F-4D97-AF65-F5344CB8AC3E}">
        <p14:creationId xmlns:p14="http://schemas.microsoft.com/office/powerpoint/2010/main" xmlns="" val="2797279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descr="GEN6_fondoPPT_PORTADA.jp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hteck 5"/>
          <p:cNvSpPr/>
          <p:nvPr userDrawn="1"/>
        </p:nvSpPr>
        <p:spPr>
          <a:xfrm>
            <a:off x="5653848" y="6115616"/>
            <a:ext cx="3490152" cy="742384"/>
          </a:xfrm>
          <a:prstGeom prst="rect">
            <a:avLst/>
          </a:prstGeom>
          <a:solidFill>
            <a:srgbClr val="F0F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8144540" y="3962401"/>
            <a:ext cx="999460" cy="2258906"/>
          </a:xfrm>
          <a:prstGeom prst="rect">
            <a:avLst/>
          </a:prstGeom>
          <a:solidFill>
            <a:srgbClr val="F0F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userDrawn="1"/>
        </p:nvSpPr>
        <p:spPr>
          <a:xfrm>
            <a:off x="0" y="3962400"/>
            <a:ext cx="5904618" cy="2153216"/>
          </a:xfrm>
          <a:prstGeom prst="rect">
            <a:avLst/>
          </a:prstGeom>
          <a:solidFill>
            <a:srgbClr val="F0FD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3"/>
          <p:cNvPicPr>
            <a:picLocks noChangeAspect="1" noChangeArrowheads="1"/>
          </p:cNvPicPr>
          <p:nvPr userDrawn="1"/>
        </p:nvPicPr>
        <p:blipFill>
          <a:blip r:embed="rId4" cstate="print"/>
          <a:srcRect/>
          <a:stretch>
            <a:fillRect/>
          </a:stretch>
        </p:blipFill>
        <p:spPr bwMode="auto">
          <a:xfrm>
            <a:off x="6720320" y="6164157"/>
            <a:ext cx="2423680" cy="636693"/>
          </a:xfrm>
          <a:prstGeom prst="rect">
            <a:avLst/>
          </a:prstGeom>
          <a:noFill/>
          <a:ln w="9525">
            <a:noFill/>
            <a:miter lim="800000"/>
            <a:headEnd/>
            <a:tailEnd/>
          </a:ln>
          <a:effectLst/>
        </p:spPr>
      </p:pic>
      <p:sp>
        <p:nvSpPr>
          <p:cNvPr id="11" name="Rechteck 10"/>
          <p:cNvSpPr/>
          <p:nvPr userDrawn="1"/>
        </p:nvSpPr>
        <p:spPr>
          <a:xfrm>
            <a:off x="5653848" y="6201886"/>
            <a:ext cx="1066472" cy="646331"/>
          </a:xfrm>
          <a:prstGeom prst="rect">
            <a:avLst/>
          </a:prstGeom>
        </p:spPr>
        <p:txBody>
          <a:bodyPr wrap="square">
            <a:spAutoFit/>
          </a:bodyPr>
          <a:lstStyle/>
          <a:p>
            <a:r>
              <a:rPr lang="en-US" sz="900" dirty="0" smtClean="0">
                <a:solidFill>
                  <a:schemeClr val="tx2">
                    <a:lumMod val="75000"/>
                  </a:schemeClr>
                </a:solidFill>
              </a:rPr>
              <a:t>This project has received funding from the European Union’s</a:t>
            </a:r>
            <a:endParaRPr lang="de-DE" sz="900" dirty="0">
              <a:solidFill>
                <a:schemeClr val="tx2">
                  <a:lumMod val="75000"/>
                </a:schemeClr>
              </a:solidFill>
            </a:endParaRPr>
          </a:p>
        </p:txBody>
      </p:sp>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57011C56-6D5A-0343-8960-B9656A8D9360}" type="datetimeFigureOut">
              <a:rPr lang="es-ES" smtClean="0"/>
              <a:pPr/>
              <a:t>23/05/2014</a:t>
            </a:fld>
            <a:endParaRPr lang="es-ES" dirty="0"/>
          </a:p>
        </p:txBody>
      </p:sp>
    </p:spTree>
    <p:extLst>
      <p:ext uri="{BB962C8B-B14F-4D97-AF65-F5344CB8AC3E}">
        <p14:creationId xmlns:p14="http://schemas.microsoft.com/office/powerpoint/2010/main" xmlns="" val="136654834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GEN6_fondoPPT_4b.jpg"/>
          <p:cNvPicPr>
            <a:picLocks noChangeAspect="1"/>
          </p:cNvPicPr>
          <p:nvPr userDrawn="1"/>
        </p:nvPicPr>
        <p:blipFill>
          <a:blip r:embed="rId13" cstate="email">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noProof="0" smtClean="0"/>
              <a:t>Clic para editar título</a:t>
            </a:r>
            <a:endParaRPr lang="en-GB" noProof="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endParaRPr lang="en-GB" noProof="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57011C56-6D5A-0343-8960-B9656A8D9360}" type="datetimeFigureOut">
              <a:rPr lang="es-ES" smtClean="0"/>
              <a:pPr/>
              <a:t>23/05/2014</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1">
                <a:solidFill>
                  <a:schemeClr val="accent4">
                    <a:lumMod val="40000"/>
                    <a:lumOff val="60000"/>
                  </a:schemeClr>
                </a:solidFill>
              </a:defRPr>
            </a:lvl1pPr>
          </a:lstStyle>
          <a:p>
            <a:endParaRPr lang="en-GB" noProof="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accent4">
                    <a:lumMod val="20000"/>
                    <a:lumOff val="80000"/>
                  </a:schemeClr>
                </a:solidFill>
              </a:defRPr>
            </a:lvl1pPr>
          </a:lstStyle>
          <a:p>
            <a:fld id="{F85DB349-75D0-C74E-9AF1-79766BD7ABD2}" type="slidenum">
              <a:rPr lang="es-ES" smtClean="0"/>
              <a:pPr/>
              <a:t>‹Nr.›</a:t>
            </a:fld>
            <a:endParaRPr lang="es-ES" dirty="0"/>
          </a:p>
        </p:txBody>
      </p:sp>
      <p:pic>
        <p:nvPicPr>
          <p:cNvPr id="8" name="Picture 8" descr="logo_mit"/>
          <p:cNvPicPr>
            <a:picLocks noChangeAspect="1" noChangeArrowheads="1"/>
          </p:cNvPicPr>
          <p:nvPr userDrawn="1"/>
        </p:nvPicPr>
        <p:blipFill>
          <a:blip r:embed="rId14" cstate="print"/>
          <a:srcRect/>
          <a:stretch>
            <a:fillRect/>
          </a:stretch>
        </p:blipFill>
        <p:spPr bwMode="auto">
          <a:xfrm>
            <a:off x="637988" y="377041"/>
            <a:ext cx="1248869" cy="511647"/>
          </a:xfrm>
          <a:prstGeom prst="rect">
            <a:avLst/>
          </a:prstGeom>
          <a:noFill/>
          <a:ln w="9525">
            <a:noFill/>
            <a:miter lim="800000"/>
            <a:headEnd/>
            <a:tailEnd/>
          </a:ln>
        </p:spPr>
      </p:pic>
    </p:spTree>
    <p:extLst>
      <p:ext uri="{BB962C8B-B14F-4D97-AF65-F5344CB8AC3E}">
        <p14:creationId xmlns:p14="http://schemas.microsoft.com/office/powerpoint/2010/main" xmlns="" val="40332095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 id="214748368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komm.de/" TargetMode="External"/><Relationship Id="rId2" Type="http://schemas.openxmlformats.org/officeDocument/2006/relationships/hyperlink" Target="mailto:krengel@citkomm.de" TargetMode="External"/><Relationship Id="rId1" Type="http://schemas.openxmlformats.org/officeDocument/2006/relationships/slideLayout" Target="../slideLayouts/slideLayout8.xml"/><Relationship Id="rId4" Type="http://schemas.openxmlformats.org/officeDocument/2006/relationships/hyperlink" Target="http://www.gen6-project.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de-DE" dirty="0"/>
              <a:t>IPv6-Kongress, Juni 2014</a:t>
            </a:r>
          </a:p>
        </p:txBody>
      </p:sp>
      <p:sp>
        <p:nvSpPr>
          <p:cNvPr id="4" name="Text Placeholder 3"/>
          <p:cNvSpPr>
            <a:spLocks noGrp="1"/>
          </p:cNvSpPr>
          <p:nvPr>
            <p:ph type="body" idx="13"/>
          </p:nvPr>
        </p:nvSpPr>
        <p:spPr/>
        <p:txBody>
          <a:bodyPr>
            <a:normAutofit fontScale="92500"/>
          </a:bodyPr>
          <a:lstStyle/>
          <a:p>
            <a:r>
              <a:rPr lang="de-DE" dirty="0"/>
              <a:t>Public </a:t>
            </a:r>
            <a:r>
              <a:rPr lang="de-DE" dirty="0" err="1"/>
              <a:t>Government</a:t>
            </a:r>
            <a:r>
              <a:rPr lang="de-DE" dirty="0"/>
              <a:t>: IPv6 in Netzen der ÖV in Europa</a:t>
            </a:r>
            <a:endParaRPr lang="en-US" noProof="0" dirty="0"/>
          </a:p>
        </p:txBody>
      </p:sp>
      <p:pic>
        <p:nvPicPr>
          <p:cNvPr id="5" name="Picture 8" descr="logo_mit"/>
          <p:cNvPicPr>
            <a:picLocks noChangeAspect="1" noChangeArrowheads="1"/>
          </p:cNvPicPr>
          <p:nvPr/>
        </p:nvPicPr>
        <p:blipFill>
          <a:blip r:embed="rId2" cstate="print"/>
          <a:srcRect/>
          <a:stretch>
            <a:fillRect/>
          </a:stretch>
        </p:blipFill>
        <p:spPr bwMode="auto">
          <a:xfrm>
            <a:off x="384630" y="272579"/>
            <a:ext cx="1752601" cy="718020"/>
          </a:xfrm>
          <a:prstGeom prst="rect">
            <a:avLst/>
          </a:prstGeom>
          <a:noFill/>
          <a:ln w="9525">
            <a:noFill/>
            <a:miter lim="800000"/>
            <a:headEnd/>
            <a:tailEnd/>
          </a:ln>
        </p:spPr>
      </p:pic>
      <p:sp>
        <p:nvSpPr>
          <p:cNvPr id="6" name="Text Placeholder 2"/>
          <p:cNvSpPr txBox="1">
            <a:spLocks/>
          </p:cNvSpPr>
          <p:nvPr/>
        </p:nvSpPr>
        <p:spPr>
          <a:xfrm>
            <a:off x="460830" y="5700484"/>
            <a:ext cx="2895600" cy="440530"/>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accent3"/>
                </a:solidFill>
                <a:effectLst/>
                <a:uLnTx/>
                <a:uFillTx/>
                <a:latin typeface="+mn-lt"/>
                <a:ea typeface="+mn-ea"/>
                <a:cs typeface="+mn-cs"/>
              </a:rPr>
              <a:t>Martin Krengel</a:t>
            </a:r>
            <a:endParaRPr kumimoji="0" lang="en-US" sz="2000" b="0" i="0" u="none" strike="noStrike" kern="1200" cap="none" spc="0" normalizeH="0" baseline="0" noProof="0" dirty="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xmlns="" val="1234758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dirty="0" smtClean="0"/>
              <a:t>IPv6 in der ÖV in Europa</a:t>
            </a:r>
            <a:endParaRPr lang="en-GB" dirty="0"/>
          </a:p>
        </p:txBody>
      </p:sp>
      <p:sp>
        <p:nvSpPr>
          <p:cNvPr id="3" name="Content Placeholder 2"/>
          <p:cNvSpPr>
            <a:spLocks noGrp="1"/>
          </p:cNvSpPr>
          <p:nvPr>
            <p:ph idx="1"/>
          </p:nvPr>
        </p:nvSpPr>
        <p:spPr/>
        <p:txBody>
          <a:bodyPr>
            <a:normAutofit fontScale="92500" lnSpcReduction="10000"/>
          </a:bodyPr>
          <a:lstStyle/>
          <a:p>
            <a:r>
              <a:rPr lang="de-DE" dirty="0" smtClean="0"/>
              <a:t>Holland </a:t>
            </a:r>
          </a:p>
          <a:p>
            <a:pPr lvl="1"/>
            <a:r>
              <a:rPr lang="de-DE" dirty="0" smtClean="0"/>
              <a:t>Status</a:t>
            </a:r>
          </a:p>
          <a:p>
            <a:pPr lvl="2"/>
            <a:r>
              <a:rPr lang="de-DE" dirty="0" smtClean="0"/>
              <a:t>NL IPv6 Task Force (2005)</a:t>
            </a:r>
          </a:p>
          <a:p>
            <a:pPr lvl="2"/>
            <a:r>
              <a:rPr lang="de-DE" dirty="0" smtClean="0"/>
              <a:t>Haupt-Website der Regierung ist erreichbar via IPv6 (2010)</a:t>
            </a:r>
          </a:p>
          <a:p>
            <a:pPr lvl="2"/>
            <a:r>
              <a:rPr lang="de-DE" dirty="0" err="1" smtClean="0"/>
              <a:t>Comply</a:t>
            </a:r>
            <a:r>
              <a:rPr lang="de-DE" dirty="0" smtClean="0"/>
              <a:t>-</a:t>
            </a:r>
            <a:r>
              <a:rPr lang="de-DE" dirty="0" err="1" smtClean="0"/>
              <a:t>or</a:t>
            </a:r>
            <a:r>
              <a:rPr lang="de-DE" dirty="0" smtClean="0"/>
              <a:t>-</a:t>
            </a:r>
            <a:r>
              <a:rPr lang="de-DE" dirty="0" err="1" smtClean="0"/>
              <a:t>Explain</a:t>
            </a:r>
            <a:r>
              <a:rPr lang="de-DE" dirty="0" smtClean="0"/>
              <a:t>-Prinzip für öffentliche Ausschreibungen (2010)</a:t>
            </a:r>
          </a:p>
          <a:p>
            <a:pPr lvl="2"/>
            <a:r>
              <a:rPr lang="de-DE" dirty="0" smtClean="0"/>
              <a:t>Digital Agenda NL: </a:t>
            </a:r>
            <a:r>
              <a:rPr lang="de-DE" dirty="0" err="1" smtClean="0"/>
              <a:t>Government</a:t>
            </a:r>
            <a:r>
              <a:rPr lang="de-DE" dirty="0" smtClean="0"/>
              <a:t> Websites und </a:t>
            </a:r>
            <a:r>
              <a:rPr lang="de-DE" dirty="0" err="1" smtClean="0"/>
              <a:t>eMail</a:t>
            </a:r>
            <a:r>
              <a:rPr lang="de-DE" dirty="0" smtClean="0"/>
              <a:t> Adressen erreichbar über IPv6 in 2013 (2011)</a:t>
            </a:r>
          </a:p>
          <a:p>
            <a:pPr lvl="2"/>
            <a:r>
              <a:rPr lang="de-DE" dirty="0" smtClean="0"/>
              <a:t>Machbarkeitsstudie IPv6-basierte Zusammenarbeit (2012)</a:t>
            </a:r>
          </a:p>
          <a:p>
            <a:pPr lvl="2"/>
            <a:r>
              <a:rPr lang="de-DE" dirty="0" smtClean="0"/>
              <a:t>IPv6 </a:t>
            </a:r>
            <a:r>
              <a:rPr lang="de-DE" dirty="0" err="1" smtClean="0"/>
              <a:t>Monitoring</a:t>
            </a:r>
            <a:r>
              <a:rPr lang="de-DE" dirty="0" smtClean="0"/>
              <a:t>-Studie (2010 – heute)</a:t>
            </a:r>
          </a:p>
          <a:p>
            <a:pPr lvl="2"/>
            <a:r>
              <a:rPr lang="de-DE" dirty="0" smtClean="0"/>
              <a:t>Diverse Services</a:t>
            </a:r>
          </a:p>
          <a:p>
            <a:pPr lvl="3"/>
            <a:endParaRPr lang="de-DE" dirty="0" smtClean="0"/>
          </a:p>
          <a:p>
            <a:pPr lvl="1"/>
            <a:r>
              <a:rPr lang="de-DE" dirty="0" smtClean="0"/>
              <a:t>In Planung</a:t>
            </a:r>
          </a:p>
          <a:p>
            <a:pPr lvl="2"/>
            <a:r>
              <a:rPr lang="de-DE" dirty="0" smtClean="0"/>
              <a:t>Einheitlicher </a:t>
            </a:r>
            <a:r>
              <a:rPr lang="de-DE" dirty="0" err="1" smtClean="0"/>
              <a:t>Government</a:t>
            </a:r>
            <a:r>
              <a:rPr lang="de-DE" dirty="0" smtClean="0"/>
              <a:t> Adressplan</a:t>
            </a:r>
          </a:p>
          <a:p>
            <a:pPr lvl="2"/>
            <a:r>
              <a:rPr lang="de-DE" dirty="0" smtClean="0"/>
              <a:t>Zentraler Vergabestelle für Adressblöcke</a:t>
            </a:r>
          </a:p>
          <a:p>
            <a:pPr lvl="2"/>
            <a:r>
              <a:rPr lang="de-DE" dirty="0" smtClean="0"/>
              <a:t>Zentrales Management des Adressplans</a:t>
            </a:r>
            <a:endParaRPr lang="de-DE" dirty="0"/>
          </a:p>
        </p:txBody>
      </p:sp>
      <p:sp>
        <p:nvSpPr>
          <p:cNvPr id="4" name="Subtitle 3"/>
          <p:cNvSpPr>
            <a:spLocks noGrp="1"/>
          </p:cNvSpPr>
          <p:nvPr>
            <p:ph type="subTitle" idx="13"/>
          </p:nvPr>
        </p:nvSpPr>
        <p:spPr/>
        <p:txBody>
          <a:bodyPr/>
          <a:lstStyle/>
          <a:p>
            <a:r>
              <a:rPr lang="en-GB" smtClean="0"/>
              <a:t>Beispiele aus europäischen Ländern</a:t>
            </a:r>
            <a:endParaRPr lang="en-GB"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spTree>
    <p:extLst>
      <p:ext uri="{BB962C8B-B14F-4D97-AF65-F5344CB8AC3E}">
        <p14:creationId xmlns:p14="http://schemas.microsoft.com/office/powerpoint/2010/main" xmlns="" val="128456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dirty="0" smtClean="0"/>
              <a:t>IPv6 in der ÖV in Europa</a:t>
            </a:r>
            <a:endParaRPr lang="en-GB" dirty="0"/>
          </a:p>
        </p:txBody>
      </p:sp>
      <p:sp>
        <p:nvSpPr>
          <p:cNvPr id="3" name="Content Placeholder 2"/>
          <p:cNvSpPr>
            <a:spLocks noGrp="1"/>
          </p:cNvSpPr>
          <p:nvPr>
            <p:ph idx="1"/>
          </p:nvPr>
        </p:nvSpPr>
        <p:spPr/>
        <p:txBody>
          <a:bodyPr>
            <a:normAutofit/>
          </a:bodyPr>
          <a:lstStyle/>
          <a:p>
            <a:r>
              <a:rPr lang="de-DE" dirty="0" smtClean="0"/>
              <a:t>Schweiz</a:t>
            </a:r>
          </a:p>
          <a:p>
            <a:pPr lvl="1"/>
            <a:r>
              <a:rPr lang="de-DE" dirty="0" smtClean="0"/>
              <a:t>Zentraler nationaler Adressraum vorgesehen</a:t>
            </a:r>
          </a:p>
          <a:p>
            <a:pPr lvl="1"/>
            <a:r>
              <a:rPr lang="de-DE" dirty="0" smtClean="0"/>
              <a:t>Antrag an RIPE NCC in Vorbereitung</a:t>
            </a:r>
          </a:p>
          <a:p>
            <a:pPr lvl="1"/>
            <a:r>
              <a:rPr lang="de-DE" dirty="0" smtClean="0"/>
              <a:t>Berücksichtigung der föderalen Struktur</a:t>
            </a:r>
          </a:p>
          <a:p>
            <a:pPr lvl="1"/>
            <a:r>
              <a:rPr lang="de-DE" dirty="0" smtClean="0"/>
              <a:t>Hoher Anteil halbstaatlicher Organisationen (Verkehrsbetriebe, Tunnelbetrieb, Ampelanlagen, Gebäudebetrieb)</a:t>
            </a:r>
          </a:p>
          <a:p>
            <a:pPr lvl="1"/>
            <a:endParaRPr lang="de-DE" dirty="0" smtClean="0"/>
          </a:p>
        </p:txBody>
      </p:sp>
      <p:sp>
        <p:nvSpPr>
          <p:cNvPr id="4" name="Subtitle 3"/>
          <p:cNvSpPr>
            <a:spLocks noGrp="1"/>
          </p:cNvSpPr>
          <p:nvPr>
            <p:ph type="subTitle" idx="13"/>
          </p:nvPr>
        </p:nvSpPr>
        <p:spPr/>
        <p:txBody>
          <a:bodyPr/>
          <a:lstStyle/>
          <a:p>
            <a:r>
              <a:rPr lang="en-GB" smtClean="0"/>
              <a:t>Beispiele aus europäischen Ländern</a:t>
            </a:r>
            <a:endParaRPr lang="en-GB"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spTree>
    <p:extLst>
      <p:ext uri="{BB962C8B-B14F-4D97-AF65-F5344CB8AC3E}">
        <p14:creationId xmlns:p14="http://schemas.microsoft.com/office/powerpoint/2010/main" xmlns="" val="1284561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dirty="0" smtClean="0"/>
              <a:t>IPv6 in der ÖV in Europa</a:t>
            </a:r>
            <a:endParaRPr lang="en-GB" dirty="0"/>
          </a:p>
        </p:txBody>
      </p:sp>
      <p:sp>
        <p:nvSpPr>
          <p:cNvPr id="3" name="Content Placeholder 2"/>
          <p:cNvSpPr>
            <a:spLocks noGrp="1"/>
          </p:cNvSpPr>
          <p:nvPr>
            <p:ph idx="1"/>
          </p:nvPr>
        </p:nvSpPr>
        <p:spPr/>
        <p:txBody>
          <a:bodyPr>
            <a:normAutofit fontScale="85000" lnSpcReduction="20000"/>
          </a:bodyPr>
          <a:lstStyle/>
          <a:p>
            <a:r>
              <a:rPr lang="de-DE" altLang="de-DE" dirty="0" smtClean="0"/>
              <a:t>Energieoptimierung durch IPv6-basierte Sensornetzwerke (Griechenland/Zypern)</a:t>
            </a:r>
          </a:p>
          <a:p>
            <a:pPr lvl="1"/>
            <a:r>
              <a:rPr lang="de-DE" altLang="de-DE" dirty="0" smtClean="0"/>
              <a:t>In einer IPv4-only Umgebung nicht möglich</a:t>
            </a:r>
          </a:p>
          <a:p>
            <a:pPr lvl="1"/>
            <a:r>
              <a:rPr lang="de-DE" altLang="de-DE" dirty="0" smtClean="0"/>
              <a:t>Kein Bedarf für NAT Gateways und dynamische IPs</a:t>
            </a:r>
          </a:p>
          <a:p>
            <a:pPr lvl="1"/>
            <a:r>
              <a:rPr lang="de-DE" altLang="de-DE" dirty="0" smtClean="0"/>
              <a:t>Reduktion von Wartungskosten</a:t>
            </a:r>
          </a:p>
          <a:p>
            <a:pPr lvl="1"/>
            <a:r>
              <a:rPr lang="de-DE" altLang="de-DE" dirty="0" smtClean="0"/>
              <a:t>Bidirektionales </a:t>
            </a:r>
            <a:r>
              <a:rPr lang="de-DE" altLang="de-DE" dirty="0" err="1" smtClean="0"/>
              <a:t>Monitoring</a:t>
            </a:r>
            <a:r>
              <a:rPr lang="de-DE" altLang="de-DE" dirty="0" smtClean="0"/>
              <a:t> (e2e </a:t>
            </a:r>
            <a:r>
              <a:rPr lang="de-DE" altLang="de-DE" dirty="0" err="1" smtClean="0"/>
              <a:t>connectivity</a:t>
            </a:r>
            <a:r>
              <a:rPr lang="de-DE" altLang="de-DE" dirty="0" smtClean="0"/>
              <a:t>)</a:t>
            </a:r>
          </a:p>
          <a:p>
            <a:pPr lvl="1"/>
            <a:r>
              <a:rPr lang="de-DE" altLang="de-DE" dirty="0" smtClean="0"/>
              <a:t>Einfachere Security </a:t>
            </a:r>
            <a:r>
              <a:rPr lang="de-DE" altLang="de-DE" dirty="0" err="1" smtClean="0"/>
              <a:t>Policies</a:t>
            </a:r>
            <a:endParaRPr lang="de-DE" altLang="de-DE" dirty="0" smtClean="0"/>
          </a:p>
          <a:p>
            <a:pPr lvl="1"/>
            <a:endParaRPr lang="de-DE" altLang="de-DE" dirty="0" smtClean="0"/>
          </a:p>
          <a:p>
            <a:r>
              <a:rPr lang="de-DE" altLang="de-DE" dirty="0" smtClean="0"/>
              <a:t>Notfall-Kommunikation durch Netzmobilität, flexibles Adressmanagement, Autokonfiguration etc.</a:t>
            </a:r>
          </a:p>
          <a:p>
            <a:pPr lvl="1"/>
            <a:r>
              <a:rPr lang="de-DE" altLang="de-DE" dirty="0" smtClean="0"/>
              <a:t>NEMO mit </a:t>
            </a:r>
            <a:r>
              <a:rPr lang="de-DE" altLang="de-DE" dirty="0" err="1" smtClean="0"/>
              <a:t>MCoA</a:t>
            </a:r>
            <a:r>
              <a:rPr lang="de-DE" altLang="de-DE" dirty="0" smtClean="0"/>
              <a:t> und IPSec: sichere und transparente Mobilität </a:t>
            </a:r>
          </a:p>
          <a:p>
            <a:pPr lvl="1"/>
            <a:r>
              <a:rPr lang="de-DE" altLang="de-DE" dirty="0" smtClean="0"/>
              <a:t>SLAAC </a:t>
            </a:r>
            <a:r>
              <a:rPr lang="de-DE" altLang="de-DE" dirty="0" err="1" smtClean="0"/>
              <a:t>and</a:t>
            </a:r>
            <a:r>
              <a:rPr lang="de-DE" altLang="de-DE" dirty="0" smtClean="0"/>
              <a:t> DHCPv6: Host und Network </a:t>
            </a:r>
            <a:r>
              <a:rPr lang="de-DE" altLang="de-DE" dirty="0" err="1" smtClean="0"/>
              <a:t>nodes</a:t>
            </a:r>
            <a:r>
              <a:rPr lang="de-DE" altLang="de-DE" dirty="0" smtClean="0"/>
              <a:t> </a:t>
            </a:r>
            <a:br>
              <a:rPr lang="de-DE" altLang="de-DE" dirty="0" smtClean="0"/>
            </a:br>
            <a:r>
              <a:rPr lang="de-DE" altLang="de-DE" dirty="0" smtClean="0"/>
              <a:t>Autokonfiguration</a:t>
            </a:r>
          </a:p>
          <a:p>
            <a:pPr lvl="1"/>
            <a:r>
              <a:rPr lang="de-DE" altLang="de-DE" dirty="0" smtClean="0"/>
              <a:t>Multicast mit MLD, PIM-SM: flexibles Live </a:t>
            </a:r>
            <a:br>
              <a:rPr lang="de-DE" altLang="de-DE" dirty="0" smtClean="0"/>
            </a:br>
            <a:r>
              <a:rPr lang="de-DE" altLang="de-DE" dirty="0" smtClean="0"/>
              <a:t>Multimedia Streaming </a:t>
            </a:r>
          </a:p>
          <a:p>
            <a:pPr lvl="1"/>
            <a:r>
              <a:rPr lang="de-DE" altLang="de-DE" dirty="0" smtClean="0"/>
              <a:t>IPv6 hierarchische </a:t>
            </a:r>
            <a:r>
              <a:rPr lang="de-DE" altLang="de-DE" dirty="0" err="1" smtClean="0"/>
              <a:t>Addressing</a:t>
            </a:r>
            <a:r>
              <a:rPr lang="de-DE" altLang="de-DE" dirty="0" smtClean="0"/>
              <a:t>: Schnelle </a:t>
            </a:r>
            <a:r>
              <a:rPr lang="de-DE" altLang="de-DE" dirty="0" err="1" smtClean="0"/>
              <a:t>Provisionierung</a:t>
            </a:r>
            <a:r>
              <a:rPr lang="de-DE" altLang="de-DE" dirty="0" smtClean="0"/>
              <a:t> </a:t>
            </a:r>
            <a:br>
              <a:rPr lang="de-DE" altLang="de-DE" dirty="0" smtClean="0"/>
            </a:br>
            <a:r>
              <a:rPr lang="de-DE" altLang="de-DE" dirty="0" smtClean="0"/>
              <a:t>von Einheiten, Nutzern und Sensoren</a:t>
            </a:r>
          </a:p>
          <a:p>
            <a:pPr lvl="1"/>
            <a:endParaRPr lang="de-DE" altLang="de-DE" dirty="0" smtClean="0"/>
          </a:p>
          <a:p>
            <a:pPr lvl="1"/>
            <a:endParaRPr lang="de-DE" altLang="de-DE" dirty="0" smtClean="0"/>
          </a:p>
          <a:p>
            <a:pPr lvl="1"/>
            <a:endParaRPr lang="de-DE" altLang="de-DE" dirty="0" smtClean="0"/>
          </a:p>
          <a:p>
            <a:endParaRPr lang="de-DE" dirty="0" smtClean="0"/>
          </a:p>
          <a:p>
            <a:endParaRPr lang="de-DE" dirty="0" smtClean="0"/>
          </a:p>
          <a:p>
            <a:pPr lvl="1"/>
            <a:endParaRPr lang="de-DE" dirty="0" smtClean="0"/>
          </a:p>
        </p:txBody>
      </p:sp>
      <p:sp>
        <p:nvSpPr>
          <p:cNvPr id="4" name="Subtitle 3"/>
          <p:cNvSpPr>
            <a:spLocks noGrp="1"/>
          </p:cNvSpPr>
          <p:nvPr>
            <p:ph type="subTitle" idx="13"/>
          </p:nvPr>
        </p:nvSpPr>
        <p:spPr/>
        <p:txBody>
          <a:bodyPr/>
          <a:lstStyle/>
          <a:p>
            <a:r>
              <a:rPr lang="en-GB" smtClean="0"/>
              <a:t>IPv6 als “enabling technology”</a:t>
            </a:r>
          </a:p>
          <a:p>
            <a:endParaRPr lang="en-GB"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599780" y="4627091"/>
            <a:ext cx="3563269" cy="1664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 8"/>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549929" y="1955799"/>
            <a:ext cx="1744759"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683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IPv6 in der ÖV in Europa</a:t>
            </a:r>
            <a:endParaRPr lang="de-DE" dirty="0"/>
          </a:p>
        </p:txBody>
      </p:sp>
      <p:sp>
        <p:nvSpPr>
          <p:cNvPr id="75" name="Inhaltsplatzhalter 74"/>
          <p:cNvSpPr>
            <a:spLocks noGrp="1"/>
          </p:cNvSpPr>
          <p:nvPr>
            <p:ph idx="1"/>
          </p:nvPr>
        </p:nvSpPr>
        <p:spPr>
          <a:xfrm>
            <a:off x="457200" y="1600200"/>
            <a:ext cx="3328982" cy="4525963"/>
          </a:xfrm>
        </p:spPr>
        <p:txBody>
          <a:bodyPr>
            <a:normAutofit fontScale="85000" lnSpcReduction="20000"/>
          </a:bodyPr>
          <a:lstStyle/>
          <a:p>
            <a:r>
              <a:rPr lang="de-DE" dirty="0" smtClean="0"/>
              <a:t>Ertüchtigung eines kommunalen IT-Dienstleisters für IPv6</a:t>
            </a:r>
          </a:p>
          <a:p>
            <a:r>
              <a:rPr lang="de-DE" dirty="0" smtClean="0"/>
              <a:t>Konkrete Umsetzung unter dem Adressraum </a:t>
            </a:r>
            <a:r>
              <a:rPr lang="de-DE" dirty="0" err="1" smtClean="0"/>
              <a:t>de.government</a:t>
            </a:r>
            <a:endParaRPr lang="de-DE" dirty="0" smtClean="0"/>
          </a:p>
          <a:p>
            <a:r>
              <a:rPr lang="de-DE" dirty="0" smtClean="0"/>
              <a:t>Einrichtung von IPv6 für die Infrastruktur eines kommunalen IT-Dienstleisters</a:t>
            </a:r>
          </a:p>
          <a:p>
            <a:pPr lvl="1"/>
            <a:r>
              <a:rPr lang="de-DE" dirty="0" smtClean="0"/>
              <a:t>Corporate Network</a:t>
            </a:r>
          </a:p>
          <a:p>
            <a:pPr lvl="1"/>
            <a:r>
              <a:rPr lang="de-DE" dirty="0" smtClean="0"/>
              <a:t>Zentralen Applikations-Services</a:t>
            </a:r>
          </a:p>
          <a:p>
            <a:pPr lvl="1"/>
            <a:r>
              <a:rPr lang="de-DE" dirty="0" smtClean="0"/>
              <a:t>Lokale Anwendernetze</a:t>
            </a:r>
          </a:p>
          <a:p>
            <a:pPr lvl="1"/>
            <a:r>
              <a:rPr lang="de-DE" dirty="0" smtClean="0"/>
              <a:t>Gateways zu anderen Netzen</a:t>
            </a:r>
          </a:p>
          <a:p>
            <a:endParaRPr lang="de-DE" dirty="0" smtClean="0"/>
          </a:p>
          <a:p>
            <a:endParaRPr lang="de-DE" dirty="0" smtClean="0"/>
          </a:p>
          <a:p>
            <a:endParaRPr lang="de-DE" dirty="0" smtClean="0"/>
          </a:p>
          <a:p>
            <a:endParaRPr lang="de-DE" dirty="0"/>
          </a:p>
        </p:txBody>
      </p:sp>
      <p:sp>
        <p:nvSpPr>
          <p:cNvPr id="4" name="Untertitel 3"/>
          <p:cNvSpPr>
            <a:spLocks noGrp="1"/>
          </p:cNvSpPr>
          <p:nvPr>
            <p:ph type="subTitle" idx="13"/>
          </p:nvPr>
        </p:nvSpPr>
        <p:spPr/>
        <p:txBody>
          <a:bodyPr/>
          <a:lstStyle/>
          <a:p>
            <a:r>
              <a:rPr lang="de-DE" smtClean="0"/>
              <a:t>Germany – Pilotierung IPv6 im Data Centre</a:t>
            </a:r>
            <a:endParaRPr lang="de-DE" dirty="0"/>
          </a:p>
        </p:txBody>
      </p:sp>
      <p:grpSp>
        <p:nvGrpSpPr>
          <p:cNvPr id="3" name="Gruppieren 72"/>
          <p:cNvGrpSpPr/>
          <p:nvPr/>
        </p:nvGrpSpPr>
        <p:grpSpPr>
          <a:xfrm>
            <a:off x="3786182" y="2050305"/>
            <a:ext cx="5262424" cy="3950463"/>
            <a:chOff x="1335524" y="1107207"/>
            <a:chExt cx="7694229" cy="5776003"/>
          </a:xfrm>
        </p:grpSpPr>
        <p:grpSp>
          <p:nvGrpSpPr>
            <p:cNvPr id="6" name="Gruppieren 6"/>
            <p:cNvGrpSpPr/>
            <p:nvPr/>
          </p:nvGrpSpPr>
          <p:grpSpPr>
            <a:xfrm>
              <a:off x="4238697" y="1558264"/>
              <a:ext cx="4627233" cy="2440835"/>
              <a:chOff x="4200525" y="1558264"/>
              <a:chExt cx="4627233" cy="2440835"/>
            </a:xfrm>
          </p:grpSpPr>
          <p:pic>
            <p:nvPicPr>
              <p:cNvPr id="8" name="Picture 5" descr="osa svg icon security user generic blu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7461" y="2118301"/>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2" descr="osa svg icon security network cloud"/>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a:off x="6751693" y="1988157"/>
                <a:ext cx="1094878" cy="109487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Gerade Verbindung 9"/>
              <p:cNvCxnSpPr>
                <a:stCxn id="28" idx="3"/>
                <a:endCxn id="9" idx="1"/>
              </p:cNvCxnSpPr>
              <p:nvPr/>
            </p:nvCxnSpPr>
            <p:spPr>
              <a:xfrm>
                <a:off x="4200525" y="2535596"/>
                <a:ext cx="255116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a:off x="7373248" y="2833322"/>
                <a:ext cx="0" cy="116577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flipV="1">
                <a:off x="7716979" y="1988157"/>
                <a:ext cx="586277" cy="45529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7743937" y="2443449"/>
                <a:ext cx="602207"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7744147" y="2447847"/>
                <a:ext cx="704194" cy="635188"/>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pic>
            <p:nvPicPr>
              <p:cNvPr id="15" name="Picture 10" descr="osa svg icon security user generic gre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77461" y="271501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descr="osa svg icon security user generic gre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30508" y="1558264"/>
                <a:ext cx="650297" cy="65029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feld 16"/>
              <p:cNvSpPr txBox="1"/>
              <p:nvPr/>
            </p:nvSpPr>
            <p:spPr>
              <a:xfrm>
                <a:off x="6843678" y="2327497"/>
                <a:ext cx="965343" cy="383937"/>
              </a:xfrm>
              <a:prstGeom prst="rect">
                <a:avLst/>
              </a:prstGeom>
              <a:noFill/>
            </p:spPr>
            <p:txBody>
              <a:bodyPr wrap="none" rtlCol="0">
                <a:spAutoFit/>
              </a:bodyPr>
              <a:lstStyle/>
              <a:p>
                <a:r>
                  <a:rPr lang="de-DE" sz="1000" b="1" dirty="0" smtClean="0">
                    <a:solidFill>
                      <a:srgbClr val="FFFF00"/>
                    </a:solidFill>
                  </a:rPr>
                  <a:t>Internet</a:t>
                </a:r>
                <a:endParaRPr lang="de-DE" sz="1000" b="1" dirty="0">
                  <a:solidFill>
                    <a:srgbClr val="FFFF00"/>
                  </a:solidFill>
                </a:endParaRPr>
              </a:p>
            </p:txBody>
          </p:sp>
        </p:grpSp>
        <p:pic>
          <p:nvPicPr>
            <p:cNvPr id="18" name="Picture 15" descr="osa svg icon security network firew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91528" y="2295379"/>
              <a:ext cx="537943" cy="5379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uppieren 18"/>
            <p:cNvGrpSpPr/>
            <p:nvPr/>
          </p:nvGrpSpPr>
          <p:grpSpPr>
            <a:xfrm>
              <a:off x="4520163" y="4171950"/>
              <a:ext cx="3947963" cy="2711260"/>
              <a:chOff x="4520163" y="4171950"/>
              <a:chExt cx="3947963" cy="2711260"/>
            </a:xfrm>
          </p:grpSpPr>
          <p:pic>
            <p:nvPicPr>
              <p:cNvPr id="20" name="Picture 12" descr="osa svg icon security network cloud"/>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5400747" y="4762877"/>
                <a:ext cx="1094878" cy="109487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2" descr="osa svg icon security network cloud"/>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7373248" y="5788332"/>
                <a:ext cx="1094878" cy="109487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Gerade Verbindung 21"/>
              <p:cNvCxnSpPr/>
              <p:nvPr/>
            </p:nvCxnSpPr>
            <p:spPr>
              <a:xfrm>
                <a:off x="4520163" y="4171950"/>
                <a:ext cx="1080537" cy="8001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a:off x="6486100" y="5526146"/>
                <a:ext cx="962450" cy="72503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4" name="Grafik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13151" y="4348593"/>
                <a:ext cx="651600" cy="359150"/>
              </a:xfrm>
              <a:prstGeom prst="rect">
                <a:avLst/>
              </a:prstGeom>
            </p:spPr>
          </p:pic>
          <p:sp>
            <p:nvSpPr>
              <p:cNvPr id="25" name="Textfeld 24"/>
              <p:cNvSpPr txBox="1"/>
              <p:nvPr/>
            </p:nvSpPr>
            <p:spPr>
              <a:xfrm>
                <a:off x="7575677" y="6130903"/>
                <a:ext cx="822866" cy="359941"/>
              </a:xfrm>
              <a:prstGeom prst="rect">
                <a:avLst/>
              </a:prstGeom>
              <a:noFill/>
            </p:spPr>
            <p:txBody>
              <a:bodyPr wrap="none" rtlCol="0">
                <a:spAutoFit/>
              </a:bodyPr>
              <a:lstStyle/>
              <a:p>
                <a:pPr algn="ctr"/>
                <a:r>
                  <a:rPr lang="de-DE" sz="900" b="1" dirty="0" smtClean="0">
                    <a:solidFill>
                      <a:schemeClr val="bg1"/>
                    </a:solidFill>
                  </a:rPr>
                  <a:t>sTESTA</a:t>
                </a:r>
                <a:endParaRPr lang="de-DE" sz="900" b="1" dirty="0">
                  <a:solidFill>
                    <a:schemeClr val="bg1"/>
                  </a:solidFill>
                </a:endParaRPr>
              </a:p>
            </p:txBody>
          </p:sp>
          <p:sp>
            <p:nvSpPr>
              <p:cNvPr id="26" name="Textfeld 25"/>
              <p:cNvSpPr txBox="1"/>
              <p:nvPr/>
            </p:nvSpPr>
            <p:spPr>
              <a:xfrm>
                <a:off x="5476697" y="4939588"/>
                <a:ext cx="1022833" cy="575906"/>
              </a:xfrm>
              <a:prstGeom prst="rect">
                <a:avLst/>
              </a:prstGeom>
              <a:noFill/>
            </p:spPr>
            <p:txBody>
              <a:bodyPr wrap="none" rtlCol="0">
                <a:spAutoFit/>
              </a:bodyPr>
              <a:lstStyle/>
              <a:p>
                <a:pPr algn="ctr"/>
                <a:r>
                  <a:rPr lang="de-DE" sz="900" b="1" dirty="0" smtClean="0">
                    <a:solidFill>
                      <a:schemeClr val="bg1"/>
                    </a:solidFill>
                  </a:rPr>
                  <a:t>DOI</a:t>
                </a:r>
                <a:br>
                  <a:rPr lang="de-DE" sz="900" b="1" dirty="0" smtClean="0">
                    <a:solidFill>
                      <a:schemeClr val="bg1"/>
                    </a:solidFill>
                  </a:rPr>
                </a:br>
                <a:r>
                  <a:rPr lang="de-DE" sz="900" b="1" dirty="0" smtClean="0">
                    <a:solidFill>
                      <a:schemeClr val="bg1"/>
                    </a:solidFill>
                  </a:rPr>
                  <a:t>Backbone</a:t>
                </a:r>
                <a:endParaRPr lang="de-DE" sz="900" b="1" dirty="0">
                  <a:solidFill>
                    <a:schemeClr val="bg1"/>
                  </a:solidFill>
                </a:endParaRPr>
              </a:p>
            </p:txBody>
          </p:sp>
        </p:grpSp>
        <p:cxnSp>
          <p:nvCxnSpPr>
            <p:cNvPr id="27" name="Gerade Verbindung 26"/>
            <p:cNvCxnSpPr/>
            <p:nvPr/>
          </p:nvCxnSpPr>
          <p:spPr>
            <a:xfrm flipV="1">
              <a:off x="6495625" y="4090116"/>
              <a:ext cx="1200222" cy="1946"/>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28" name="Picture 12" descr="osa svg icon security network cloud"/>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05647" y="1988157"/>
              <a:ext cx="1094878" cy="109487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 descr="osa svg icon security web serve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18442" y="1107207"/>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 descr="osa svg icon security application serve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65581" y="404829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14" descr="osa svg icon security desktop compute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55350" y="5752446"/>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4" descr="osa svg icon security database serve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165581" y="3273332"/>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10" descr="osa svg icon security e-mail serve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335524" y="3663025"/>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12" descr="osa svg icon security network cloud"/>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05646" y="3499590"/>
              <a:ext cx="1145545" cy="114554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2" descr="osa svg icon security network cloud"/>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5415201" y="3550257"/>
              <a:ext cx="1337599" cy="1094878"/>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2" descr="osa svg icon security network clou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01444" y="5061627"/>
              <a:ext cx="1199081" cy="11990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7" name="Gerade Verbindung 36"/>
            <p:cNvCxnSpPr/>
            <p:nvPr/>
          </p:nvCxnSpPr>
          <p:spPr>
            <a:xfrm>
              <a:off x="3653086" y="2833322"/>
              <a:ext cx="0" cy="840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38" name="Picture 15" descr="osa svg icon security network firew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84114" y="3012314"/>
              <a:ext cx="537943" cy="53794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9" name="Gerade Verbindung 38"/>
            <p:cNvCxnSpPr/>
            <p:nvPr/>
          </p:nvCxnSpPr>
          <p:spPr>
            <a:xfrm>
              <a:off x="3685281" y="4411254"/>
              <a:ext cx="0" cy="84062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40" name="Picture 15" descr="osa svg icon security network firew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0796" y="4506420"/>
              <a:ext cx="537943" cy="53794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Gerade Verbindung 40"/>
            <p:cNvCxnSpPr>
              <a:endCxn id="35" idx="1"/>
            </p:cNvCxnSpPr>
            <p:nvPr/>
          </p:nvCxnSpPr>
          <p:spPr>
            <a:xfrm flipV="1">
              <a:off x="4457700" y="4097696"/>
              <a:ext cx="957501" cy="1946"/>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42" name="Picture 15" descr="osa svg icon security network firew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51192" y="3828724"/>
              <a:ext cx="537943" cy="537943"/>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14" descr="osa svg icon security desktop compute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558614" y="6010622"/>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 descr="osa svg icon security terminal server virtualisatio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38838" y="6040062"/>
              <a:ext cx="650297" cy="6502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5" name="Gerade Verbindung 44"/>
            <p:cNvCxnSpPr/>
            <p:nvPr/>
          </p:nvCxnSpPr>
          <p:spPr>
            <a:xfrm>
              <a:off x="3699767" y="1685925"/>
              <a:ext cx="0" cy="522636"/>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46" name="Gerade Verbindung 45"/>
            <p:cNvCxnSpPr/>
            <p:nvPr/>
          </p:nvCxnSpPr>
          <p:spPr>
            <a:xfrm>
              <a:off x="2780498" y="3598480"/>
              <a:ext cx="428413" cy="389693"/>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47" name="Gerade Verbindung 46"/>
            <p:cNvCxnSpPr/>
            <p:nvPr/>
          </p:nvCxnSpPr>
          <p:spPr>
            <a:xfrm flipV="1">
              <a:off x="2793978" y="4048298"/>
              <a:ext cx="414933" cy="30752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48" name="Gerade Verbindung 47"/>
            <p:cNvCxnSpPr/>
            <p:nvPr/>
          </p:nvCxnSpPr>
          <p:spPr>
            <a:xfrm>
              <a:off x="1928502" y="3999099"/>
              <a:ext cx="1280409"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49" name="Gerade Verbindung 48"/>
            <p:cNvCxnSpPr/>
            <p:nvPr/>
          </p:nvCxnSpPr>
          <p:spPr>
            <a:xfrm flipV="1">
              <a:off x="3092823" y="6010622"/>
              <a:ext cx="592458" cy="240562"/>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0" name="Gerade Verbindung 49"/>
            <p:cNvCxnSpPr/>
            <p:nvPr/>
          </p:nvCxnSpPr>
          <p:spPr>
            <a:xfrm>
              <a:off x="3662912" y="6009915"/>
              <a:ext cx="588280"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1" name="Gerade Verbindung 50"/>
            <p:cNvCxnSpPr/>
            <p:nvPr/>
          </p:nvCxnSpPr>
          <p:spPr>
            <a:xfrm>
              <a:off x="3653085" y="6024545"/>
              <a:ext cx="547440" cy="48103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a:off x="2981239" y="6010622"/>
              <a:ext cx="718528" cy="0"/>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pic>
          <p:nvPicPr>
            <p:cNvPr id="53" name="Picture 2" descr="osa svg icon security terminal server virtualisatio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968739" y="5788332"/>
              <a:ext cx="650297" cy="650297"/>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Textfeld 53"/>
            <p:cNvSpPr txBox="1"/>
            <p:nvPr/>
          </p:nvSpPr>
          <p:spPr>
            <a:xfrm>
              <a:off x="3322376" y="2396109"/>
              <a:ext cx="682888" cy="383937"/>
            </a:xfrm>
            <a:prstGeom prst="rect">
              <a:avLst/>
            </a:prstGeom>
            <a:noFill/>
          </p:spPr>
          <p:txBody>
            <a:bodyPr wrap="none" rtlCol="0">
              <a:spAutoFit/>
            </a:bodyPr>
            <a:lstStyle/>
            <a:p>
              <a:r>
                <a:rPr lang="de-DE" sz="1000" b="1" dirty="0" smtClean="0"/>
                <a:t>DMZ</a:t>
              </a:r>
              <a:endParaRPr lang="de-DE" sz="1000" b="1" dirty="0"/>
            </a:p>
          </p:txBody>
        </p:sp>
        <p:sp>
          <p:nvSpPr>
            <p:cNvPr id="55" name="Textfeld 54"/>
            <p:cNvSpPr txBox="1"/>
            <p:nvPr/>
          </p:nvSpPr>
          <p:spPr>
            <a:xfrm>
              <a:off x="3121692" y="3836295"/>
              <a:ext cx="1150311" cy="575906"/>
            </a:xfrm>
            <a:prstGeom prst="rect">
              <a:avLst/>
            </a:prstGeom>
            <a:noFill/>
          </p:spPr>
          <p:txBody>
            <a:bodyPr wrap="none" rtlCol="0">
              <a:spAutoFit/>
            </a:bodyPr>
            <a:lstStyle/>
            <a:p>
              <a:pPr algn="ctr"/>
              <a:r>
                <a:rPr lang="de-DE" sz="900" b="1" dirty="0" smtClean="0"/>
                <a:t>Application</a:t>
              </a:r>
              <a:br>
                <a:rPr lang="de-DE" sz="900" b="1" dirty="0" smtClean="0"/>
              </a:br>
              <a:r>
                <a:rPr lang="de-DE" sz="900" b="1" dirty="0" smtClean="0"/>
                <a:t>Backbone</a:t>
              </a:r>
              <a:endParaRPr lang="de-DE" sz="900" b="1" dirty="0"/>
            </a:p>
          </p:txBody>
        </p:sp>
        <p:sp>
          <p:nvSpPr>
            <p:cNvPr id="56" name="Textfeld 55"/>
            <p:cNvSpPr txBox="1"/>
            <p:nvPr/>
          </p:nvSpPr>
          <p:spPr>
            <a:xfrm>
              <a:off x="3199195" y="5402855"/>
              <a:ext cx="950345" cy="575906"/>
            </a:xfrm>
            <a:prstGeom prst="rect">
              <a:avLst/>
            </a:prstGeom>
            <a:noFill/>
          </p:spPr>
          <p:txBody>
            <a:bodyPr wrap="none" rtlCol="0">
              <a:spAutoFit/>
            </a:bodyPr>
            <a:lstStyle/>
            <a:p>
              <a:pPr algn="ctr"/>
              <a:r>
                <a:rPr lang="de-DE" sz="900" b="1" dirty="0" smtClean="0"/>
                <a:t>citkomm</a:t>
              </a:r>
              <a:br>
                <a:rPr lang="de-DE" sz="900" b="1" dirty="0" smtClean="0"/>
              </a:br>
              <a:r>
                <a:rPr lang="de-DE" sz="900" b="1" dirty="0" smtClean="0"/>
                <a:t>Network</a:t>
              </a:r>
              <a:endParaRPr lang="de-DE" sz="900" b="1" dirty="0"/>
            </a:p>
          </p:txBody>
        </p:sp>
        <p:sp>
          <p:nvSpPr>
            <p:cNvPr id="57" name="Textfeld 56"/>
            <p:cNvSpPr txBox="1"/>
            <p:nvPr/>
          </p:nvSpPr>
          <p:spPr>
            <a:xfrm>
              <a:off x="5612184" y="3788671"/>
              <a:ext cx="1022833" cy="575906"/>
            </a:xfrm>
            <a:prstGeom prst="rect">
              <a:avLst/>
            </a:prstGeom>
            <a:noFill/>
          </p:spPr>
          <p:txBody>
            <a:bodyPr wrap="none" rtlCol="0">
              <a:spAutoFit/>
            </a:bodyPr>
            <a:lstStyle/>
            <a:p>
              <a:pPr algn="ctr"/>
              <a:r>
                <a:rPr lang="de-DE" sz="900" b="1" dirty="0" smtClean="0">
                  <a:solidFill>
                    <a:schemeClr val="bg1"/>
                  </a:solidFill>
                </a:rPr>
                <a:t>MPLS</a:t>
              </a:r>
              <a:r>
                <a:rPr lang="de-DE" sz="900" b="1" dirty="0" smtClean="0"/>
                <a:t/>
              </a:r>
              <a:br>
                <a:rPr lang="de-DE" sz="900" b="1" dirty="0" smtClean="0"/>
              </a:br>
              <a:r>
                <a:rPr lang="de-DE" sz="900" b="1" dirty="0" smtClean="0">
                  <a:solidFill>
                    <a:schemeClr val="bg1"/>
                  </a:solidFill>
                </a:rPr>
                <a:t>Backbone</a:t>
              </a:r>
              <a:endParaRPr lang="de-DE" sz="900" b="1" dirty="0">
                <a:solidFill>
                  <a:schemeClr val="bg1"/>
                </a:solidFill>
              </a:endParaRPr>
            </a:p>
          </p:txBody>
        </p:sp>
        <p:grpSp>
          <p:nvGrpSpPr>
            <p:cNvPr id="19" name="Gruppieren 57"/>
            <p:cNvGrpSpPr/>
            <p:nvPr/>
          </p:nvGrpSpPr>
          <p:grpSpPr>
            <a:xfrm>
              <a:off x="6997925" y="3494352"/>
              <a:ext cx="2031828" cy="1727945"/>
              <a:chOff x="6997925" y="3494352"/>
              <a:chExt cx="2031828" cy="1727945"/>
            </a:xfrm>
          </p:grpSpPr>
          <p:pic>
            <p:nvPicPr>
              <p:cNvPr id="59" name="Picture 2" descr="osa svg icon security terminal server virtualisatio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379456" y="4419600"/>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12" descr="osa svg icon security network clou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30021" y="3494352"/>
                <a:ext cx="1150783" cy="1150783"/>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2" descr="osa svg icon security terminal server virtualisatio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265156" y="4572000"/>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14" descr="osa svg icon security desktop compute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445222" y="447241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14" descr="osa svg icon security desktop compute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48222" y="4565896"/>
                <a:ext cx="650297" cy="6502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4" name="Gerade Verbindung 63"/>
              <p:cNvCxnSpPr>
                <a:stCxn id="62" idx="0"/>
              </p:cNvCxnSpPr>
              <p:nvPr/>
            </p:nvCxnSpPr>
            <p:spPr>
              <a:xfrm flipV="1">
                <a:off x="7770371" y="4355820"/>
                <a:ext cx="459229" cy="116598"/>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5" name="Gerade Verbindung 64"/>
              <p:cNvCxnSpPr/>
              <p:nvPr/>
            </p:nvCxnSpPr>
            <p:spPr>
              <a:xfrm>
                <a:off x="8229600" y="4366667"/>
                <a:ext cx="685853" cy="105751"/>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6" name="Gerade Verbindung 65"/>
              <p:cNvCxnSpPr>
                <a:endCxn id="61" idx="0"/>
              </p:cNvCxnSpPr>
              <p:nvPr/>
            </p:nvCxnSpPr>
            <p:spPr>
              <a:xfrm>
                <a:off x="8229600" y="4373446"/>
                <a:ext cx="360705" cy="198554"/>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cxnSp>
            <p:nvCxnSpPr>
              <p:cNvPr id="67" name="Gerade Verbindung 66"/>
              <p:cNvCxnSpPr/>
              <p:nvPr/>
            </p:nvCxnSpPr>
            <p:spPr>
              <a:xfrm flipV="1">
                <a:off x="8103559" y="4355820"/>
                <a:ext cx="126041" cy="289315"/>
              </a:xfrm>
              <a:prstGeom prst="line">
                <a:avLst/>
              </a:prstGeom>
              <a:ln w="19050">
                <a:solidFill>
                  <a:srgbClr val="00B050"/>
                </a:solidFill>
                <a:prstDash val="lgDash"/>
              </a:ln>
            </p:spPr>
            <p:style>
              <a:lnRef idx="2">
                <a:schemeClr val="accent1"/>
              </a:lnRef>
              <a:fillRef idx="0">
                <a:schemeClr val="accent1"/>
              </a:fillRef>
              <a:effectRef idx="1">
                <a:schemeClr val="accent1"/>
              </a:effectRef>
              <a:fontRef idx="minor">
                <a:schemeClr val="tx1"/>
              </a:fontRef>
            </p:style>
          </p:cxnSp>
          <p:grpSp>
            <p:nvGrpSpPr>
              <p:cNvPr id="58" name="Gruppieren 4"/>
              <p:cNvGrpSpPr/>
              <p:nvPr/>
            </p:nvGrpSpPr>
            <p:grpSpPr>
              <a:xfrm>
                <a:off x="6997925" y="3702657"/>
                <a:ext cx="674765" cy="762640"/>
                <a:chOff x="1013233" y="782058"/>
                <a:chExt cx="674765" cy="762640"/>
              </a:xfrm>
            </p:grpSpPr>
            <p:pic>
              <p:nvPicPr>
                <p:cNvPr id="70" name="Picture 17" descr="osa svg icon security network hub switch generic"/>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13233" y="782058"/>
                  <a:ext cx="650297" cy="650297"/>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15" descr="osa svg icon security network firewall"/>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366956" y="990898"/>
                  <a:ext cx="144884" cy="144884"/>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Textfeld 1"/>
                <p:cNvSpPr txBox="1"/>
                <p:nvPr/>
              </p:nvSpPr>
              <p:spPr>
                <a:xfrm>
                  <a:off x="1057599" y="1208752"/>
                  <a:ext cx="630399" cy="335946"/>
                </a:xfrm>
                <a:prstGeom prst="rect">
                  <a:avLst/>
                </a:prstGeom>
                <a:noFill/>
              </p:spPr>
              <p:txBody>
                <a:bodyPr wrap="none" rtlCol="0">
                  <a:spAutoFit/>
                </a:bodyPr>
                <a:lstStyle/>
                <a:p>
                  <a:r>
                    <a:rPr lang="de-DE" sz="800" dirty="0" err="1" smtClean="0"/>
                    <a:t>iWan</a:t>
                  </a:r>
                  <a:endParaRPr lang="de-DE" sz="800" dirty="0"/>
                </a:p>
              </p:txBody>
            </p:sp>
          </p:grpSp>
          <p:sp>
            <p:nvSpPr>
              <p:cNvPr id="69" name="Textfeld 72"/>
              <p:cNvSpPr txBox="1"/>
              <p:nvPr/>
            </p:nvSpPr>
            <p:spPr>
              <a:xfrm>
                <a:off x="7743937" y="3820968"/>
                <a:ext cx="1015333" cy="575906"/>
              </a:xfrm>
              <a:prstGeom prst="rect">
                <a:avLst/>
              </a:prstGeom>
              <a:noFill/>
            </p:spPr>
            <p:txBody>
              <a:bodyPr wrap="none" rtlCol="0">
                <a:spAutoFit/>
              </a:bodyPr>
              <a:lstStyle/>
              <a:p>
                <a:pPr algn="ctr"/>
                <a:r>
                  <a:rPr lang="de-DE" sz="900" b="1" dirty="0" smtClean="0"/>
                  <a:t>Customer</a:t>
                </a:r>
                <a:br>
                  <a:rPr lang="de-DE" sz="900" b="1" dirty="0" smtClean="0"/>
                </a:br>
                <a:r>
                  <a:rPr lang="de-DE" sz="900" b="1" dirty="0" smtClean="0"/>
                  <a:t>Network</a:t>
                </a:r>
                <a:endParaRPr lang="de-DE" sz="900" b="1" dirty="0"/>
              </a:p>
            </p:txBody>
          </p:sp>
        </p:grpSp>
      </p:grpSp>
    </p:spTree>
    <p:extLst>
      <p:ext uri="{BB962C8B-B14F-4D97-AF65-F5344CB8AC3E}">
        <p14:creationId xmlns:p14="http://schemas.microsoft.com/office/powerpoint/2010/main" xmlns="" val="109836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IPv6 in der ÖV in Europa</a:t>
            </a:r>
            <a:endParaRPr lang="de-DE" dirty="0"/>
          </a:p>
        </p:txBody>
      </p:sp>
      <p:sp>
        <p:nvSpPr>
          <p:cNvPr id="3" name="Inhaltsplatzhalter 2"/>
          <p:cNvSpPr>
            <a:spLocks noGrp="1"/>
          </p:cNvSpPr>
          <p:nvPr>
            <p:ph idx="1"/>
          </p:nvPr>
        </p:nvSpPr>
        <p:spPr>
          <a:xfrm>
            <a:off x="457200" y="1600200"/>
            <a:ext cx="5105400" cy="4525963"/>
          </a:xfrm>
        </p:spPr>
        <p:txBody>
          <a:bodyPr/>
          <a:lstStyle/>
          <a:p>
            <a:r>
              <a:rPr lang="de-DE" dirty="0" smtClean="0"/>
              <a:t>Kommunikation über Verbund von geschlossenen Netzen der ÖV</a:t>
            </a:r>
          </a:p>
          <a:p>
            <a:pPr lvl="1"/>
            <a:r>
              <a:rPr lang="de-DE" dirty="0" smtClean="0"/>
              <a:t>Diverse Netzgrenzen = NAT in IPV4</a:t>
            </a:r>
          </a:p>
          <a:p>
            <a:pPr lvl="1"/>
            <a:r>
              <a:rPr lang="de-DE" dirty="0" smtClean="0"/>
              <a:t>Aufwändige Einrichtung</a:t>
            </a:r>
          </a:p>
          <a:p>
            <a:pPr lvl="1"/>
            <a:r>
              <a:rPr lang="de-DE" dirty="0" smtClean="0"/>
              <a:t>Komplexe Fehlereingrenzung</a:t>
            </a:r>
          </a:p>
          <a:p>
            <a:r>
              <a:rPr lang="de-DE" dirty="0" smtClean="0"/>
              <a:t>Direkter Nachweis des optimierten Betriebs mit IPv6</a:t>
            </a:r>
            <a:endParaRPr lang="de-DE" dirty="0"/>
          </a:p>
        </p:txBody>
      </p:sp>
      <p:sp>
        <p:nvSpPr>
          <p:cNvPr id="4" name="Untertitel 3"/>
          <p:cNvSpPr>
            <a:spLocks noGrp="1"/>
          </p:cNvSpPr>
          <p:nvPr>
            <p:ph type="subTitle" idx="13"/>
          </p:nvPr>
        </p:nvSpPr>
        <p:spPr/>
        <p:txBody>
          <a:bodyPr/>
          <a:lstStyle/>
          <a:p>
            <a:r>
              <a:rPr lang="de-DE" smtClean="0"/>
              <a:t>Cross Border Communication</a:t>
            </a:r>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5562600" y="1406425"/>
            <a:ext cx="3378199" cy="53378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de-DE" dirty="0" smtClean="0"/>
              <a:t>IPv6 Einführungssupport</a:t>
            </a:r>
          </a:p>
        </p:txBody>
      </p:sp>
      <p:sp>
        <p:nvSpPr>
          <p:cNvPr id="9" name="Inhaltsplatzhalter 8"/>
          <p:cNvSpPr>
            <a:spLocks noGrp="1"/>
          </p:cNvSpPr>
          <p:nvPr>
            <p:ph idx="1"/>
          </p:nvPr>
        </p:nvSpPr>
        <p:spPr/>
        <p:txBody>
          <a:bodyPr>
            <a:normAutofit lnSpcReduction="10000"/>
          </a:bodyPr>
          <a:lstStyle/>
          <a:p>
            <a:r>
              <a:rPr lang="de-DE" dirty="0" smtClean="0"/>
              <a:t>F&amp;E-Projekt zum Einsatz von IPv6 in der ÖV</a:t>
            </a:r>
          </a:p>
          <a:p>
            <a:pPr lvl="1"/>
            <a:r>
              <a:rPr lang="de-DE" dirty="0" smtClean="0"/>
              <a:t>IPv6 Profile (aufbauend auf NIST, US)</a:t>
            </a:r>
          </a:p>
          <a:p>
            <a:pPr lvl="1"/>
            <a:r>
              <a:rPr lang="de-DE" dirty="0" smtClean="0"/>
              <a:t>Migrationsleitfaden</a:t>
            </a:r>
          </a:p>
          <a:p>
            <a:pPr lvl="1"/>
            <a:r>
              <a:rPr lang="de-DE" dirty="0" smtClean="0"/>
              <a:t>Aufbau einer Testumgebung</a:t>
            </a:r>
          </a:p>
          <a:p>
            <a:pPr lvl="1"/>
            <a:r>
              <a:rPr lang="de-DE" dirty="0" smtClean="0"/>
              <a:t>Evaluierung von IPv6 Komponenten</a:t>
            </a:r>
          </a:p>
          <a:p>
            <a:pPr lvl="1"/>
            <a:r>
              <a:rPr lang="de-DE" dirty="0" smtClean="0"/>
              <a:t>Untersuchung von Sicherheitsaspekten </a:t>
            </a:r>
            <a:br>
              <a:rPr lang="de-DE" dirty="0" smtClean="0"/>
            </a:br>
            <a:r>
              <a:rPr lang="de-DE" dirty="0" smtClean="0"/>
              <a:t>in IPv6 Netzen und Anwendungen</a:t>
            </a:r>
          </a:p>
          <a:p>
            <a:pPr lvl="1"/>
            <a:r>
              <a:rPr lang="de-DE" dirty="0" smtClean="0"/>
              <a:t>Workshop-Material zur Information über die </a:t>
            </a:r>
            <a:br>
              <a:rPr lang="de-DE" dirty="0" smtClean="0"/>
            </a:br>
            <a:r>
              <a:rPr lang="de-DE" dirty="0" smtClean="0"/>
              <a:t>verschiedenen Übergangstechnologien sowie </a:t>
            </a:r>
            <a:br>
              <a:rPr lang="de-DE" dirty="0" smtClean="0"/>
            </a:br>
            <a:r>
              <a:rPr lang="de-DE" dirty="0" smtClean="0"/>
              <a:t>Darstellung von Einsatzbereichen</a:t>
            </a:r>
          </a:p>
          <a:p>
            <a:pPr lvl="1"/>
            <a:r>
              <a:rPr lang="de-DE" dirty="0" smtClean="0"/>
              <a:t>Angepasste Versionen für KMUs von IPv6-Profil </a:t>
            </a:r>
            <a:br>
              <a:rPr lang="de-DE" dirty="0" smtClean="0"/>
            </a:br>
            <a:r>
              <a:rPr lang="de-DE" dirty="0" smtClean="0"/>
              <a:t>und IPv6-Migrationsleitfaden</a:t>
            </a:r>
          </a:p>
          <a:p>
            <a:pPr lvl="1"/>
            <a:r>
              <a:rPr lang="de-DE" dirty="0" smtClean="0"/>
              <a:t>Dokumente im Netz zugänglich (www.bva.bund.de)</a:t>
            </a:r>
          </a:p>
        </p:txBody>
      </p:sp>
      <p:sp>
        <p:nvSpPr>
          <p:cNvPr id="10" name="Untertitel 9"/>
          <p:cNvSpPr>
            <a:spLocks noGrp="1"/>
          </p:cNvSpPr>
          <p:nvPr>
            <p:ph type="subTitle" idx="13"/>
          </p:nvPr>
        </p:nvSpPr>
        <p:spPr/>
        <p:txBody>
          <a:bodyPr/>
          <a:lstStyle/>
          <a:p>
            <a:r>
              <a:rPr lang="de-DE" smtClean="0"/>
              <a:t>Umsetzung in der Breite</a:t>
            </a:r>
          </a:p>
          <a:p>
            <a:endParaRPr lang="de-DE" dirty="0"/>
          </a:p>
        </p:txBody>
      </p:sp>
      <p:pic>
        <p:nvPicPr>
          <p:cNvPr id="76802" name="Picture 2" descr="Angewandte Forschung für die Luftfahrtbranche"/>
          <p:cNvPicPr>
            <a:picLocks noChangeAspect="1" noChangeArrowheads="1"/>
          </p:cNvPicPr>
          <p:nvPr/>
        </p:nvPicPr>
        <p:blipFill>
          <a:blip r:embed="rId3" cstate="print"/>
          <a:srcRect l="18433" r="9385"/>
          <a:stretch>
            <a:fillRect/>
          </a:stretch>
        </p:blipFill>
        <p:spPr bwMode="auto">
          <a:xfrm>
            <a:off x="6540500" y="2287324"/>
            <a:ext cx="2603500" cy="2376264"/>
          </a:xfrm>
          <a:prstGeom prst="rect">
            <a:avLst/>
          </a:prstGeom>
          <a:noFill/>
        </p:spPr>
      </p:pic>
      <p:sp>
        <p:nvSpPr>
          <p:cNvPr id="6" name="Titel 3"/>
          <p:cNvSpPr txBox="1">
            <a:spLocks/>
          </p:cNvSpPr>
          <p:nvPr/>
        </p:nvSpPr>
        <p:spPr>
          <a:xfrm>
            <a:off x="637988" y="-231736"/>
            <a:ext cx="7282699" cy="463471"/>
          </a:xfrm>
          <a:prstGeom prst="rect">
            <a:avLst/>
          </a:prstGeom>
        </p:spPr>
        <p:txBody>
          <a:bodyPr vert="horz" lIns="91440" tIns="45720" rIns="91440" bIns="45720" rtlCol="0" anchor="ctr">
            <a:normAutofit/>
          </a:bodyPr>
          <a:lstStyle>
            <a:lvl1pPr algn="r">
              <a:spcBef>
                <a:spcPct val="0"/>
              </a:spcBef>
              <a:buNone/>
              <a:defRPr sz="2000" b="1">
                <a:solidFill>
                  <a:schemeClr val="accent4">
                    <a:lumMod val="40000"/>
                    <a:lumOff val="60000"/>
                  </a:schemeClr>
                </a:solidFill>
                <a:latin typeface="+mj-lt"/>
                <a:ea typeface="+mj-ea"/>
                <a:cs typeface="+mj-cs"/>
              </a:defRPr>
            </a:lvl1pPr>
          </a:lstStyle>
          <a:p>
            <a:endParaRPr lang="de-DE" dirty="0"/>
          </a:p>
        </p:txBody>
      </p:sp>
    </p:spTree>
    <p:extLst>
      <p:ext uri="{BB962C8B-B14F-4D97-AF65-F5344CB8AC3E}">
        <p14:creationId xmlns:p14="http://schemas.microsoft.com/office/powerpoint/2010/main" xmlns="" val="6843461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normAutofit/>
          </a:bodyPr>
          <a:lstStyle/>
          <a:p>
            <a:r>
              <a:rPr lang="de-DE" dirty="0" smtClean="0"/>
              <a:t>IPv6 Einführungssupport</a:t>
            </a:r>
          </a:p>
        </p:txBody>
      </p:sp>
      <p:sp>
        <p:nvSpPr>
          <p:cNvPr id="25603" name="Inhaltsplatzhalter 2"/>
          <p:cNvSpPr>
            <a:spLocks noGrp="1"/>
          </p:cNvSpPr>
          <p:nvPr>
            <p:ph idx="1"/>
          </p:nvPr>
        </p:nvSpPr>
        <p:spPr/>
        <p:txBody>
          <a:bodyPr>
            <a:normAutofit/>
          </a:bodyPr>
          <a:lstStyle/>
          <a:p>
            <a:r>
              <a:rPr lang="de-DE" dirty="0" smtClean="0"/>
              <a:t>IPv6-Profil</a:t>
            </a:r>
          </a:p>
          <a:p>
            <a:pPr lvl="1"/>
            <a:r>
              <a:rPr lang="de-DE" dirty="0" smtClean="0"/>
              <a:t>Bewertung bestehender Geräte</a:t>
            </a:r>
          </a:p>
          <a:p>
            <a:pPr lvl="1"/>
            <a:r>
              <a:rPr lang="de-DE" dirty="0" smtClean="0"/>
              <a:t>Hilfe für Beschaffung</a:t>
            </a:r>
            <a:endParaRPr lang="de-DE" dirty="0" smtClean="0">
              <a:sym typeface="Wingdings" pitchFamily="2" charset="2"/>
            </a:endParaRPr>
          </a:p>
          <a:p>
            <a:pPr lvl="1"/>
            <a:r>
              <a:rPr lang="de-DE" dirty="0" smtClean="0">
                <a:sym typeface="Wingdings" pitchFamily="2" charset="2"/>
              </a:rPr>
              <a:t>Basiert auf</a:t>
            </a:r>
            <a:r>
              <a:rPr lang="de-DE" dirty="0" smtClean="0"/>
              <a:t> bestehenden Profilen </a:t>
            </a:r>
            <a:br>
              <a:rPr lang="de-DE" dirty="0" smtClean="0"/>
            </a:br>
            <a:r>
              <a:rPr lang="de-DE" dirty="0" smtClean="0"/>
              <a:t>(ripe-554, NIST USGv6, …)</a:t>
            </a:r>
            <a:br>
              <a:rPr lang="de-DE" dirty="0" smtClean="0"/>
            </a:br>
            <a:endParaRPr lang="de-DE" dirty="0" smtClean="0"/>
          </a:p>
          <a:p>
            <a:r>
              <a:rPr lang="de-DE" dirty="0" smtClean="0">
                <a:sym typeface="Wingdings" pitchFamily="2" charset="2"/>
              </a:rPr>
              <a:t>Ende-zu-Ende-Sicht auf </a:t>
            </a:r>
            <a:r>
              <a:rPr lang="de-DE" dirty="0" err="1" smtClean="0">
                <a:sym typeface="Wingdings" pitchFamily="2" charset="2"/>
              </a:rPr>
              <a:t>eGov</a:t>
            </a:r>
            <a:r>
              <a:rPr lang="de-DE" dirty="0" smtClean="0">
                <a:sym typeface="Wingdings" pitchFamily="2" charset="2"/>
              </a:rPr>
              <a:t>-Anwendungen</a:t>
            </a:r>
          </a:p>
          <a:p>
            <a:pPr lvl="1"/>
            <a:r>
              <a:rPr lang="de-DE" dirty="0" smtClean="0">
                <a:sym typeface="Wingdings" pitchFamily="2" charset="2"/>
              </a:rPr>
              <a:t>Untersuchung von </a:t>
            </a:r>
            <a:br>
              <a:rPr lang="de-DE" dirty="0" smtClean="0">
                <a:sym typeface="Wingdings" pitchFamily="2" charset="2"/>
              </a:rPr>
            </a:br>
            <a:r>
              <a:rPr lang="de-DE" dirty="0" smtClean="0">
                <a:sym typeface="Wingdings" pitchFamily="2" charset="2"/>
              </a:rPr>
              <a:t>Hardware und Software</a:t>
            </a:r>
          </a:p>
          <a:p>
            <a:pPr lvl="1"/>
            <a:endParaRPr lang="de-DE" dirty="0" smtClean="0">
              <a:sym typeface="Wingdings" pitchFamily="2" charset="2"/>
            </a:endParaRPr>
          </a:p>
          <a:p>
            <a:r>
              <a:rPr lang="de-DE" dirty="0" smtClean="0">
                <a:sym typeface="Wingdings" pitchFamily="2" charset="2"/>
              </a:rPr>
              <a:t>Keine Konfigurationsempfehlungen</a:t>
            </a:r>
          </a:p>
        </p:txBody>
      </p:sp>
      <p:sp>
        <p:nvSpPr>
          <p:cNvPr id="10" name="Untertitel 9"/>
          <p:cNvSpPr>
            <a:spLocks noGrp="1"/>
          </p:cNvSpPr>
          <p:nvPr>
            <p:ph type="subTitle" idx="13"/>
          </p:nvPr>
        </p:nvSpPr>
        <p:spPr/>
        <p:txBody>
          <a:bodyPr/>
          <a:lstStyle/>
          <a:p>
            <a:r>
              <a:rPr lang="de-DE" dirty="0" smtClean="0"/>
              <a:t>IPv6-Profil</a:t>
            </a:r>
            <a:endParaRPr lang="de-DE" dirty="0"/>
          </a:p>
        </p:txBody>
      </p:sp>
      <p:pic>
        <p:nvPicPr>
          <p:cNvPr id="25604" name="Bild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l="4509" t="16315" r="2647" b="27124"/>
          <a:stretch>
            <a:fillRect/>
          </a:stretch>
        </p:blipFill>
        <p:spPr bwMode="auto">
          <a:xfrm>
            <a:off x="6275388" y="4997450"/>
            <a:ext cx="22733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3" descr="C:\Users\jet\Desktop\Profildokumen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339192">
            <a:off x="6303963" y="1739900"/>
            <a:ext cx="2101850" cy="295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40533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dirty="0" smtClean="0"/>
              <a:t>Erfahrungen aus GEN6</a:t>
            </a:r>
            <a:endParaRPr lang="en-GB" dirty="0"/>
          </a:p>
        </p:txBody>
      </p:sp>
      <p:sp>
        <p:nvSpPr>
          <p:cNvPr id="3" name="Content Placeholder 2"/>
          <p:cNvSpPr>
            <a:spLocks noGrp="1"/>
          </p:cNvSpPr>
          <p:nvPr>
            <p:ph idx="1"/>
          </p:nvPr>
        </p:nvSpPr>
        <p:spPr/>
        <p:txBody>
          <a:bodyPr>
            <a:normAutofit/>
          </a:bodyPr>
          <a:lstStyle/>
          <a:p>
            <a:r>
              <a:rPr lang="de-DE" dirty="0" smtClean="0"/>
              <a:t>„IPv6 </a:t>
            </a:r>
            <a:r>
              <a:rPr lang="de-DE" dirty="0" err="1" smtClean="0"/>
              <a:t>is</a:t>
            </a:r>
            <a:r>
              <a:rPr lang="de-DE" dirty="0" smtClean="0"/>
              <a:t> not a </a:t>
            </a:r>
            <a:r>
              <a:rPr lang="de-DE" dirty="0" err="1" smtClean="0"/>
              <a:t>priority</a:t>
            </a:r>
            <a:r>
              <a:rPr lang="de-DE" dirty="0" smtClean="0"/>
              <a:t>“  </a:t>
            </a:r>
          </a:p>
          <a:p>
            <a:r>
              <a:rPr lang="de-DE" dirty="0" smtClean="0"/>
              <a:t>Föderale/dezentrale Strukturen</a:t>
            </a:r>
          </a:p>
          <a:p>
            <a:r>
              <a:rPr lang="de-DE" dirty="0" smtClean="0"/>
              <a:t>Henne-Ei-Problem</a:t>
            </a:r>
          </a:p>
          <a:p>
            <a:r>
              <a:rPr lang="de-DE" dirty="0" smtClean="0"/>
              <a:t>Fehlender IPv6 Support mancher Provider</a:t>
            </a:r>
          </a:p>
          <a:p>
            <a:r>
              <a:rPr lang="de-DE" dirty="0" smtClean="0"/>
              <a:t>Kaum Freigaben für IPv6</a:t>
            </a:r>
          </a:p>
          <a:p>
            <a:r>
              <a:rPr lang="de-DE" dirty="0" smtClean="0"/>
              <a:t>Infrastrukturen</a:t>
            </a:r>
          </a:p>
          <a:p>
            <a:pPr lvl="1"/>
            <a:r>
              <a:rPr lang="de-DE" dirty="0" smtClean="0"/>
              <a:t>„IPv6 </a:t>
            </a:r>
            <a:r>
              <a:rPr lang="de-DE" dirty="0" err="1" smtClean="0"/>
              <a:t>enabled</a:t>
            </a:r>
            <a:r>
              <a:rPr lang="de-DE" dirty="0" smtClean="0"/>
              <a:t>“ in Produkt-Flyern kann alles oder nichts </a:t>
            </a:r>
            <a:r>
              <a:rPr lang="de-DE" dirty="0" smtClean="0"/>
              <a:t>bedeuten</a:t>
            </a:r>
            <a:endParaRPr lang="de-DE" dirty="0" smtClean="0"/>
          </a:p>
        </p:txBody>
      </p:sp>
      <p:sp>
        <p:nvSpPr>
          <p:cNvPr id="4" name="Subtitle 3"/>
          <p:cNvSpPr>
            <a:spLocks noGrp="1"/>
          </p:cNvSpPr>
          <p:nvPr>
            <p:ph type="subTitle" idx="13"/>
          </p:nvPr>
        </p:nvSpPr>
        <p:spPr/>
        <p:txBody>
          <a:bodyPr/>
          <a:lstStyle/>
          <a:p>
            <a:r>
              <a:rPr lang="de-DE" dirty="0" smtClean="0"/>
              <a:t>Hemmnisse</a:t>
            </a:r>
            <a:endParaRPr lang="de-DE"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spTree>
    <p:extLst>
      <p:ext uri="{BB962C8B-B14F-4D97-AF65-F5344CB8AC3E}">
        <p14:creationId xmlns:p14="http://schemas.microsoft.com/office/powerpoint/2010/main" xmlns="" val="2852971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Erfahrungen aus GEN6</a:t>
            </a:r>
            <a:endParaRPr lang="de-DE" dirty="0"/>
          </a:p>
        </p:txBody>
      </p:sp>
      <p:sp>
        <p:nvSpPr>
          <p:cNvPr id="3" name="Inhaltsplatzhalter 2"/>
          <p:cNvSpPr>
            <a:spLocks noGrp="1"/>
          </p:cNvSpPr>
          <p:nvPr>
            <p:ph idx="1"/>
          </p:nvPr>
        </p:nvSpPr>
        <p:spPr/>
        <p:txBody>
          <a:bodyPr/>
          <a:lstStyle/>
          <a:p>
            <a:r>
              <a:rPr lang="de-DE" dirty="0" smtClean="0"/>
              <a:t>IPv6 funktioniert</a:t>
            </a:r>
          </a:p>
          <a:p>
            <a:r>
              <a:rPr lang="de-DE" dirty="0" smtClean="0"/>
              <a:t>Die IPv6 Einführung ist </a:t>
            </a:r>
            <a:r>
              <a:rPr lang="de-DE" dirty="0" err="1" smtClean="0"/>
              <a:t>leistbar</a:t>
            </a:r>
            <a:endParaRPr lang="de-DE" dirty="0" smtClean="0"/>
          </a:p>
          <a:p>
            <a:r>
              <a:rPr lang="de-DE" dirty="0" smtClean="0"/>
              <a:t>Es gibt kaum grundsätzliche Hindernisse für eine IPv6-Einführung</a:t>
            </a:r>
          </a:p>
          <a:p>
            <a:r>
              <a:rPr lang="de-DE" dirty="0" smtClean="0"/>
              <a:t>IPv6 bietet neue </a:t>
            </a:r>
            <a:r>
              <a:rPr lang="de-DE" dirty="0" smtClean="0"/>
              <a:t>Chancen</a:t>
            </a:r>
          </a:p>
          <a:p>
            <a:r>
              <a:rPr lang="de-DE" dirty="0" smtClean="0"/>
              <a:t>„</a:t>
            </a:r>
            <a:r>
              <a:rPr lang="en-US" dirty="0" smtClean="0"/>
              <a:t>IPv6 is mandatory</a:t>
            </a:r>
            <a:r>
              <a:rPr lang="de-DE" dirty="0" smtClean="0"/>
              <a:t>“  für wesentliche Systeme</a:t>
            </a:r>
          </a:p>
          <a:p>
            <a:r>
              <a:rPr lang="de-DE" dirty="0" smtClean="0"/>
              <a:t>IPv6 </a:t>
            </a:r>
            <a:r>
              <a:rPr lang="de-DE" smtClean="0"/>
              <a:t>im Internet ist jetzt Realität</a:t>
            </a:r>
            <a:endParaRPr lang="de-DE" dirty="0" smtClean="0"/>
          </a:p>
          <a:p>
            <a:r>
              <a:rPr lang="de-DE" dirty="0" smtClean="0"/>
              <a:t>Es gibt aktive Kommunikationspartner</a:t>
            </a:r>
          </a:p>
          <a:p>
            <a:endParaRPr lang="de-DE" dirty="0" smtClean="0"/>
          </a:p>
          <a:p>
            <a:r>
              <a:rPr lang="de-DE" b="1" dirty="0" smtClean="0"/>
              <a:t>IPv6 ist schon da – sind Sie es auch ?</a:t>
            </a:r>
          </a:p>
          <a:p>
            <a:pPr>
              <a:buNone/>
            </a:pPr>
            <a:endParaRPr lang="de-DE" dirty="0"/>
          </a:p>
        </p:txBody>
      </p:sp>
      <p:sp>
        <p:nvSpPr>
          <p:cNvPr id="4" name="Untertitel 3"/>
          <p:cNvSpPr>
            <a:spLocks noGrp="1"/>
          </p:cNvSpPr>
          <p:nvPr>
            <p:ph type="subTitle" idx="13"/>
          </p:nvPr>
        </p:nvSpPr>
        <p:spPr/>
        <p:txBody>
          <a:bodyPr/>
          <a:lstStyle/>
          <a:p>
            <a:r>
              <a:rPr lang="de-DE" dirty="0" smtClean="0"/>
              <a:t>Erkenntnisse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Date Placeholder 4"/>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91684C7-15C3-47C7-9CFB-643132385867}" type="datetime1">
              <a:rPr lang="en-GB" altLang="de-DE" sz="800">
                <a:solidFill>
                  <a:srgbClr val="002395"/>
                </a:solidFill>
              </a:rPr>
              <a:pPr eaLnBrk="1" hangingPunct="1"/>
              <a:t>23/05/2014</a:t>
            </a:fld>
            <a:endParaRPr lang="en-GB" altLang="de-DE" sz="800">
              <a:solidFill>
                <a:srgbClr val="002395"/>
              </a:solidFill>
            </a:endParaRPr>
          </a:p>
        </p:txBody>
      </p:sp>
      <p:sp>
        <p:nvSpPr>
          <p:cNvPr id="8192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57D29A7-138E-40BA-8207-5F6FEB199DEC}" type="slidenum">
              <a:rPr lang="en-US" altLang="de-DE" sz="800">
                <a:solidFill>
                  <a:srgbClr val="002395"/>
                </a:solidFill>
              </a:rPr>
              <a:pPr eaLnBrk="1" hangingPunct="1"/>
              <a:t>19</a:t>
            </a:fld>
            <a:endParaRPr lang="en-US" altLang="de-DE" sz="800">
              <a:solidFill>
                <a:srgbClr val="002395"/>
              </a:solidFill>
            </a:endParaRPr>
          </a:p>
        </p:txBody>
      </p:sp>
      <p:sp>
        <p:nvSpPr>
          <p:cNvPr id="81921" name="Title 1"/>
          <p:cNvSpPr>
            <a:spLocks noGrp="1"/>
          </p:cNvSpPr>
          <p:nvPr>
            <p:ph type="title"/>
          </p:nvPr>
        </p:nvSpPr>
        <p:spPr/>
        <p:txBody>
          <a:bodyPr>
            <a:normAutofit fontScale="90000"/>
          </a:bodyPr>
          <a:lstStyle/>
          <a:p>
            <a:pPr eaLnBrk="1" hangingPunct="1"/>
            <a:r>
              <a:rPr lang="en-GB" altLang="de-DE" smtClean="0">
                <a:ea typeface="ＭＳ Ｐゴシック" pitchFamily="34" charset="-128"/>
              </a:rPr>
              <a:t>Contact</a:t>
            </a:r>
            <a:br>
              <a:rPr lang="en-GB" altLang="de-DE" smtClean="0">
                <a:ea typeface="ＭＳ Ｐゴシック" pitchFamily="34" charset="-128"/>
              </a:rPr>
            </a:br>
            <a:endParaRPr lang="en-GB" altLang="de-DE" smtClean="0">
              <a:ea typeface="ＭＳ Ｐゴシック" pitchFamily="34" charset="-128"/>
            </a:endParaRPr>
          </a:p>
        </p:txBody>
      </p:sp>
      <p:sp>
        <p:nvSpPr>
          <p:cNvPr id="81922" name="Content Placeholder 2"/>
          <p:cNvSpPr>
            <a:spLocks noGrp="1"/>
          </p:cNvSpPr>
          <p:nvPr>
            <p:ph idx="4294967295"/>
          </p:nvPr>
        </p:nvSpPr>
        <p:spPr bwMode="auto">
          <a:xfrm>
            <a:off x="0" y="5661025"/>
            <a:ext cx="8324850" cy="465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5720" bIns="45720" numCol="1" anchor="t" anchorCtr="0" compatLnSpc="1">
            <a:prstTxWarp prst="textNoShape">
              <a:avLst/>
            </a:prstTxWarp>
            <a:normAutofit fontScale="92500" lnSpcReduction="20000"/>
          </a:bodyPr>
          <a:lstStyle/>
          <a:p>
            <a:pPr marL="0" indent="0" eaLnBrk="1" hangingPunct="1">
              <a:buFontTx/>
              <a:buNone/>
            </a:pPr>
            <a:r>
              <a:rPr lang="en-GB" altLang="de-DE" smtClean="0">
                <a:ea typeface="ＭＳ Ｐゴシック" pitchFamily="34" charset="-128"/>
              </a:rPr>
              <a:t>   </a:t>
            </a:r>
          </a:p>
        </p:txBody>
      </p:sp>
      <p:sp>
        <p:nvSpPr>
          <p:cNvPr id="8" name="Textplatzhalter 14"/>
          <p:cNvSpPr txBox="1">
            <a:spLocks/>
          </p:cNvSpPr>
          <p:nvPr/>
        </p:nvSpPr>
        <p:spPr>
          <a:xfrm>
            <a:off x="6185173" y="4623897"/>
            <a:ext cx="2859191" cy="2010494"/>
          </a:xfrm>
          <a:prstGeom prst="rect">
            <a:avLst/>
          </a:prstGeom>
        </p:spPr>
        <p:txBody>
          <a:bodyPr/>
          <a:lstStyle/>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rPr>
              <a:t>Ihr Ansprechpartner:</a:t>
            </a:r>
          </a:p>
          <a:p>
            <a:pPr marR="0" lvl="0" defTabSz="914400" eaLnBrk="0" fontAlgn="base" hangingPunct="0">
              <a:lnSpc>
                <a:spcPct val="100000"/>
              </a:lnSpc>
              <a:spcBef>
                <a:spcPct val="0"/>
              </a:spcBef>
              <a:spcAft>
                <a:spcPct val="0"/>
              </a:spcAft>
              <a:buClrTx/>
              <a:buSzTx/>
              <a:tabLst/>
              <a:defRPr/>
            </a:pPr>
            <a:endParaRPr lang="de-DE" sz="1400" dirty="0" smtClean="0">
              <a:solidFill>
                <a:srgbClr val="4C4C4C"/>
              </a:solidFill>
              <a:latin typeface="Arial" pitchFamily="34" charset="0"/>
              <a:ea typeface="+mj-ea"/>
              <a:cs typeface="Arial" pitchFamily="34" charset="0"/>
            </a:endParaRPr>
          </a:p>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rPr>
              <a:t>Martin Krengel</a:t>
            </a:r>
          </a:p>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rPr>
              <a:t>Citkomm</a:t>
            </a:r>
          </a:p>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hlinkClick r:id="rId2"/>
              </a:rPr>
              <a:t>krengel@citkomm.de</a:t>
            </a:r>
            <a:endParaRPr lang="de-DE" sz="1400" dirty="0" smtClean="0">
              <a:solidFill>
                <a:srgbClr val="4C4C4C"/>
              </a:solidFill>
              <a:latin typeface="Arial" pitchFamily="34" charset="0"/>
              <a:ea typeface="+mj-ea"/>
              <a:cs typeface="Arial" pitchFamily="34" charset="0"/>
            </a:endParaRPr>
          </a:p>
          <a:p>
            <a:pPr marR="0" lvl="0" defTabSz="914400" eaLnBrk="0" fontAlgn="base" hangingPunct="0">
              <a:lnSpc>
                <a:spcPct val="100000"/>
              </a:lnSpc>
              <a:spcBef>
                <a:spcPct val="0"/>
              </a:spcBef>
              <a:spcAft>
                <a:spcPct val="0"/>
              </a:spcAft>
              <a:buClrTx/>
              <a:buSzTx/>
              <a:tabLst/>
              <a:defRPr/>
            </a:pPr>
            <a:endParaRPr lang="de-DE" sz="1400" dirty="0" smtClean="0">
              <a:solidFill>
                <a:srgbClr val="4C4C4C"/>
              </a:solidFill>
              <a:latin typeface="Arial" pitchFamily="34" charset="0"/>
              <a:ea typeface="+mj-ea"/>
              <a:cs typeface="Arial" pitchFamily="34" charset="0"/>
            </a:endParaRPr>
          </a:p>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hlinkClick r:id="rId3"/>
              </a:rPr>
              <a:t>www.citkomm.de</a:t>
            </a:r>
            <a:endParaRPr lang="de-DE" sz="1400" dirty="0" smtClean="0">
              <a:solidFill>
                <a:srgbClr val="4C4C4C"/>
              </a:solidFill>
              <a:latin typeface="Arial" pitchFamily="34" charset="0"/>
              <a:ea typeface="+mj-ea"/>
              <a:cs typeface="Arial" pitchFamily="34" charset="0"/>
            </a:endParaRPr>
          </a:p>
          <a:p>
            <a:pPr marR="0" lvl="0" defTabSz="914400" eaLnBrk="0" fontAlgn="base" hangingPunct="0">
              <a:lnSpc>
                <a:spcPct val="100000"/>
              </a:lnSpc>
              <a:spcBef>
                <a:spcPct val="0"/>
              </a:spcBef>
              <a:spcAft>
                <a:spcPct val="0"/>
              </a:spcAft>
              <a:buClrTx/>
              <a:buSzTx/>
              <a:tabLst/>
              <a:defRPr/>
            </a:pPr>
            <a:r>
              <a:rPr lang="de-DE" sz="1400" dirty="0" smtClean="0">
                <a:solidFill>
                  <a:srgbClr val="4C4C4C"/>
                </a:solidFill>
                <a:latin typeface="Arial" pitchFamily="34" charset="0"/>
                <a:ea typeface="+mj-ea"/>
                <a:cs typeface="Arial" pitchFamily="34" charset="0"/>
                <a:hlinkClick r:id="rId4"/>
              </a:rPr>
              <a:t>www.gen6-project.eu</a:t>
            </a:r>
            <a:endParaRPr lang="de-DE" sz="1400" dirty="0" smtClean="0">
              <a:solidFill>
                <a:srgbClr val="4C4C4C"/>
              </a:solidFill>
              <a:latin typeface="Arial" pitchFamily="34" charset="0"/>
              <a:ea typeface="+mj-ea"/>
              <a:cs typeface="Arial" pitchFamily="34" charset="0"/>
            </a:endParaRPr>
          </a:p>
          <a:p>
            <a:pPr marR="0" lvl="0" defTabSz="914400" eaLnBrk="0" fontAlgn="base" hangingPunct="0">
              <a:lnSpc>
                <a:spcPct val="100000"/>
              </a:lnSpc>
              <a:spcBef>
                <a:spcPct val="0"/>
              </a:spcBef>
              <a:spcAft>
                <a:spcPct val="0"/>
              </a:spcAft>
              <a:buClrTx/>
              <a:buSzTx/>
              <a:tabLst/>
              <a:defRPr/>
            </a:pPr>
            <a:endParaRPr lang="de-DE" sz="1400" dirty="0" smtClean="0">
              <a:solidFill>
                <a:srgbClr val="4C4C4C"/>
              </a:solidFill>
              <a:latin typeface="Arial" pitchFamily="34" charset="0"/>
              <a:ea typeface="+mj-ea"/>
              <a:cs typeface="Arial" pitchFamily="34" charset="0"/>
            </a:endParaRPr>
          </a:p>
        </p:txBody>
      </p:sp>
      <p:sp>
        <p:nvSpPr>
          <p:cNvPr id="9" name="Textplatzhalter 3"/>
          <p:cNvSpPr txBox="1">
            <a:spLocks/>
          </p:cNvSpPr>
          <p:nvPr/>
        </p:nvSpPr>
        <p:spPr>
          <a:xfrm>
            <a:off x="457200" y="1600200"/>
            <a:ext cx="8229600" cy="4525963"/>
          </a:xfrm>
          <a:prstGeom prst="rect">
            <a:avLst/>
          </a:prstGeom>
        </p:spPr>
        <p:txBody>
          <a:bodyPr anchor="ct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de-DE" sz="4000" b="1" i="0" u="none" strike="noStrike" kern="1200" cap="none" spc="0" normalizeH="0" baseline="0" noProof="0" smtClean="0">
                <a:ln>
                  <a:noFill/>
                </a:ln>
                <a:solidFill>
                  <a:schemeClr val="tx1"/>
                </a:solidFill>
                <a:effectLst/>
                <a:uLnTx/>
                <a:uFillTx/>
                <a:latin typeface="+mn-lt"/>
                <a:ea typeface="+mn-ea"/>
                <a:cs typeface="+mn-cs"/>
              </a:rPr>
              <a:t>Questions ?</a:t>
            </a:r>
            <a:endParaRPr kumimoji="0" lang="de-DE" sz="4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2228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IPv6 in Netzen der ÖV in Europa</a:t>
            </a:r>
          </a:p>
        </p:txBody>
      </p:sp>
      <p:sp>
        <p:nvSpPr>
          <p:cNvPr id="5" name="Inhaltsplatzhalter 4"/>
          <p:cNvSpPr>
            <a:spLocks noGrp="1"/>
          </p:cNvSpPr>
          <p:nvPr>
            <p:ph idx="1"/>
          </p:nvPr>
        </p:nvSpPr>
        <p:spPr>
          <a:xfrm>
            <a:off x="973138" y="2080956"/>
            <a:ext cx="8229600" cy="4525963"/>
          </a:xfrm>
        </p:spPr>
        <p:txBody>
          <a:bodyPr>
            <a:normAutofit/>
          </a:bodyPr>
          <a:lstStyle/>
          <a:p>
            <a:pPr lvl="4"/>
            <a:endParaRPr lang="de-DE" sz="1000" dirty="0" smtClean="0"/>
          </a:p>
          <a:p>
            <a:r>
              <a:rPr lang="de-DE" sz="2000" dirty="0" smtClean="0"/>
              <a:t>IPv6 bei der EU</a:t>
            </a:r>
          </a:p>
          <a:p>
            <a:pPr lvl="4"/>
            <a:endParaRPr lang="de-DE" sz="1000" dirty="0" smtClean="0"/>
          </a:p>
          <a:p>
            <a:r>
              <a:rPr lang="de-DE" sz="2000" dirty="0" err="1" smtClean="0"/>
              <a:t>Governments</a:t>
            </a:r>
            <a:r>
              <a:rPr lang="de-DE" sz="2000" dirty="0" smtClean="0"/>
              <a:t> Enabled </a:t>
            </a:r>
            <a:r>
              <a:rPr lang="de-DE" sz="2000" dirty="0" err="1" smtClean="0"/>
              <a:t>with</a:t>
            </a:r>
            <a:r>
              <a:rPr lang="de-DE" sz="2000" dirty="0" smtClean="0"/>
              <a:t> IPv6 – GEN6</a:t>
            </a:r>
          </a:p>
          <a:p>
            <a:pPr marL="342900" lvl="4" indent="-342900">
              <a:buFont typeface="Arial"/>
              <a:buChar char="•"/>
            </a:pPr>
            <a:endParaRPr lang="de-DE" sz="1000" dirty="0" smtClean="0"/>
          </a:p>
          <a:p>
            <a:r>
              <a:rPr lang="de-DE" sz="2000" dirty="0" smtClean="0"/>
              <a:t>IPv6 in der ÖV in Europa</a:t>
            </a:r>
            <a:endParaRPr lang="de-DE" sz="1600" dirty="0" smtClean="0"/>
          </a:p>
          <a:p>
            <a:pPr marL="342900" lvl="4" indent="-342900">
              <a:buFont typeface="Arial"/>
              <a:buChar char="•"/>
            </a:pPr>
            <a:endParaRPr lang="de-DE" sz="1000" dirty="0" smtClean="0"/>
          </a:p>
          <a:p>
            <a:r>
              <a:rPr lang="de-DE" sz="2000" dirty="0" smtClean="0"/>
              <a:t>IPv6 Einführungssupport</a:t>
            </a:r>
          </a:p>
          <a:p>
            <a:pPr marL="342900" lvl="4" indent="-342900">
              <a:buFont typeface="Arial"/>
              <a:buChar char="•"/>
            </a:pPr>
            <a:endParaRPr lang="de-DE" sz="1000" dirty="0" smtClean="0"/>
          </a:p>
          <a:p>
            <a:r>
              <a:rPr lang="de-DE" sz="2000" dirty="0" smtClean="0"/>
              <a:t>Erfahrungen aus GEN6</a:t>
            </a:r>
          </a:p>
          <a:p>
            <a:pPr lvl="1"/>
            <a:r>
              <a:rPr lang="de-DE" sz="1600" dirty="0" smtClean="0"/>
              <a:t>Hemmnisse</a:t>
            </a:r>
          </a:p>
          <a:p>
            <a:pPr lvl="1"/>
            <a:r>
              <a:rPr lang="de-DE" sz="1600" dirty="0" smtClean="0"/>
              <a:t>Erkenntnisse</a:t>
            </a:r>
          </a:p>
          <a:p>
            <a:pPr marL="0" indent="0">
              <a:buNone/>
            </a:pPr>
            <a:endParaRPr lang="de-DE" dirty="0" smtClean="0"/>
          </a:p>
          <a:p>
            <a:endParaRPr lang="de-DE" dirty="0"/>
          </a:p>
        </p:txBody>
      </p:sp>
      <p:sp>
        <p:nvSpPr>
          <p:cNvPr id="6" name="Untertitel 5"/>
          <p:cNvSpPr>
            <a:spLocks noGrp="1"/>
          </p:cNvSpPr>
          <p:nvPr>
            <p:ph type="subTitle" idx="13"/>
          </p:nvPr>
        </p:nvSpPr>
        <p:spPr>
          <a:xfrm>
            <a:off x="973138" y="1473906"/>
            <a:ext cx="8229600" cy="607050"/>
          </a:xfrm>
        </p:spPr>
        <p:txBody>
          <a:bodyPr/>
          <a:lstStyle/>
          <a:p>
            <a:r>
              <a:rPr lang="de-DE" dirty="0" smtClean="0"/>
              <a:t>Agenda</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8820150" y="549275"/>
            <a:ext cx="288925" cy="1366838"/>
          </a:xfrm>
          <a:prstGeom prst="rect">
            <a:avLst/>
          </a:prstGeom>
          <a:solidFill>
            <a:schemeClr val="bg1"/>
          </a:solidFill>
          <a:ln w="9525">
            <a:solidFill>
              <a:schemeClr val="bg1"/>
            </a:solidFill>
            <a:miter lim="800000"/>
            <a:headEnd/>
            <a:tailEnd/>
          </a:ln>
        </p:spPr>
        <p:txBody>
          <a:bodyPr wrap="none" lIns="90000" tIns="46800" rIns="90000" bIns="46800" anchor="ctr"/>
          <a:lstStyle/>
          <a:p>
            <a:pPr eaLnBrk="0" hangingPunct="0"/>
            <a:endParaRPr lang="de-DE"/>
          </a:p>
        </p:txBody>
      </p:sp>
      <p:sp>
        <p:nvSpPr>
          <p:cNvPr id="6" name="Titel 5"/>
          <p:cNvSpPr>
            <a:spLocks noGrp="1"/>
          </p:cNvSpPr>
          <p:nvPr>
            <p:ph type="title"/>
          </p:nvPr>
        </p:nvSpPr>
        <p:spPr/>
        <p:txBody>
          <a:bodyPr/>
          <a:lstStyle/>
          <a:p>
            <a:r>
              <a:rPr lang="de-DE" smtClean="0"/>
              <a:t>IPv6 bei der EU</a:t>
            </a:r>
            <a:endParaRPr lang="de-DE" dirty="0"/>
          </a:p>
        </p:txBody>
      </p:sp>
      <p:sp>
        <p:nvSpPr>
          <p:cNvPr id="7" name="Inhaltsplatzhalter 6"/>
          <p:cNvSpPr>
            <a:spLocks noGrp="1"/>
          </p:cNvSpPr>
          <p:nvPr>
            <p:ph idx="1"/>
          </p:nvPr>
        </p:nvSpPr>
        <p:spPr/>
        <p:txBody>
          <a:bodyPr>
            <a:normAutofit fontScale="85000" lnSpcReduction="20000"/>
          </a:bodyPr>
          <a:lstStyle/>
          <a:p>
            <a:r>
              <a:rPr lang="en-US" dirty="0" smtClean="0"/>
              <a:t>2002: European Commission's Communication to the Council and the European Parliament (COM/2002/96) – “Next Generation Internet – priorities for action in migrating to the new Internet protocol IPv6”, </a:t>
            </a:r>
            <a:r>
              <a:rPr lang="de-DE" dirty="0" smtClean="0"/>
              <a:t>als Grundlage für die EU-Mitglieder, um eigene Aktionspläne für Breitbandausbau und IPv6-Einführung zu gestalten</a:t>
            </a:r>
            <a:r>
              <a:rPr lang="en-US" dirty="0" smtClean="0"/>
              <a:t>. </a:t>
            </a:r>
          </a:p>
          <a:p>
            <a:pPr lvl="1"/>
            <a:r>
              <a:rPr lang="de-DE" dirty="0" smtClean="0"/>
              <a:t>Verstärkte Einführung von IPv6 in öffentlichen Netzen und Diensten </a:t>
            </a:r>
          </a:p>
          <a:p>
            <a:pPr lvl="1"/>
            <a:r>
              <a:rPr lang="de-DE" dirty="0" smtClean="0"/>
              <a:t>Etablierung und Umsetzung von Ausbildungsprogrammen zu IPv6</a:t>
            </a:r>
          </a:p>
          <a:p>
            <a:pPr lvl="1"/>
            <a:r>
              <a:rPr lang="de-DE" dirty="0" smtClean="0"/>
              <a:t>Kampagnen zur Förderung der Aufmerksamkeit für die Notwenigkeit von IPv6</a:t>
            </a:r>
          </a:p>
          <a:p>
            <a:pPr lvl="1"/>
            <a:r>
              <a:rPr lang="de-DE" dirty="0" smtClean="0"/>
              <a:t>Verstärkung der IPv6-Aktivitiäten in den Förderprogrammen</a:t>
            </a:r>
          </a:p>
          <a:p>
            <a:pPr lvl="1"/>
            <a:r>
              <a:rPr lang="de-DE" dirty="0" smtClean="0"/>
              <a:t>Förderung nationaler und internationaler Forschungsnetze für die IPv6-Einführung</a:t>
            </a:r>
          </a:p>
          <a:p>
            <a:pPr lvl="1"/>
            <a:r>
              <a:rPr lang="de-DE" dirty="0" smtClean="0"/>
              <a:t>Einbindung von IPv6 in alle strategischen Planungen für neue Internet-Services</a:t>
            </a:r>
          </a:p>
          <a:p>
            <a:r>
              <a:rPr lang="en-US" dirty="0" smtClean="0"/>
              <a:t>2002: Action Plan </a:t>
            </a:r>
            <a:r>
              <a:rPr lang="en-US" dirty="0" err="1" smtClean="0"/>
              <a:t>eEurope</a:t>
            </a:r>
            <a:r>
              <a:rPr lang="en-US" dirty="0" smtClean="0"/>
              <a:t> 2005: </a:t>
            </a:r>
          </a:p>
          <a:p>
            <a:pPr lvl="1"/>
            <a:r>
              <a:rPr lang="en-US" dirty="0" smtClean="0"/>
              <a:t>“IPv6 is essential on the road leading to network-based technologies, products and services that will contribute to an "everywhere", user-centric Information Society”. </a:t>
            </a:r>
          </a:p>
          <a:p>
            <a:pPr lvl="1"/>
            <a:r>
              <a:rPr lang="en-US" dirty="0" smtClean="0"/>
              <a:t>“The Commission has already set out the steps needed to support the next generation Internet in its IPv6 Communication34, “Next Generation Internet - priorities for action in migrating to the new Internet protocol IPv6” and those recommendations should be followed up”.</a:t>
            </a:r>
          </a:p>
          <a:p>
            <a:endParaRPr lang="de-DE" dirty="0" smtClean="0"/>
          </a:p>
          <a:p>
            <a:endParaRPr lang="de-DE" dirty="0"/>
          </a:p>
        </p:txBody>
      </p:sp>
      <p:sp>
        <p:nvSpPr>
          <p:cNvPr id="9" name="Untertitel 8"/>
          <p:cNvSpPr>
            <a:spLocks noGrp="1"/>
          </p:cNvSpPr>
          <p:nvPr>
            <p:ph type="subTitle" idx="13"/>
          </p:nvPr>
        </p:nvSpPr>
        <p:spPr/>
        <p:txBody>
          <a:bodyPr/>
          <a:lstStyle/>
          <a:p>
            <a:r>
              <a:rPr lang="de-DE" altLang="ja-JP" dirty="0" smtClean="0"/>
              <a:t>Initiativen der Europäischen Kommission</a:t>
            </a:r>
            <a:endParaRPr lang="de-DE" dirty="0" smtClean="0"/>
          </a:p>
          <a:p>
            <a:endParaRPr lang="de-DE" dirty="0" smtClean="0"/>
          </a:p>
          <a:p>
            <a:endParaRPr lang="de-DE" dirty="0"/>
          </a:p>
        </p:txBody>
      </p:sp>
    </p:spTree>
    <p:extLst>
      <p:ext uri="{BB962C8B-B14F-4D97-AF65-F5344CB8AC3E}">
        <p14:creationId xmlns:p14="http://schemas.microsoft.com/office/powerpoint/2010/main" xmlns="" val="20872176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8820150" y="549275"/>
            <a:ext cx="288925" cy="1366838"/>
          </a:xfrm>
          <a:prstGeom prst="rect">
            <a:avLst/>
          </a:prstGeom>
          <a:solidFill>
            <a:schemeClr val="bg1"/>
          </a:solidFill>
          <a:ln w="9525">
            <a:solidFill>
              <a:schemeClr val="bg1"/>
            </a:solidFill>
            <a:miter lim="800000"/>
            <a:headEnd/>
            <a:tailEnd/>
          </a:ln>
        </p:spPr>
        <p:txBody>
          <a:bodyPr wrap="none" lIns="90000" tIns="46800" rIns="90000" bIns="46800" anchor="ctr"/>
          <a:lstStyle/>
          <a:p>
            <a:pPr eaLnBrk="0" hangingPunct="0"/>
            <a:endParaRPr lang="de-DE"/>
          </a:p>
        </p:txBody>
      </p:sp>
      <p:sp>
        <p:nvSpPr>
          <p:cNvPr id="8" name="Titel 3"/>
          <p:cNvSpPr txBox="1">
            <a:spLocks/>
          </p:cNvSpPr>
          <p:nvPr/>
        </p:nvSpPr>
        <p:spPr>
          <a:xfrm>
            <a:off x="503989" y="66208"/>
            <a:ext cx="7282699" cy="463471"/>
          </a:xfrm>
          <a:prstGeom prst="rect">
            <a:avLst/>
          </a:prstGeom>
        </p:spPr>
        <p:txBody>
          <a:bodyPr vert="horz" lIns="91440" tIns="45720" rIns="91440" bIns="45720" rtlCol="0" anchor="ctr">
            <a:normAutofit/>
          </a:bodyPr>
          <a:lstStyle>
            <a:lvl1pPr algn="r">
              <a:spcBef>
                <a:spcPct val="0"/>
              </a:spcBef>
              <a:buNone/>
              <a:defRPr sz="2000" b="1">
                <a:solidFill>
                  <a:schemeClr val="accent4">
                    <a:lumMod val="40000"/>
                    <a:lumOff val="60000"/>
                  </a:schemeClr>
                </a:solidFill>
                <a:latin typeface="+mj-lt"/>
                <a:ea typeface="+mj-ea"/>
                <a:cs typeface="+mj-cs"/>
              </a:defRPr>
            </a:lvl1pPr>
          </a:lstStyle>
          <a:p>
            <a:endParaRPr lang="de-DE" dirty="0"/>
          </a:p>
        </p:txBody>
      </p:sp>
      <p:sp>
        <p:nvSpPr>
          <p:cNvPr id="6" name="Titel 5"/>
          <p:cNvSpPr>
            <a:spLocks noGrp="1"/>
          </p:cNvSpPr>
          <p:nvPr>
            <p:ph type="title"/>
          </p:nvPr>
        </p:nvSpPr>
        <p:spPr/>
        <p:txBody>
          <a:bodyPr/>
          <a:lstStyle/>
          <a:p>
            <a:r>
              <a:rPr lang="de-DE" dirty="0" smtClean="0"/>
              <a:t>IPv6 bei der EU</a:t>
            </a:r>
            <a:endParaRPr lang="de-DE" dirty="0"/>
          </a:p>
        </p:txBody>
      </p:sp>
      <p:sp>
        <p:nvSpPr>
          <p:cNvPr id="7" name="Inhaltsplatzhalter 6"/>
          <p:cNvSpPr>
            <a:spLocks noGrp="1"/>
          </p:cNvSpPr>
          <p:nvPr>
            <p:ph idx="1"/>
          </p:nvPr>
        </p:nvSpPr>
        <p:spPr/>
        <p:txBody>
          <a:bodyPr>
            <a:normAutofit fontScale="92500" lnSpcReduction="10000"/>
          </a:bodyPr>
          <a:lstStyle/>
          <a:p>
            <a:r>
              <a:rPr lang="de-DE" smtClean="0"/>
              <a:t>2008: Advancing the Internet, Action Plan for the deployment of Internet Protocol version 6 in Europe</a:t>
            </a:r>
          </a:p>
          <a:p>
            <a:pPr lvl="1"/>
            <a:r>
              <a:rPr lang="de-DE" smtClean="0"/>
              <a:t>analysiert die Ist-Situation 2008 </a:t>
            </a:r>
          </a:p>
          <a:p>
            <a:pPr lvl="1"/>
            <a:r>
              <a:rPr lang="de-DE" smtClean="0"/>
              <a:t>definiert Aktionen, um IPv6 bis 2010 auf breiter Basis einzuführen.  </a:t>
            </a:r>
          </a:p>
          <a:p>
            <a:r>
              <a:rPr lang="en-US" smtClean="0"/>
              <a:t>2011: European Action Plan for eGovernment 2011-2015</a:t>
            </a:r>
          </a:p>
          <a:p>
            <a:pPr lvl="1"/>
            <a:r>
              <a:rPr lang="en-US" smtClean="0"/>
              <a:t>“The Commission will launch activities under the CIP programme to support administrations to pilot the upgrade to IPv6, thereby creating showcases and new momentum for moving to IPv6 on a large scale.”</a:t>
            </a:r>
          </a:p>
          <a:p>
            <a:r>
              <a:rPr lang="en-US" smtClean="0"/>
              <a:t>2011: Council Conclusions on the European eGovernment Action Plan 2011- 2015.</a:t>
            </a:r>
          </a:p>
          <a:p>
            <a:pPr lvl="1"/>
            <a:r>
              <a:rPr lang="en-US" smtClean="0"/>
              <a:t>“Launch a study and pilot projects under the CIP-Programme to support the migration of public administrations to IPv6 within the global context and the deployment of innovative architecture and emerging technologies in order to deliver more flexible and efficient service delivery”</a:t>
            </a:r>
          </a:p>
          <a:p>
            <a:endParaRPr lang="de-DE" dirty="0"/>
          </a:p>
        </p:txBody>
      </p:sp>
      <p:sp>
        <p:nvSpPr>
          <p:cNvPr id="9" name="Untertitel 8"/>
          <p:cNvSpPr>
            <a:spLocks noGrp="1"/>
          </p:cNvSpPr>
          <p:nvPr>
            <p:ph type="subTitle" idx="13"/>
          </p:nvPr>
        </p:nvSpPr>
        <p:spPr/>
        <p:txBody>
          <a:bodyPr/>
          <a:lstStyle/>
          <a:p>
            <a:r>
              <a:rPr lang="de-DE" altLang="ja-JP" dirty="0" smtClean="0"/>
              <a:t>Initiativen der Europäischen Kommission</a:t>
            </a:r>
            <a:endParaRPr lang="de-DE" dirty="0" smtClean="0"/>
          </a:p>
        </p:txBody>
      </p:sp>
    </p:spTree>
    <p:extLst>
      <p:ext uri="{BB962C8B-B14F-4D97-AF65-F5344CB8AC3E}">
        <p14:creationId xmlns:p14="http://schemas.microsoft.com/office/powerpoint/2010/main" xmlns="" val="14088070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8820150" y="549275"/>
            <a:ext cx="288925" cy="1366838"/>
          </a:xfrm>
          <a:prstGeom prst="rect">
            <a:avLst/>
          </a:prstGeom>
          <a:solidFill>
            <a:schemeClr val="bg1"/>
          </a:solidFill>
          <a:ln w="9525">
            <a:solidFill>
              <a:schemeClr val="bg1"/>
            </a:solidFill>
            <a:miter lim="800000"/>
            <a:headEnd/>
            <a:tailEnd/>
          </a:ln>
        </p:spPr>
        <p:txBody>
          <a:bodyPr wrap="none" lIns="90000" tIns="46800" rIns="90000" bIns="46800" anchor="ctr"/>
          <a:lstStyle/>
          <a:p>
            <a:pPr eaLnBrk="0" hangingPunct="0"/>
            <a:endParaRPr lang="de-DE"/>
          </a:p>
        </p:txBody>
      </p:sp>
      <p:sp>
        <p:nvSpPr>
          <p:cNvPr id="8" name="Titel 3"/>
          <p:cNvSpPr txBox="1">
            <a:spLocks/>
          </p:cNvSpPr>
          <p:nvPr/>
        </p:nvSpPr>
        <p:spPr>
          <a:xfrm>
            <a:off x="637988" y="529679"/>
            <a:ext cx="7282699" cy="463471"/>
          </a:xfrm>
          <a:prstGeom prst="rect">
            <a:avLst/>
          </a:prstGeom>
        </p:spPr>
        <p:txBody>
          <a:bodyPr vert="horz" lIns="91440" tIns="45720" rIns="91440" bIns="45720" rtlCol="0" anchor="ctr">
            <a:normAutofit/>
          </a:bodyPr>
          <a:lstStyle>
            <a:lvl1pPr algn="r">
              <a:spcBef>
                <a:spcPct val="0"/>
              </a:spcBef>
              <a:buNone/>
              <a:defRPr sz="2000" b="1">
                <a:solidFill>
                  <a:schemeClr val="accent4">
                    <a:lumMod val="40000"/>
                    <a:lumOff val="60000"/>
                  </a:schemeClr>
                </a:solidFill>
                <a:latin typeface="+mj-lt"/>
                <a:ea typeface="+mj-ea"/>
                <a:cs typeface="+mj-cs"/>
              </a:defRPr>
            </a:lvl1pPr>
          </a:lstStyle>
          <a:p>
            <a:endParaRPr lang="de-DE" dirty="0"/>
          </a:p>
        </p:txBody>
      </p:sp>
      <p:sp>
        <p:nvSpPr>
          <p:cNvPr id="2" name="Textfeld 1"/>
          <p:cNvSpPr txBox="1"/>
          <p:nvPr/>
        </p:nvSpPr>
        <p:spPr>
          <a:xfrm>
            <a:off x="2142938" y="5879157"/>
            <a:ext cx="1239250" cy="830997"/>
          </a:xfrm>
          <a:prstGeom prst="rect">
            <a:avLst/>
          </a:prstGeom>
          <a:noFill/>
        </p:spPr>
        <p:txBody>
          <a:bodyPr wrap="none" rtlCol="0">
            <a:spAutoFit/>
          </a:bodyPr>
          <a:lstStyle/>
          <a:p>
            <a:r>
              <a:rPr lang="de-DE" sz="2400" b="1" dirty="0" smtClean="0"/>
              <a:t>GEN6</a:t>
            </a:r>
          </a:p>
          <a:p>
            <a:r>
              <a:rPr lang="de-DE" sz="2400" b="1" dirty="0" smtClean="0"/>
              <a:t>6Deploy</a:t>
            </a:r>
            <a:endParaRPr lang="de-DE" sz="2400" b="1" dirty="0"/>
          </a:p>
        </p:txBody>
      </p:sp>
      <p:sp>
        <p:nvSpPr>
          <p:cNvPr id="3" name="Pfeil nach rechts 2"/>
          <p:cNvSpPr/>
          <p:nvPr/>
        </p:nvSpPr>
        <p:spPr>
          <a:xfrm>
            <a:off x="1018988" y="6022032"/>
            <a:ext cx="885825" cy="4095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itel 8"/>
          <p:cNvSpPr>
            <a:spLocks noGrp="1"/>
          </p:cNvSpPr>
          <p:nvPr>
            <p:ph type="title"/>
          </p:nvPr>
        </p:nvSpPr>
        <p:spPr/>
        <p:txBody>
          <a:bodyPr/>
          <a:lstStyle/>
          <a:p>
            <a:r>
              <a:rPr lang="de-DE" dirty="0" smtClean="0"/>
              <a:t>IPv6 bei der EU</a:t>
            </a:r>
            <a:endParaRPr lang="de-DE" dirty="0"/>
          </a:p>
        </p:txBody>
      </p:sp>
      <p:sp>
        <p:nvSpPr>
          <p:cNvPr id="10" name="Inhaltsplatzhalter 9"/>
          <p:cNvSpPr>
            <a:spLocks noGrp="1"/>
          </p:cNvSpPr>
          <p:nvPr>
            <p:ph idx="1"/>
          </p:nvPr>
        </p:nvSpPr>
        <p:spPr/>
        <p:txBody>
          <a:bodyPr/>
          <a:lstStyle/>
          <a:p>
            <a:r>
              <a:rPr lang="de-DE" smtClean="0"/>
              <a:t>Etablierung von IPv6 Task Forces</a:t>
            </a:r>
          </a:p>
          <a:p>
            <a:r>
              <a:rPr lang="de-DE" smtClean="0"/>
              <a:t>IPv6 Enabling in Forschungsnetzen: GEANT ist seit 2002 IPv6-fähig</a:t>
            </a:r>
          </a:p>
          <a:p>
            <a:r>
              <a:rPr lang="de-DE" smtClean="0"/>
              <a:t>Unterstützung von Standards und Förderung von Training Aktivitäten </a:t>
            </a:r>
          </a:p>
          <a:p>
            <a:r>
              <a:rPr lang="de-DE" smtClean="0"/>
              <a:t>Förderung von über 30 europäischen Forschungs- und Entwicklungsprojekten mit IPv6-Bezug</a:t>
            </a:r>
          </a:p>
          <a:p>
            <a:r>
              <a:rPr lang="de-DE" smtClean="0"/>
              <a:t>100 Mio € Invest in IPv6 Forschung</a:t>
            </a:r>
          </a:p>
          <a:p>
            <a:r>
              <a:rPr lang="de-DE" smtClean="0"/>
              <a:t>Europa Web Site ist IPv6-fähig</a:t>
            </a:r>
          </a:p>
          <a:p>
            <a:r>
              <a:rPr lang="de-DE" smtClean="0"/>
              <a:t>TESTA-ng erst in einigen Jahren (&gt; 2015) IPv6-fähig</a:t>
            </a:r>
          </a:p>
          <a:p>
            <a:endParaRPr lang="de-DE" dirty="0"/>
          </a:p>
        </p:txBody>
      </p:sp>
      <p:sp>
        <p:nvSpPr>
          <p:cNvPr id="11" name="Untertitel 10"/>
          <p:cNvSpPr>
            <a:spLocks noGrp="1"/>
          </p:cNvSpPr>
          <p:nvPr>
            <p:ph type="subTitle" idx="13"/>
          </p:nvPr>
        </p:nvSpPr>
        <p:spPr/>
        <p:txBody>
          <a:bodyPr/>
          <a:lstStyle/>
          <a:p>
            <a:r>
              <a:rPr lang="de-DE" altLang="ja-JP" smtClean="0"/>
              <a:t>Ergebnisse</a:t>
            </a:r>
            <a:endParaRPr lang="de-DE" dirty="0"/>
          </a:p>
        </p:txBody>
      </p:sp>
    </p:spTree>
    <p:extLst>
      <p:ext uri="{BB962C8B-B14F-4D97-AF65-F5344CB8AC3E}">
        <p14:creationId xmlns:p14="http://schemas.microsoft.com/office/powerpoint/2010/main" xmlns="" val="24060395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39A931D0-E39C-48BF-AF02-CCC2BA5EEA2A}" type="slidenum">
              <a:rPr lang="de-DE" smtClean="0"/>
              <a:pPr/>
              <a:t>6</a:t>
            </a:fld>
            <a:endParaRPr lang="de-DE"/>
          </a:p>
        </p:txBody>
      </p:sp>
      <p:sp>
        <p:nvSpPr>
          <p:cNvPr id="3" name="Titel 2"/>
          <p:cNvSpPr>
            <a:spLocks noGrp="1"/>
          </p:cNvSpPr>
          <p:nvPr>
            <p:ph type="title"/>
          </p:nvPr>
        </p:nvSpPr>
        <p:spPr/>
        <p:txBody>
          <a:bodyPr/>
          <a:lstStyle/>
          <a:p>
            <a:r>
              <a:rPr lang="de-DE" dirty="0" err="1" smtClean="0"/>
              <a:t>Governments</a:t>
            </a:r>
            <a:r>
              <a:rPr lang="de-DE" dirty="0" smtClean="0"/>
              <a:t> Enabled </a:t>
            </a:r>
            <a:r>
              <a:rPr lang="de-DE" dirty="0" err="1" smtClean="0"/>
              <a:t>with</a:t>
            </a:r>
            <a:r>
              <a:rPr lang="de-DE" dirty="0" smtClean="0"/>
              <a:t> IPv6</a:t>
            </a:r>
            <a:endParaRPr lang="de-DE" dirty="0"/>
          </a:p>
        </p:txBody>
      </p:sp>
      <p:sp>
        <p:nvSpPr>
          <p:cNvPr id="4" name="Textplatzhalter 3"/>
          <p:cNvSpPr>
            <a:spLocks noGrp="1"/>
          </p:cNvSpPr>
          <p:nvPr>
            <p:ph idx="1"/>
          </p:nvPr>
        </p:nvSpPr>
        <p:spPr/>
        <p:txBody>
          <a:bodyPr/>
          <a:lstStyle/>
          <a:p>
            <a:r>
              <a:rPr lang="de-DE" smtClean="0"/>
              <a:t>Ausschreibung Pilotprojekt</a:t>
            </a:r>
          </a:p>
          <a:p>
            <a:pPr lvl="1"/>
            <a:r>
              <a:rPr lang="de-DE" smtClean="0"/>
              <a:t>Piloting IPv6 upgrade for eGovernment services in Europe</a:t>
            </a:r>
          </a:p>
          <a:p>
            <a:pPr lvl="1"/>
            <a:r>
              <a:rPr lang="de-DE" smtClean="0"/>
              <a:t>part-funded EC (CIP-ICT-PSP-2011-297239) project</a:t>
            </a:r>
          </a:p>
          <a:p>
            <a:pPr lvl="1"/>
            <a:r>
              <a:rPr lang="de-DE" smtClean="0"/>
              <a:t>Zuschlag an Konsortium “Governments Enabled with IPv6 – GEN6”</a:t>
            </a:r>
          </a:p>
          <a:p>
            <a:r>
              <a:rPr lang="de-DE" smtClean="0"/>
              <a:t>Inhalt</a:t>
            </a:r>
          </a:p>
          <a:p>
            <a:pPr lvl="1"/>
            <a:r>
              <a:rPr lang="de-DE" smtClean="0"/>
              <a:t>IPv6 Ertüchtigung von eGovernment Infrastrukturen und Services</a:t>
            </a:r>
          </a:p>
          <a:p>
            <a:pPr lvl="1"/>
            <a:r>
              <a:rPr lang="de-DE" smtClean="0"/>
              <a:t>Upgrade bestehender Infrastrukturen</a:t>
            </a:r>
          </a:p>
          <a:p>
            <a:pPr lvl="1"/>
            <a:r>
              <a:rPr lang="de-DE" smtClean="0"/>
              <a:t>Drei bis fünf komplementäre Experimente</a:t>
            </a:r>
          </a:p>
          <a:p>
            <a:pPr lvl="1"/>
            <a:r>
              <a:rPr lang="de-DE" smtClean="0"/>
              <a:t>Umsetzung über 24 Monate</a:t>
            </a:r>
          </a:p>
          <a:p>
            <a:pPr lvl="1"/>
            <a:r>
              <a:rPr lang="de-DE" smtClean="0"/>
              <a:t>Show case für best practices, guidelines, Methoden</a:t>
            </a:r>
          </a:p>
          <a:p>
            <a:pPr lvl="1"/>
            <a:r>
              <a:rPr lang="de-DE" smtClean="0"/>
              <a:t>Zielgruppengerichtete Dissemination / Multiplikationskampagne für Verwaltungen in der EU</a:t>
            </a:r>
            <a:endParaRPr lang="de-DE" dirty="0" smtClean="0"/>
          </a:p>
        </p:txBody>
      </p:sp>
      <p:sp>
        <p:nvSpPr>
          <p:cNvPr id="8" name="Untertitel 7"/>
          <p:cNvSpPr>
            <a:spLocks noGrp="1"/>
          </p:cNvSpPr>
          <p:nvPr>
            <p:ph type="subTitle" idx="13"/>
          </p:nvPr>
        </p:nvSpPr>
        <p:spPr/>
        <p:txBody>
          <a:bodyPr>
            <a:normAutofit fontScale="85000" lnSpcReduction="10000"/>
          </a:bodyPr>
          <a:lstStyle/>
          <a:p>
            <a:r>
              <a:rPr lang="de-DE" smtClean="0"/>
              <a:t>EU-Pilot IPv6 upgrade for eGovernment infrastructure</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DE" altLang="de-DE" dirty="0" smtClean="0"/>
              <a:t>IPv6 in der ÖV in Europa</a:t>
            </a:r>
            <a:endParaRPr lang="de-DE" dirty="0" smtClean="0"/>
          </a:p>
        </p:txBody>
      </p:sp>
      <p:sp>
        <p:nvSpPr>
          <p:cNvPr id="13" name="Inhaltsplatzhalter 12"/>
          <p:cNvSpPr>
            <a:spLocks noGrp="1"/>
          </p:cNvSpPr>
          <p:nvPr>
            <p:ph idx="1"/>
          </p:nvPr>
        </p:nvSpPr>
        <p:spPr/>
        <p:txBody>
          <a:bodyPr/>
          <a:lstStyle/>
          <a:p>
            <a:endParaRPr lang="de-DE"/>
          </a:p>
        </p:txBody>
      </p:sp>
      <p:sp>
        <p:nvSpPr>
          <p:cNvPr id="14" name="Untertitel 13"/>
          <p:cNvSpPr>
            <a:spLocks noGrp="1"/>
          </p:cNvSpPr>
          <p:nvPr>
            <p:ph type="subTitle" idx="13"/>
          </p:nvPr>
        </p:nvSpPr>
        <p:spPr/>
        <p:txBody>
          <a:bodyPr/>
          <a:lstStyle/>
          <a:p>
            <a:r>
              <a:rPr lang="de-DE" dirty="0" smtClean="0"/>
              <a:t>Reaktionen der Verwaltungen</a:t>
            </a:r>
            <a:endParaRPr lang="de-DE" dirty="0"/>
          </a:p>
        </p:txBody>
      </p:sp>
      <p:sp>
        <p:nvSpPr>
          <p:cNvPr id="17411" name="AutoShape 2" descr="imap://jens%2Etiemann@mailsrv.fokus.fraunhofer.de:993/fetch%3EUID%3E/INBOX%3E69702?part=1.1.3&amp;type=image/jpeg&amp;filename=Slovenia.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grpSp>
        <p:nvGrpSpPr>
          <p:cNvPr id="2" name="Gruppieren 4"/>
          <p:cNvGrpSpPr>
            <a:grpSpLocks/>
          </p:cNvGrpSpPr>
          <p:nvPr/>
        </p:nvGrpSpPr>
        <p:grpSpPr bwMode="auto">
          <a:xfrm>
            <a:off x="428625" y="1268760"/>
            <a:ext cx="2746375" cy="4038600"/>
            <a:chOff x="429345" y="1655492"/>
            <a:chExt cx="2745879" cy="4038237"/>
          </a:xfrm>
        </p:grpSpPr>
        <p:pic>
          <p:nvPicPr>
            <p:cNvPr id="90115" name="Picture 3" descr="C:\Users\jet\Desktop\us.jpg"/>
            <p:cNvPicPr>
              <a:picLocks noChangeAspect="1" noChangeArrowheads="1"/>
            </p:cNvPicPr>
            <p:nvPr/>
          </p:nvPicPr>
          <p:blipFill>
            <a:blip r:embed="rId3" cstate="print"/>
            <a:srcRect/>
            <a:stretch>
              <a:fillRect/>
            </a:stretch>
          </p:blipFill>
          <p:spPr bwMode="auto">
            <a:xfrm rot="21357863">
              <a:off x="429345" y="1655492"/>
              <a:ext cx="2745879" cy="35461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7420" name="Textfeld 3"/>
            <p:cNvSpPr txBox="1">
              <a:spLocks noChangeArrowheads="1"/>
            </p:cNvSpPr>
            <p:nvPr/>
          </p:nvSpPr>
          <p:spPr bwMode="auto">
            <a:xfrm>
              <a:off x="682899" y="5293619"/>
              <a:ext cx="7280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a:t>USA</a:t>
              </a:r>
              <a:endParaRPr lang="de-DE" b="1"/>
            </a:p>
          </p:txBody>
        </p:sp>
      </p:grpSp>
      <p:grpSp>
        <p:nvGrpSpPr>
          <p:cNvPr id="3" name="Gruppieren 6"/>
          <p:cNvGrpSpPr>
            <a:grpSpLocks/>
          </p:cNvGrpSpPr>
          <p:nvPr/>
        </p:nvGrpSpPr>
        <p:grpSpPr bwMode="auto">
          <a:xfrm>
            <a:off x="6054725" y="1641475"/>
            <a:ext cx="2805113" cy="4227513"/>
            <a:chOff x="6054275" y="1641301"/>
            <a:chExt cx="2806009" cy="4227978"/>
          </a:xfrm>
        </p:grpSpPr>
        <p:pic>
          <p:nvPicPr>
            <p:cNvPr id="90116" name="Picture 4" descr="C:\Users\jet\Desktop\Slovenia.jpg"/>
            <p:cNvPicPr>
              <a:picLocks noChangeAspect="1" noChangeArrowheads="1"/>
            </p:cNvPicPr>
            <p:nvPr/>
          </p:nvPicPr>
          <p:blipFill>
            <a:blip r:embed="rId4" cstate="print"/>
            <a:srcRect/>
            <a:stretch>
              <a:fillRect/>
            </a:stretch>
          </p:blipFill>
          <p:spPr bwMode="auto">
            <a:xfrm rot="199008">
              <a:off x="6054275" y="1641301"/>
              <a:ext cx="2806009" cy="37469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7418" name="Textfeld 11"/>
            <p:cNvSpPr txBox="1">
              <a:spLocks noChangeArrowheads="1"/>
            </p:cNvSpPr>
            <p:nvPr/>
          </p:nvSpPr>
          <p:spPr bwMode="auto">
            <a:xfrm>
              <a:off x="7201367" y="5469169"/>
              <a:ext cx="14526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a:t>Slowenien</a:t>
              </a:r>
              <a:endParaRPr lang="de-DE" b="1"/>
            </a:p>
          </p:txBody>
        </p:sp>
      </p:grpSp>
      <p:grpSp>
        <p:nvGrpSpPr>
          <p:cNvPr id="4" name="Gruppieren 5"/>
          <p:cNvGrpSpPr>
            <a:grpSpLocks/>
          </p:cNvGrpSpPr>
          <p:nvPr/>
        </p:nvGrpSpPr>
        <p:grpSpPr bwMode="auto">
          <a:xfrm>
            <a:off x="2636838" y="2996952"/>
            <a:ext cx="3808412" cy="3159125"/>
            <a:chOff x="2637306" y="3266396"/>
            <a:chExt cx="3808625" cy="3159346"/>
          </a:xfrm>
        </p:grpSpPr>
        <p:pic>
          <p:nvPicPr>
            <p:cNvPr id="90117" name="Picture 5" descr="C:\Users\jet\Desktop\NationalerPlanSpanien.png"/>
            <p:cNvPicPr>
              <a:picLocks noChangeAspect="1" noChangeArrowheads="1"/>
            </p:cNvPicPr>
            <p:nvPr/>
          </p:nvPicPr>
          <p:blipFill>
            <a:blip r:embed="rId5" cstate="print"/>
            <a:srcRect/>
            <a:stretch>
              <a:fillRect/>
            </a:stretch>
          </p:blipFill>
          <p:spPr bwMode="auto">
            <a:xfrm>
              <a:off x="2637306" y="3266396"/>
              <a:ext cx="3808625" cy="275609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7416" name="Textfeld 12"/>
            <p:cNvSpPr txBox="1">
              <a:spLocks noChangeArrowheads="1"/>
            </p:cNvSpPr>
            <p:nvPr/>
          </p:nvSpPr>
          <p:spPr bwMode="auto">
            <a:xfrm>
              <a:off x="3973967" y="6025632"/>
              <a:ext cx="11833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000" b="1"/>
                <a:t>Spanien</a:t>
              </a:r>
              <a:endParaRPr lang="de-DE" b="1"/>
            </a:p>
          </p:txBody>
        </p:sp>
      </p:grpSp>
    </p:spTree>
    <p:extLst>
      <p:ext uri="{BB962C8B-B14F-4D97-AF65-F5344CB8AC3E}">
        <p14:creationId xmlns:p14="http://schemas.microsoft.com/office/powerpoint/2010/main" xmlns="" val="27642481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de-DE" dirty="0" smtClean="0"/>
              <a:t>IPv6 in der ÖV in Europa</a:t>
            </a:r>
            <a:endParaRPr lang="en-GB" dirty="0"/>
          </a:p>
        </p:txBody>
      </p:sp>
      <p:sp>
        <p:nvSpPr>
          <p:cNvPr id="3" name="Content Placeholder 2"/>
          <p:cNvSpPr>
            <a:spLocks noGrp="1"/>
          </p:cNvSpPr>
          <p:nvPr>
            <p:ph idx="1"/>
          </p:nvPr>
        </p:nvSpPr>
        <p:spPr/>
        <p:txBody>
          <a:bodyPr>
            <a:normAutofit/>
          </a:bodyPr>
          <a:lstStyle/>
          <a:p>
            <a:r>
              <a:rPr lang="de-DE" dirty="0" smtClean="0"/>
              <a:t>Spanien: </a:t>
            </a:r>
          </a:p>
          <a:p>
            <a:pPr lvl="1"/>
            <a:r>
              <a:rPr lang="de-DE" dirty="0" smtClean="0"/>
              <a:t>Zentraler Adressraum-Antrag in Vorbereitung (&gt; /29)</a:t>
            </a:r>
          </a:p>
          <a:p>
            <a:pPr lvl="1"/>
            <a:r>
              <a:rPr lang="de-DE" dirty="0" smtClean="0"/>
              <a:t>Mehrere Web Portals und Dienste wurden in 2013 IPv6 </a:t>
            </a:r>
            <a:r>
              <a:rPr lang="de-DE" dirty="0" err="1" smtClean="0"/>
              <a:t>enabled</a:t>
            </a:r>
            <a:r>
              <a:rPr lang="de-DE" dirty="0" smtClean="0"/>
              <a:t> </a:t>
            </a:r>
          </a:p>
          <a:p>
            <a:pPr lvl="1"/>
            <a:r>
              <a:rPr lang="de-DE" dirty="0" smtClean="0"/>
              <a:t>Nativer IPv6 Transport implementiert im Großteil des Backbones von </a:t>
            </a:r>
            <a:r>
              <a:rPr lang="de-DE" dirty="0" err="1" smtClean="0"/>
              <a:t>Red</a:t>
            </a:r>
            <a:r>
              <a:rPr lang="de-DE" dirty="0" smtClean="0"/>
              <a:t> SARA</a:t>
            </a:r>
          </a:p>
          <a:p>
            <a:pPr lvl="1"/>
            <a:r>
              <a:rPr lang="de-DE" dirty="0" smtClean="0"/>
              <a:t>Backend-Zugang  via IPv6</a:t>
            </a:r>
          </a:p>
          <a:p>
            <a:pPr lvl="2"/>
            <a:endParaRPr lang="de-DE" dirty="0" smtClean="0"/>
          </a:p>
        </p:txBody>
      </p:sp>
      <p:sp>
        <p:nvSpPr>
          <p:cNvPr id="4" name="Subtitle 3"/>
          <p:cNvSpPr>
            <a:spLocks noGrp="1"/>
          </p:cNvSpPr>
          <p:nvPr>
            <p:ph type="subTitle" idx="13"/>
          </p:nvPr>
        </p:nvSpPr>
        <p:spPr/>
        <p:txBody>
          <a:bodyPr/>
          <a:lstStyle/>
          <a:p>
            <a:r>
              <a:rPr lang="en-GB" smtClean="0"/>
              <a:t>Beispiele aus europäischen Ländern</a:t>
            </a:r>
            <a:endParaRPr lang="en-GB"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grpSp>
        <p:nvGrpSpPr>
          <p:cNvPr id="9" name="8 Grupo"/>
          <p:cNvGrpSpPr/>
          <p:nvPr/>
        </p:nvGrpSpPr>
        <p:grpSpPr>
          <a:xfrm>
            <a:off x="4357686" y="3643314"/>
            <a:ext cx="4471429" cy="2316384"/>
            <a:chOff x="4429124" y="1571612"/>
            <a:chExt cx="4471429" cy="2316384"/>
          </a:xfrm>
        </p:grpSpPr>
        <p:pic>
          <p:nvPicPr>
            <p:cNvPr id="10" name="Picture 2"/>
            <p:cNvPicPr>
              <a:picLocks noChangeAspect="1" noChangeArrowheads="1"/>
            </p:cNvPicPr>
            <p:nvPr/>
          </p:nvPicPr>
          <p:blipFill>
            <a:blip r:embed="rId3" cstate="print"/>
            <a:srcRect/>
            <a:stretch>
              <a:fillRect/>
            </a:stretch>
          </p:blipFill>
          <p:spPr bwMode="auto">
            <a:xfrm flipH="1">
              <a:off x="8286776" y="2934711"/>
              <a:ext cx="613777" cy="922918"/>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4429124" y="1571612"/>
              <a:ext cx="1391462" cy="1071571"/>
            </a:xfrm>
            <a:prstGeom prst="rect">
              <a:avLst/>
            </a:prstGeom>
            <a:noFill/>
            <a:ln w="9525">
              <a:noFill/>
              <a:miter lim="800000"/>
              <a:headEnd/>
              <a:tailEnd/>
            </a:ln>
            <a:effectLst/>
          </p:spPr>
        </p:pic>
        <p:pic>
          <p:nvPicPr>
            <p:cNvPr id="12" name="Grafik 11"/>
            <p:cNvPicPr>
              <a:picLocks noChangeAspect="1"/>
            </p:cNvPicPr>
            <p:nvPr/>
          </p:nvPicPr>
          <p:blipFill>
            <a:blip r:embed="rId5" cstate="print"/>
            <a:stretch>
              <a:fillRect/>
            </a:stretch>
          </p:blipFill>
          <p:spPr>
            <a:xfrm>
              <a:off x="5249149" y="1714488"/>
              <a:ext cx="3609132" cy="2173508"/>
            </a:xfrm>
            <a:prstGeom prst="rect">
              <a:avLst/>
            </a:prstGeom>
          </p:spPr>
        </p:pic>
        <p:pic>
          <p:nvPicPr>
            <p:cNvPr id="13" name="Picture 2" descr="C:\Users\cfgomez\AppData\Local\Microsoft\Windows\Temporary Internet Files\Content.IE5\DCJU6WZL\MP900399292[1].jpg"/>
            <p:cNvPicPr>
              <a:picLocks noChangeAspect="1" noChangeArrowheads="1"/>
            </p:cNvPicPr>
            <p:nvPr/>
          </p:nvPicPr>
          <p:blipFill>
            <a:blip r:embed="rId6" cstate="print"/>
            <a:srcRect/>
            <a:stretch>
              <a:fillRect/>
            </a:stretch>
          </p:blipFill>
          <p:spPr bwMode="auto">
            <a:xfrm>
              <a:off x="7500958" y="2071678"/>
              <a:ext cx="514228" cy="642942"/>
            </a:xfrm>
            <a:prstGeom prst="rect">
              <a:avLst/>
            </a:prstGeom>
            <a:noFill/>
          </p:spPr>
        </p:pic>
      </p:grpSp>
    </p:spTree>
    <p:extLst>
      <p:ext uri="{BB962C8B-B14F-4D97-AF65-F5344CB8AC3E}">
        <p14:creationId xmlns:p14="http://schemas.microsoft.com/office/powerpoint/2010/main" xmlns="" val="99096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stretch>
            <a:fillRect/>
          </a:stretch>
        </p:blipFill>
        <p:spPr>
          <a:xfrm>
            <a:off x="5194300" y="4110319"/>
            <a:ext cx="3670300" cy="2443861"/>
          </a:xfrm>
          <a:prstGeom prst="rect">
            <a:avLst/>
          </a:prstGeom>
        </p:spPr>
      </p:pic>
      <p:sp>
        <p:nvSpPr>
          <p:cNvPr id="2" name="Title 1"/>
          <p:cNvSpPr>
            <a:spLocks noGrp="1"/>
          </p:cNvSpPr>
          <p:nvPr>
            <p:ph type="title"/>
          </p:nvPr>
        </p:nvSpPr>
        <p:spPr/>
        <p:txBody>
          <a:bodyPr/>
          <a:lstStyle/>
          <a:p>
            <a:r>
              <a:rPr lang="de-DE" altLang="de-DE" dirty="0" smtClean="0"/>
              <a:t>IPv6 in der ÖV in Europa</a:t>
            </a:r>
            <a:endParaRPr lang="en-GB" dirty="0"/>
          </a:p>
        </p:txBody>
      </p:sp>
      <p:sp>
        <p:nvSpPr>
          <p:cNvPr id="3" name="Content Placeholder 2"/>
          <p:cNvSpPr>
            <a:spLocks noGrp="1"/>
          </p:cNvSpPr>
          <p:nvPr>
            <p:ph idx="1"/>
          </p:nvPr>
        </p:nvSpPr>
        <p:spPr/>
        <p:txBody>
          <a:bodyPr>
            <a:normAutofit/>
          </a:bodyPr>
          <a:lstStyle/>
          <a:p>
            <a:r>
              <a:rPr lang="de-DE" dirty="0" smtClean="0"/>
              <a:t>Türkei</a:t>
            </a:r>
          </a:p>
          <a:p>
            <a:pPr lvl="1"/>
            <a:r>
              <a:rPr lang="de-DE" dirty="0" smtClean="0"/>
              <a:t>„Plan </a:t>
            </a:r>
            <a:r>
              <a:rPr lang="de-DE" dirty="0" err="1" smtClean="0"/>
              <a:t>for</a:t>
            </a:r>
            <a:r>
              <a:rPr lang="de-DE" dirty="0" smtClean="0"/>
              <a:t> Public </a:t>
            </a:r>
            <a:r>
              <a:rPr lang="de-DE" dirty="0" err="1" smtClean="0"/>
              <a:t>Sector‘s</a:t>
            </a:r>
            <a:r>
              <a:rPr lang="de-DE" dirty="0" smtClean="0"/>
              <a:t> Transition </a:t>
            </a:r>
            <a:r>
              <a:rPr lang="de-DE" dirty="0" err="1" smtClean="0"/>
              <a:t>to</a:t>
            </a:r>
            <a:r>
              <a:rPr lang="de-DE" dirty="0" smtClean="0"/>
              <a:t> IPv6: </a:t>
            </a:r>
            <a:r>
              <a:rPr lang="de-DE" dirty="0" err="1" smtClean="0"/>
              <a:t>Governmental</a:t>
            </a:r>
            <a:r>
              <a:rPr lang="de-DE" dirty="0" smtClean="0"/>
              <a:t> </a:t>
            </a:r>
            <a:r>
              <a:rPr lang="de-DE" dirty="0" err="1" smtClean="0"/>
              <a:t>agencies</a:t>
            </a:r>
            <a:r>
              <a:rPr lang="de-DE" dirty="0" smtClean="0"/>
              <a:t> </a:t>
            </a:r>
            <a:r>
              <a:rPr lang="de-DE" dirty="0" err="1" smtClean="0"/>
              <a:t>shall</a:t>
            </a:r>
            <a:r>
              <a:rPr lang="de-DE" dirty="0" smtClean="0"/>
              <a:t> </a:t>
            </a:r>
            <a:r>
              <a:rPr lang="de-DE" dirty="0" err="1" smtClean="0"/>
              <a:t>make</a:t>
            </a:r>
            <a:r>
              <a:rPr lang="de-DE" dirty="0" smtClean="0"/>
              <a:t> </a:t>
            </a:r>
            <a:r>
              <a:rPr lang="de-DE" dirty="0" err="1" smtClean="0"/>
              <a:t>their</a:t>
            </a:r>
            <a:r>
              <a:rPr lang="de-DE" dirty="0" smtClean="0"/>
              <a:t> </a:t>
            </a:r>
            <a:r>
              <a:rPr lang="de-DE" dirty="0" err="1" smtClean="0"/>
              <a:t>internet</a:t>
            </a:r>
            <a:r>
              <a:rPr lang="de-DE" dirty="0" smtClean="0"/>
              <a:t>-based </a:t>
            </a:r>
            <a:r>
              <a:rPr lang="de-DE" dirty="0" err="1" smtClean="0"/>
              <a:t>services</a:t>
            </a:r>
            <a:r>
              <a:rPr lang="de-DE" dirty="0" smtClean="0"/>
              <a:t> open </a:t>
            </a:r>
            <a:r>
              <a:rPr lang="de-DE" dirty="0" err="1" smtClean="0"/>
              <a:t>to</a:t>
            </a:r>
            <a:r>
              <a:rPr lang="de-DE" dirty="0" smtClean="0"/>
              <a:t> </a:t>
            </a:r>
            <a:r>
              <a:rPr lang="de-DE" dirty="0" err="1" smtClean="0"/>
              <a:t>public</a:t>
            </a:r>
            <a:r>
              <a:rPr lang="de-DE" dirty="0" smtClean="0"/>
              <a:t> </a:t>
            </a:r>
            <a:r>
              <a:rPr lang="de-DE" dirty="0" err="1" smtClean="0"/>
              <a:t>access</a:t>
            </a:r>
            <a:r>
              <a:rPr lang="de-DE" dirty="0" smtClean="0"/>
              <a:t> IPv6-compatible </a:t>
            </a:r>
            <a:r>
              <a:rPr lang="de-DE" dirty="0" err="1" smtClean="0"/>
              <a:t>until</a:t>
            </a:r>
            <a:r>
              <a:rPr lang="de-DE" dirty="0" smtClean="0"/>
              <a:t> August 31th 2013 </a:t>
            </a:r>
            <a:r>
              <a:rPr lang="de-DE" dirty="0" err="1" smtClean="0"/>
              <a:t>at</a:t>
            </a:r>
            <a:r>
              <a:rPr lang="de-DE" dirty="0" smtClean="0"/>
              <a:t> least“</a:t>
            </a:r>
          </a:p>
          <a:p>
            <a:pPr lvl="1"/>
            <a:r>
              <a:rPr lang="de-DE" dirty="0" smtClean="0"/>
              <a:t>20% der Web-, DNS-, </a:t>
            </a:r>
            <a:r>
              <a:rPr lang="de-DE" dirty="0" err="1" smtClean="0"/>
              <a:t>eMail</a:t>
            </a:r>
            <a:r>
              <a:rPr lang="de-DE" dirty="0" smtClean="0"/>
              <a:t>-Services der Universitäten sind über IPv6 erreichbar. </a:t>
            </a:r>
          </a:p>
          <a:p>
            <a:pPr lvl="1"/>
            <a:r>
              <a:rPr lang="de-DE" dirty="0" smtClean="0"/>
              <a:t>Kein einheitlicher Adressbereich der ÖV (sondern separate, ausgegeben von den lokalen ISPs)</a:t>
            </a:r>
          </a:p>
          <a:p>
            <a:pPr lvl="1"/>
            <a:endParaRPr lang="de-DE" dirty="0" smtClean="0"/>
          </a:p>
          <a:p>
            <a:pPr lvl="1"/>
            <a:r>
              <a:rPr lang="de-DE" dirty="0" smtClean="0"/>
              <a:t>Zentrales </a:t>
            </a:r>
            <a:r>
              <a:rPr lang="de-DE" dirty="0" err="1" smtClean="0"/>
              <a:t>Government</a:t>
            </a:r>
            <a:r>
              <a:rPr lang="de-DE" dirty="0" smtClean="0"/>
              <a:t>-Portal </a:t>
            </a:r>
            <a:br>
              <a:rPr lang="de-DE" dirty="0" smtClean="0"/>
            </a:br>
            <a:r>
              <a:rPr lang="de-DE" dirty="0" smtClean="0"/>
              <a:t>für IPv6 vorbereitet</a:t>
            </a:r>
          </a:p>
        </p:txBody>
      </p:sp>
      <p:sp>
        <p:nvSpPr>
          <p:cNvPr id="4" name="Subtitle 3"/>
          <p:cNvSpPr>
            <a:spLocks noGrp="1"/>
          </p:cNvSpPr>
          <p:nvPr>
            <p:ph type="subTitle" idx="13"/>
          </p:nvPr>
        </p:nvSpPr>
        <p:spPr/>
        <p:txBody>
          <a:bodyPr/>
          <a:lstStyle/>
          <a:p>
            <a:r>
              <a:rPr lang="en-GB" smtClean="0"/>
              <a:t>Beispiele aus europäischen Ländern</a:t>
            </a:r>
            <a:endParaRPr lang="en-GB" dirty="0"/>
          </a:p>
        </p:txBody>
      </p:sp>
      <p:sp>
        <p:nvSpPr>
          <p:cNvPr id="65540" name="Text Box 398"/>
          <p:cNvSpPr txBox="1">
            <a:spLocks noChangeArrowheads="1"/>
          </p:cNvSpPr>
          <p:nvPr/>
        </p:nvSpPr>
        <p:spPr bwMode="auto">
          <a:xfrm>
            <a:off x="4108450" y="3903663"/>
            <a:ext cx="21113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hangingPunct="1"/>
            <a:endParaRPr lang="de-DE" altLang="de-DE" sz="1800" b="1">
              <a:solidFill>
                <a:srgbClr val="000000"/>
              </a:solidFill>
            </a:endParaRPr>
          </a:p>
        </p:txBody>
      </p:sp>
    </p:spTree>
    <p:extLst>
      <p:ext uri="{BB962C8B-B14F-4D97-AF65-F5344CB8AC3E}">
        <p14:creationId xmlns:p14="http://schemas.microsoft.com/office/powerpoint/2010/main" xmlns="" val="99096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6">
  <a:themeElements>
    <a:clrScheme name="Consulintel_GEN6">
      <a:dk1>
        <a:sysClr val="windowText" lastClr="000000"/>
      </a:dk1>
      <a:lt1>
        <a:sysClr val="window" lastClr="FFFFFF"/>
      </a:lt1>
      <a:dk2>
        <a:srgbClr val="1F497D"/>
      </a:dk2>
      <a:lt2>
        <a:srgbClr val="EEECE1"/>
      </a:lt2>
      <a:accent1>
        <a:srgbClr val="FFB000"/>
      </a:accent1>
      <a:accent2>
        <a:srgbClr val="F6D817"/>
      </a:accent2>
      <a:accent3>
        <a:srgbClr val="2905A0"/>
      </a:accent3>
      <a:accent4>
        <a:srgbClr val="6600A0"/>
      </a:accent4>
      <a:accent5>
        <a:srgbClr val="FF8000"/>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seño GEN6">
  <a:themeElements>
    <a:clrScheme name="Consulintel_GEN6">
      <a:dk1>
        <a:sysClr val="windowText" lastClr="000000"/>
      </a:dk1>
      <a:lt1>
        <a:sysClr val="window" lastClr="FFFFFF"/>
      </a:lt1>
      <a:dk2>
        <a:srgbClr val="1F497D"/>
      </a:dk2>
      <a:lt2>
        <a:srgbClr val="EEECE1"/>
      </a:lt2>
      <a:accent1>
        <a:srgbClr val="FFB000"/>
      </a:accent1>
      <a:accent2>
        <a:srgbClr val="F6D817"/>
      </a:accent2>
      <a:accent3>
        <a:srgbClr val="2905A0"/>
      </a:accent3>
      <a:accent4>
        <a:srgbClr val="6600A0"/>
      </a:accent4>
      <a:accent5>
        <a:srgbClr val="FF8000"/>
      </a:accent5>
      <a:accent6>
        <a:srgbClr val="8080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GEN6</Template>
  <TotalTime>0</TotalTime>
  <Words>1217</Words>
  <Application>Microsoft Office PowerPoint</Application>
  <PresentationFormat>Bildschirmpräsentation (4:3)</PresentationFormat>
  <Paragraphs>225</Paragraphs>
  <Slides>19</Slides>
  <Notes>12</Notes>
  <HiddenSlides>0</HiddenSlides>
  <MMClips>0</MMClips>
  <ScaleCrop>false</ScaleCrop>
  <HeadingPairs>
    <vt:vector size="4" baseType="variant">
      <vt:variant>
        <vt:lpstr>Design</vt:lpstr>
      </vt:variant>
      <vt:variant>
        <vt:i4>2</vt:i4>
      </vt:variant>
      <vt:variant>
        <vt:lpstr>Folientitel</vt:lpstr>
      </vt:variant>
      <vt:variant>
        <vt:i4>19</vt:i4>
      </vt:variant>
    </vt:vector>
  </HeadingPairs>
  <TitlesOfParts>
    <vt:vector size="21" baseType="lpstr">
      <vt:lpstr>GEN6</vt:lpstr>
      <vt:lpstr>1_Diseño GEN6</vt:lpstr>
      <vt:lpstr>Folie 1</vt:lpstr>
      <vt:lpstr>IPv6 in Netzen der ÖV in Europa</vt:lpstr>
      <vt:lpstr>IPv6 bei der EU</vt:lpstr>
      <vt:lpstr>IPv6 bei der EU</vt:lpstr>
      <vt:lpstr>IPv6 bei der EU</vt:lpstr>
      <vt:lpstr>Governments Enabled with IPv6</vt:lpstr>
      <vt:lpstr>IPv6 in der ÖV in Europa</vt:lpstr>
      <vt:lpstr>IPv6 in der ÖV in Europa</vt:lpstr>
      <vt:lpstr>IPv6 in der ÖV in Europa</vt:lpstr>
      <vt:lpstr>IPv6 in der ÖV in Europa</vt:lpstr>
      <vt:lpstr>IPv6 in der ÖV in Europa</vt:lpstr>
      <vt:lpstr>IPv6 in der ÖV in Europa</vt:lpstr>
      <vt:lpstr>IPv6 in der ÖV in Europa</vt:lpstr>
      <vt:lpstr>IPv6 in der ÖV in Europa</vt:lpstr>
      <vt:lpstr>IPv6 Einführungssupport</vt:lpstr>
      <vt:lpstr>IPv6 Einführungssupport</vt:lpstr>
      <vt:lpstr>Erfahrungen aus GEN6</vt:lpstr>
      <vt:lpstr>Erfahrungen aus GEN6</vt:lpstr>
      <vt:lpstr>Contact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Emre</dc:creator>
  <cp:lastModifiedBy>Martin Krengel</cp:lastModifiedBy>
  <cp:revision>244</cp:revision>
  <cp:lastPrinted>2014-04-29T16:06:20Z</cp:lastPrinted>
  <dcterms:created xsi:type="dcterms:W3CDTF">2012-06-18T07:31:04Z</dcterms:created>
  <dcterms:modified xsi:type="dcterms:W3CDTF">2014-05-23T07:41:45Z</dcterms:modified>
</cp:coreProperties>
</file>