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6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4" r:id="rId4"/>
    <p:sldId id="285" r:id="rId5"/>
    <p:sldId id="286" r:id="rId6"/>
    <p:sldId id="284" r:id="rId7"/>
    <p:sldId id="282" r:id="rId8"/>
    <p:sldId id="275" r:id="rId9"/>
    <p:sldId id="279" r:id="rId10"/>
    <p:sldId id="292" r:id="rId11"/>
    <p:sldId id="280" r:id="rId12"/>
    <p:sldId id="281" r:id="rId13"/>
    <p:sldId id="288" r:id="rId14"/>
    <p:sldId id="293" r:id="rId15"/>
    <p:sldId id="291" r:id="rId16"/>
    <p:sldId id="290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60" autoAdjust="0"/>
  </p:normalViewPr>
  <p:slideViewPr>
    <p:cSldViewPr snapToGrid="0" snapToObjects="1"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&#345;&#237;%20Pr&#367;&#353;a\Documents\GEN6\IPv6-benchmarking-Europe-13033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cs-CZ" sz="1600"/>
            </a:pPr>
            <a:r>
              <a:rPr lang="cs-CZ" sz="1600">
                <a:solidFill>
                  <a:schemeClr val="tx2"/>
                </a:solidFill>
              </a:rPr>
              <a:t>URLs according countries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explosion val="1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1.0690910621461791E-2"/>
                  <c:y val="1.54900852482944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Czech Republic; </a:t>
                    </a:r>
                    <a:r>
                      <a:rPr lang="cs-CZ" dirty="0" smtClean="0"/>
                      <a:t>2</a:t>
                    </a:r>
                    <a:r>
                      <a:rPr lang="en-US" dirty="0" smtClean="0"/>
                      <a:t>50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607291044904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364374626942731E-2"/>
                  <c:y val="-2.0651821069857832E-2"/>
                </c:manualLayout>
              </c:layout>
              <c:tx>
                <c:rich>
                  <a:bodyPr/>
                  <a:lstStyle/>
                  <a:p>
                    <a:pPr>
                      <a:defRPr lang="cs-CZ" sz="1400"/>
                    </a:pPr>
                    <a:r>
                      <a:rPr lang="en-US" sz="1400" b="1" dirty="0">
                        <a:solidFill>
                          <a:schemeClr val="accent4"/>
                        </a:solidFill>
                      </a:rPr>
                      <a:t>Germany;</a:t>
                    </a:r>
                    <a:r>
                      <a:rPr lang="en-US" sz="1400" dirty="0"/>
                      <a:t> </a:t>
                    </a:r>
                    <a:r>
                      <a:rPr lang="en-US" sz="1400" i="1" dirty="0">
                        <a:solidFill>
                          <a:schemeClr val="accent5"/>
                        </a:solidFill>
                      </a:rPr>
                      <a:t>713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766197388168766E-2"/>
                  <c:y val="2.581477633732229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504556903065263E-2"/>
                  <c:y val="3.09775283388313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841093656735676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2841093656735676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700911380613069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5626617842035502E-3"/>
                  <c:y val="3.4539801839061657E-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cs-CZ" sz="1200"/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All!$A$3:$A$12</c:f>
              <c:strCache>
                <c:ptCount val="10"/>
                <c:pt idx="0">
                  <c:v>Czech Republic</c:v>
                </c:pt>
                <c:pt idx="1">
                  <c:v>Estonia</c:v>
                </c:pt>
                <c:pt idx="2">
                  <c:v>Germany</c:v>
                </c:pt>
                <c:pt idx="3">
                  <c:v>Greece</c:v>
                </c:pt>
                <c:pt idx="4">
                  <c:v>Luxembourg</c:v>
                </c:pt>
                <c:pt idx="5">
                  <c:v>The Netherlands</c:v>
                </c:pt>
                <c:pt idx="6">
                  <c:v>Slovenia</c:v>
                </c:pt>
                <c:pt idx="7">
                  <c:v>Slovakia</c:v>
                </c:pt>
                <c:pt idx="8">
                  <c:v>Spain</c:v>
                </c:pt>
                <c:pt idx="9">
                  <c:v>Turkey</c:v>
                </c:pt>
              </c:strCache>
            </c:strRef>
          </c:cat>
          <c:val>
            <c:numRef>
              <c:f>All!$C$3:$C$12</c:f>
              <c:numCache>
                <c:formatCode>General</c:formatCode>
                <c:ptCount val="10"/>
                <c:pt idx="0">
                  <c:v>250</c:v>
                </c:pt>
                <c:pt idx="1">
                  <c:v>68</c:v>
                </c:pt>
                <c:pt idx="2">
                  <c:v>713</c:v>
                </c:pt>
                <c:pt idx="3">
                  <c:v>83</c:v>
                </c:pt>
                <c:pt idx="4">
                  <c:v>52</c:v>
                </c:pt>
                <c:pt idx="5">
                  <c:v>463</c:v>
                </c:pt>
                <c:pt idx="6">
                  <c:v>266</c:v>
                </c:pt>
                <c:pt idx="7">
                  <c:v>118</c:v>
                </c:pt>
                <c:pt idx="8">
                  <c:v>251</c:v>
                </c:pt>
                <c:pt idx="9">
                  <c:v>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1.1940868954448508E-2"/>
          <c:y val="0.91577534728035659"/>
          <c:w val="0.9611369861582445"/>
          <c:h val="6.5613603566872111E-2"/>
        </c:manualLayout>
      </c:layout>
      <c:overlay val="0"/>
      <c:txPr>
        <a:bodyPr/>
        <a:lstStyle/>
        <a:p>
          <a:pPr>
            <a:defRPr lang="cs-CZ" sz="1200"/>
          </a:pPr>
          <a:endParaRPr lang="cs-CZ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List1!$A$2:$A$40</c:f>
              <c:strCache>
                <c:ptCount val="38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LU</c:v>
                </c:pt>
                <c:pt idx="21">
                  <c:v>NL</c:v>
                </c:pt>
                <c:pt idx="25">
                  <c:v>SI</c:v>
                </c:pt>
                <c:pt idx="29">
                  <c:v>SK</c:v>
                </c:pt>
                <c:pt idx="33">
                  <c:v>ES</c:v>
                </c:pt>
                <c:pt idx="37">
                  <c:v>TR</c:v>
                </c:pt>
              </c:strCache>
            </c:strRef>
          </c:cat>
          <c:val>
            <c:numRef>
              <c:f>List1!$B$2:$B$40</c:f>
              <c:numCache>
                <c:formatCode>General</c:formatCode>
                <c:ptCount val="39"/>
                <c:pt idx="0" formatCode="0%">
                  <c:v>0.32000000000000006</c:v>
                </c:pt>
                <c:pt idx="4" formatCode="0%">
                  <c:v>6.0000000000000005E-2</c:v>
                </c:pt>
                <c:pt idx="8" formatCode="0%">
                  <c:v>0</c:v>
                </c:pt>
                <c:pt idx="12" formatCode="0%">
                  <c:v>0</c:v>
                </c:pt>
                <c:pt idx="16" formatCode="0%">
                  <c:v>0</c:v>
                </c:pt>
                <c:pt idx="20" formatCode="0%">
                  <c:v>6.0000000000000005E-2</c:v>
                </c:pt>
                <c:pt idx="24" formatCode="0%">
                  <c:v>3.0000000000000002E-2</c:v>
                </c:pt>
                <c:pt idx="28" formatCode="0%">
                  <c:v>0.17</c:v>
                </c:pt>
                <c:pt idx="32" formatCode="0%">
                  <c:v>2.0000000000000004E-2</c:v>
                </c:pt>
                <c:pt idx="36" formatCode="0%">
                  <c:v>2.0000000000000004E-2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List1!$A$2:$A$40</c:f>
              <c:strCache>
                <c:ptCount val="38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LU</c:v>
                </c:pt>
                <c:pt idx="21">
                  <c:v>NL</c:v>
                </c:pt>
                <c:pt idx="25">
                  <c:v>SI</c:v>
                </c:pt>
                <c:pt idx="29">
                  <c:v>SK</c:v>
                </c:pt>
                <c:pt idx="33">
                  <c:v>ES</c:v>
                </c:pt>
                <c:pt idx="37">
                  <c:v>TR</c:v>
                </c:pt>
              </c:strCache>
            </c:strRef>
          </c:cat>
          <c:val>
            <c:numRef>
              <c:f>List1!$C$2:$C$40</c:f>
              <c:numCache>
                <c:formatCode>General</c:formatCode>
                <c:ptCount val="39"/>
                <c:pt idx="0" formatCode="0%">
                  <c:v>2.0000000000000004E-2</c:v>
                </c:pt>
                <c:pt idx="4" formatCode="0%">
                  <c:v>1.0000000000000002E-2</c:v>
                </c:pt>
                <c:pt idx="8" formatCode="0%">
                  <c:v>0</c:v>
                </c:pt>
                <c:pt idx="12" formatCode="0%">
                  <c:v>1.0000000000000002E-2</c:v>
                </c:pt>
                <c:pt idx="16" formatCode="0%">
                  <c:v>0</c:v>
                </c:pt>
                <c:pt idx="20" formatCode="0%">
                  <c:v>0</c:v>
                </c:pt>
                <c:pt idx="24" formatCode="0%">
                  <c:v>0</c:v>
                </c:pt>
                <c:pt idx="28" formatCode="0%">
                  <c:v>2.0000000000000004E-2</c:v>
                </c:pt>
                <c:pt idx="32" formatCode="0%">
                  <c:v>0</c:v>
                </c:pt>
                <c:pt idx="36" formatCode="0%">
                  <c:v>1.0000000000000002E-2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List1!$A$2:$A$40</c:f>
              <c:strCache>
                <c:ptCount val="38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LU</c:v>
                </c:pt>
                <c:pt idx="21">
                  <c:v>NL</c:v>
                </c:pt>
                <c:pt idx="25">
                  <c:v>SI</c:v>
                </c:pt>
                <c:pt idx="29">
                  <c:v>SK</c:v>
                </c:pt>
                <c:pt idx="33">
                  <c:v>ES</c:v>
                </c:pt>
                <c:pt idx="37">
                  <c:v>TR</c:v>
                </c:pt>
              </c:strCache>
            </c:strRef>
          </c:cat>
          <c:val>
            <c:numRef>
              <c:f>List1!$D$2:$D$40</c:f>
              <c:numCache>
                <c:formatCode>0%</c:formatCode>
                <c:ptCount val="39"/>
                <c:pt idx="1">
                  <c:v>0.32000000000000006</c:v>
                </c:pt>
                <c:pt idx="5">
                  <c:v>0.14000000000000001</c:v>
                </c:pt>
                <c:pt idx="9">
                  <c:v>0.19</c:v>
                </c:pt>
                <c:pt idx="13">
                  <c:v>4.0000000000000008E-2</c:v>
                </c:pt>
                <c:pt idx="17">
                  <c:v>0.19</c:v>
                </c:pt>
                <c:pt idx="21">
                  <c:v>0.27</c:v>
                </c:pt>
                <c:pt idx="25">
                  <c:v>8.0000000000000016E-2</c:v>
                </c:pt>
                <c:pt idx="29">
                  <c:v>4.0000000000000008E-2</c:v>
                </c:pt>
                <c:pt idx="33">
                  <c:v>3.0000000000000002E-2</c:v>
                </c:pt>
                <c:pt idx="37">
                  <c:v>1.0000000000000002E-2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Řada 4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List1!$A$2:$A$40</c:f>
              <c:strCache>
                <c:ptCount val="38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LU</c:v>
                </c:pt>
                <c:pt idx="21">
                  <c:v>NL</c:v>
                </c:pt>
                <c:pt idx="25">
                  <c:v>SI</c:v>
                </c:pt>
                <c:pt idx="29">
                  <c:v>SK</c:v>
                </c:pt>
                <c:pt idx="33">
                  <c:v>ES</c:v>
                </c:pt>
                <c:pt idx="37">
                  <c:v>TR</c:v>
                </c:pt>
              </c:strCache>
            </c:strRef>
          </c:cat>
          <c:val>
            <c:numRef>
              <c:f>List1!$E$2:$E$40</c:f>
              <c:numCache>
                <c:formatCode>0%</c:formatCode>
                <c:ptCount val="39"/>
                <c:pt idx="1">
                  <c:v>0.36000000000000004</c:v>
                </c:pt>
                <c:pt idx="5">
                  <c:v>0.27</c:v>
                </c:pt>
                <c:pt idx="9">
                  <c:v>0.49000000000000005</c:v>
                </c:pt>
                <c:pt idx="13">
                  <c:v>2.0000000000000004E-2</c:v>
                </c:pt>
                <c:pt idx="17">
                  <c:v>4.0000000000000008E-2</c:v>
                </c:pt>
                <c:pt idx="21">
                  <c:v>9.0000000000000011E-2</c:v>
                </c:pt>
                <c:pt idx="25">
                  <c:v>0.17</c:v>
                </c:pt>
                <c:pt idx="29">
                  <c:v>4.0000000000000008E-2</c:v>
                </c:pt>
                <c:pt idx="33">
                  <c:v>0.12000000000000001</c:v>
                </c:pt>
                <c:pt idx="37">
                  <c:v>2.0000000000000004E-2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Řada 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List1!$A$2:$A$40</c:f>
              <c:strCache>
                <c:ptCount val="38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LU</c:v>
                </c:pt>
                <c:pt idx="21">
                  <c:v>NL</c:v>
                </c:pt>
                <c:pt idx="25">
                  <c:v>SI</c:v>
                </c:pt>
                <c:pt idx="29">
                  <c:v>SK</c:v>
                </c:pt>
                <c:pt idx="33">
                  <c:v>ES</c:v>
                </c:pt>
                <c:pt idx="37">
                  <c:v>TR</c:v>
                </c:pt>
              </c:strCache>
            </c:strRef>
          </c:cat>
          <c:val>
            <c:numRef>
              <c:f>List1!$F$2:$F$40</c:f>
              <c:numCache>
                <c:formatCode>General</c:formatCode>
                <c:ptCount val="39"/>
                <c:pt idx="2" formatCode="0%">
                  <c:v>6.0000000000000005E-2</c:v>
                </c:pt>
                <c:pt idx="6" formatCode="0%">
                  <c:v>2.0000000000000004E-2</c:v>
                </c:pt>
                <c:pt idx="10" formatCode="0%">
                  <c:v>1.0000000000000002E-2</c:v>
                </c:pt>
                <c:pt idx="14" formatCode="0%">
                  <c:v>0.05</c:v>
                </c:pt>
                <c:pt idx="18" formatCode="0%">
                  <c:v>2.0000000000000004E-2</c:v>
                </c:pt>
                <c:pt idx="22" formatCode="0%">
                  <c:v>3.0000000000000002E-2</c:v>
                </c:pt>
                <c:pt idx="26" formatCode="0%">
                  <c:v>4.0000000000000008E-2</c:v>
                </c:pt>
                <c:pt idx="30" formatCode="0%">
                  <c:v>0</c:v>
                </c:pt>
                <c:pt idx="34" formatCode="0%">
                  <c:v>2.0000000000000004E-2</c:v>
                </c:pt>
                <c:pt idx="38" formatCode="0%">
                  <c:v>0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Řada 6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List1!$A$2:$A$40</c:f>
              <c:strCache>
                <c:ptCount val="38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LU</c:v>
                </c:pt>
                <c:pt idx="21">
                  <c:v>NL</c:v>
                </c:pt>
                <c:pt idx="25">
                  <c:v>SI</c:v>
                </c:pt>
                <c:pt idx="29">
                  <c:v>SK</c:v>
                </c:pt>
                <c:pt idx="33">
                  <c:v>ES</c:v>
                </c:pt>
                <c:pt idx="37">
                  <c:v>TR</c:v>
                </c:pt>
              </c:strCache>
            </c:strRef>
          </c:cat>
          <c:val>
            <c:numRef>
              <c:f>List1!$G$2:$G$40</c:f>
              <c:numCache>
                <c:formatCode>General</c:formatCode>
                <c:ptCount val="39"/>
                <c:pt idx="2" formatCode="0%">
                  <c:v>7.0000000000000021E-2</c:v>
                </c:pt>
                <c:pt idx="6" formatCode="0%">
                  <c:v>4.0000000000000008E-2</c:v>
                </c:pt>
                <c:pt idx="10" formatCode="0%">
                  <c:v>0</c:v>
                </c:pt>
                <c:pt idx="14" formatCode="0%">
                  <c:v>0</c:v>
                </c:pt>
                <c:pt idx="18" formatCode="0%">
                  <c:v>0</c:v>
                </c:pt>
                <c:pt idx="22" formatCode="0%">
                  <c:v>7.0000000000000021E-2</c:v>
                </c:pt>
                <c:pt idx="26" formatCode="0%">
                  <c:v>0</c:v>
                </c:pt>
                <c:pt idx="30" formatCode="0%">
                  <c:v>1.0000000000000002E-2</c:v>
                </c:pt>
                <c:pt idx="34" formatCode="0%">
                  <c:v>2.0000000000000004E-2</c:v>
                </c:pt>
                <c:pt idx="38" formatCode="0%">
                  <c:v>1.0000000000000002E-2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85650432"/>
        <c:axId val="85672704"/>
      </c:barChart>
      <c:catAx>
        <c:axId val="85650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cs-CZ"/>
            </a:pPr>
            <a:endParaRPr lang="cs-CZ"/>
          </a:p>
        </c:txPr>
        <c:crossAx val="85672704"/>
        <c:crosses val="autoZero"/>
        <c:auto val="1"/>
        <c:lblAlgn val="ctr"/>
        <c:lblOffset val="100"/>
        <c:noMultiLvlLbl val="0"/>
      </c:catAx>
      <c:valAx>
        <c:axId val="85672704"/>
        <c:scaling>
          <c:orientation val="minMax"/>
          <c:max val="0.70000000000000018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cs-CZ" sz="1400"/>
            </a:pPr>
            <a:endParaRPr lang="cs-CZ"/>
          </a:p>
        </c:txPr>
        <c:crossAx val="85650432"/>
        <c:crosses val="autoZero"/>
        <c:crossBetween val="between"/>
        <c:majorUnit val="0.1"/>
        <c:minorUnit val="1.0000000000000005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List1!$A$2:$A$40</c:f>
              <c:strCache>
                <c:ptCount val="38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LU</c:v>
                </c:pt>
                <c:pt idx="21">
                  <c:v>NL</c:v>
                </c:pt>
                <c:pt idx="25">
                  <c:v>SI</c:v>
                </c:pt>
                <c:pt idx="29">
                  <c:v>SK</c:v>
                </c:pt>
                <c:pt idx="33">
                  <c:v>ES</c:v>
                </c:pt>
                <c:pt idx="37">
                  <c:v>TR</c:v>
                </c:pt>
              </c:strCache>
            </c:strRef>
          </c:cat>
          <c:val>
            <c:numRef>
              <c:f>List1!$B$2:$B$40</c:f>
              <c:numCache>
                <c:formatCode>General</c:formatCode>
                <c:ptCount val="39"/>
                <c:pt idx="0" formatCode="0%">
                  <c:v>0.45</c:v>
                </c:pt>
                <c:pt idx="4" formatCode="0%">
                  <c:v>0</c:v>
                </c:pt>
                <c:pt idx="8" formatCode="0%">
                  <c:v>0</c:v>
                </c:pt>
                <c:pt idx="12" formatCode="0%">
                  <c:v>0</c:v>
                </c:pt>
                <c:pt idx="16" formatCode="0%">
                  <c:v>0</c:v>
                </c:pt>
                <c:pt idx="20" formatCode="0%">
                  <c:v>0.48000000000000004</c:v>
                </c:pt>
                <c:pt idx="24" formatCode="0%">
                  <c:v>0.05</c:v>
                </c:pt>
                <c:pt idx="28" formatCode="0%">
                  <c:v>0</c:v>
                </c:pt>
                <c:pt idx="32" formatCode="0%">
                  <c:v>9.0000000000000011E-2</c:v>
                </c:pt>
                <c:pt idx="36" formatCode="0%">
                  <c:v>4.0000000000000008E-2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List1!$A$2:$A$40</c:f>
              <c:strCache>
                <c:ptCount val="38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LU</c:v>
                </c:pt>
                <c:pt idx="21">
                  <c:v>NL</c:v>
                </c:pt>
                <c:pt idx="25">
                  <c:v>SI</c:v>
                </c:pt>
                <c:pt idx="29">
                  <c:v>SK</c:v>
                </c:pt>
                <c:pt idx="33">
                  <c:v>ES</c:v>
                </c:pt>
                <c:pt idx="37">
                  <c:v>TR</c:v>
                </c:pt>
              </c:strCache>
            </c:strRef>
          </c:cat>
          <c:val>
            <c:numRef>
              <c:f>List1!$C$2:$C$40</c:f>
              <c:numCache>
                <c:formatCode>General</c:formatCode>
                <c:ptCount val="39"/>
                <c:pt idx="0" formatCode="0%">
                  <c:v>0.16</c:v>
                </c:pt>
                <c:pt idx="4" formatCode="0%">
                  <c:v>0</c:v>
                </c:pt>
                <c:pt idx="8" formatCode="0%">
                  <c:v>0</c:v>
                </c:pt>
                <c:pt idx="12" formatCode="0%">
                  <c:v>3.0000000000000002E-2</c:v>
                </c:pt>
                <c:pt idx="16" formatCode="0%">
                  <c:v>0</c:v>
                </c:pt>
                <c:pt idx="20" formatCode="0%">
                  <c:v>0</c:v>
                </c:pt>
                <c:pt idx="24" formatCode="0%">
                  <c:v>2.0000000000000004E-2</c:v>
                </c:pt>
                <c:pt idx="28" formatCode="0%">
                  <c:v>0</c:v>
                </c:pt>
                <c:pt idx="32" formatCode="0%">
                  <c:v>0</c:v>
                </c:pt>
                <c:pt idx="36" formatCode="0%">
                  <c:v>2.0000000000000004E-2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List1!$A$2:$A$40</c:f>
              <c:strCache>
                <c:ptCount val="38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LU</c:v>
                </c:pt>
                <c:pt idx="21">
                  <c:v>NL</c:v>
                </c:pt>
                <c:pt idx="25">
                  <c:v>SI</c:v>
                </c:pt>
                <c:pt idx="29">
                  <c:v>SK</c:v>
                </c:pt>
                <c:pt idx="33">
                  <c:v>ES</c:v>
                </c:pt>
                <c:pt idx="37">
                  <c:v>TR</c:v>
                </c:pt>
              </c:strCache>
            </c:strRef>
          </c:cat>
          <c:val>
            <c:numRef>
              <c:f>List1!$D$2:$D$40</c:f>
              <c:numCache>
                <c:formatCode>0%</c:formatCode>
                <c:ptCount val="39"/>
                <c:pt idx="1">
                  <c:v>0.52</c:v>
                </c:pt>
                <c:pt idx="5">
                  <c:v>0.16</c:v>
                </c:pt>
                <c:pt idx="9">
                  <c:v>0.22</c:v>
                </c:pt>
                <c:pt idx="13">
                  <c:v>0</c:v>
                </c:pt>
                <c:pt idx="17">
                  <c:v>8.0000000000000016E-2</c:v>
                </c:pt>
                <c:pt idx="21">
                  <c:v>0.42000000000000004</c:v>
                </c:pt>
                <c:pt idx="25">
                  <c:v>0.05</c:v>
                </c:pt>
                <c:pt idx="29">
                  <c:v>3.0000000000000002E-2</c:v>
                </c:pt>
                <c:pt idx="33">
                  <c:v>4.0000000000000008E-2</c:v>
                </c:pt>
                <c:pt idx="37">
                  <c:v>2.0000000000000004E-2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Řada 4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List1!$A$2:$A$40</c:f>
              <c:strCache>
                <c:ptCount val="38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LU</c:v>
                </c:pt>
                <c:pt idx="21">
                  <c:v>NL</c:v>
                </c:pt>
                <c:pt idx="25">
                  <c:v>SI</c:v>
                </c:pt>
                <c:pt idx="29">
                  <c:v>SK</c:v>
                </c:pt>
                <c:pt idx="33">
                  <c:v>ES</c:v>
                </c:pt>
                <c:pt idx="37">
                  <c:v>TR</c:v>
                </c:pt>
              </c:strCache>
            </c:strRef>
          </c:cat>
          <c:val>
            <c:numRef>
              <c:f>List1!$E$2:$E$40</c:f>
              <c:numCache>
                <c:formatCode>0%</c:formatCode>
                <c:ptCount val="39"/>
                <c:pt idx="1">
                  <c:v>0.35000000000000003</c:v>
                </c:pt>
                <c:pt idx="5">
                  <c:v>0.23</c:v>
                </c:pt>
                <c:pt idx="9">
                  <c:v>0.65000000000000013</c:v>
                </c:pt>
                <c:pt idx="13">
                  <c:v>3.0000000000000002E-2</c:v>
                </c:pt>
                <c:pt idx="17">
                  <c:v>0.05</c:v>
                </c:pt>
                <c:pt idx="21">
                  <c:v>0.18000000000000002</c:v>
                </c:pt>
                <c:pt idx="25">
                  <c:v>0.16</c:v>
                </c:pt>
                <c:pt idx="29">
                  <c:v>0.05</c:v>
                </c:pt>
                <c:pt idx="33">
                  <c:v>0.28000000000000008</c:v>
                </c:pt>
                <c:pt idx="37">
                  <c:v>6.0000000000000005E-2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Řada 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List1!$A$2:$A$40</c:f>
              <c:strCache>
                <c:ptCount val="38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LU</c:v>
                </c:pt>
                <c:pt idx="21">
                  <c:v>NL</c:v>
                </c:pt>
                <c:pt idx="25">
                  <c:v>SI</c:v>
                </c:pt>
                <c:pt idx="29">
                  <c:v>SK</c:v>
                </c:pt>
                <c:pt idx="33">
                  <c:v>ES</c:v>
                </c:pt>
                <c:pt idx="37">
                  <c:v>TR</c:v>
                </c:pt>
              </c:strCache>
            </c:strRef>
          </c:cat>
          <c:val>
            <c:numRef>
              <c:f>List1!$F$2:$F$40</c:f>
              <c:numCache>
                <c:formatCode>General</c:formatCode>
                <c:ptCount val="39"/>
                <c:pt idx="2" formatCode="0%">
                  <c:v>0.23</c:v>
                </c:pt>
                <c:pt idx="6" formatCode="0%">
                  <c:v>0</c:v>
                </c:pt>
                <c:pt idx="10" formatCode="0%">
                  <c:v>0</c:v>
                </c:pt>
                <c:pt idx="14" formatCode="0%">
                  <c:v>3.0000000000000002E-2</c:v>
                </c:pt>
                <c:pt idx="18" formatCode="0%">
                  <c:v>3.0000000000000002E-2</c:v>
                </c:pt>
                <c:pt idx="22" formatCode="0%">
                  <c:v>3.0000000000000002E-2</c:v>
                </c:pt>
                <c:pt idx="26" formatCode="0%">
                  <c:v>0</c:v>
                </c:pt>
                <c:pt idx="30" formatCode="0%">
                  <c:v>0</c:v>
                </c:pt>
                <c:pt idx="34" formatCode="0%">
                  <c:v>0</c:v>
                </c:pt>
                <c:pt idx="38" formatCode="0%">
                  <c:v>0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Řada 6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List1!$A$2:$A$40</c:f>
              <c:strCache>
                <c:ptCount val="38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LU</c:v>
                </c:pt>
                <c:pt idx="21">
                  <c:v>NL</c:v>
                </c:pt>
                <c:pt idx="25">
                  <c:v>SI</c:v>
                </c:pt>
                <c:pt idx="29">
                  <c:v>SK</c:v>
                </c:pt>
                <c:pt idx="33">
                  <c:v>ES</c:v>
                </c:pt>
                <c:pt idx="37">
                  <c:v>TR</c:v>
                </c:pt>
              </c:strCache>
            </c:strRef>
          </c:cat>
          <c:val>
            <c:numRef>
              <c:f>List1!$G$2:$G$40</c:f>
              <c:numCache>
                <c:formatCode>General</c:formatCode>
                <c:ptCount val="39"/>
                <c:pt idx="2" formatCode="0%">
                  <c:v>0.13</c:v>
                </c:pt>
                <c:pt idx="6" formatCode="0%">
                  <c:v>0</c:v>
                </c:pt>
                <c:pt idx="10" formatCode="0%">
                  <c:v>0</c:v>
                </c:pt>
                <c:pt idx="14" formatCode="0%">
                  <c:v>0</c:v>
                </c:pt>
                <c:pt idx="18" formatCode="0%">
                  <c:v>0</c:v>
                </c:pt>
                <c:pt idx="22" formatCode="0%">
                  <c:v>0</c:v>
                </c:pt>
                <c:pt idx="26" formatCode="0%">
                  <c:v>0</c:v>
                </c:pt>
                <c:pt idx="30" formatCode="0%">
                  <c:v>0</c:v>
                </c:pt>
                <c:pt idx="34" formatCode="0%">
                  <c:v>4.0000000000000008E-2</c:v>
                </c:pt>
                <c:pt idx="38" formatCode="0%">
                  <c:v>2.0000000000000004E-2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87416192"/>
        <c:axId val="87430272"/>
      </c:barChart>
      <c:catAx>
        <c:axId val="8741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cs-CZ"/>
            </a:pPr>
            <a:endParaRPr lang="cs-CZ"/>
          </a:p>
        </c:txPr>
        <c:crossAx val="87430272"/>
        <c:crosses val="autoZero"/>
        <c:auto val="1"/>
        <c:lblAlgn val="ctr"/>
        <c:lblOffset val="100"/>
        <c:noMultiLvlLbl val="0"/>
      </c:catAx>
      <c:valAx>
        <c:axId val="87430272"/>
        <c:scaling>
          <c:orientation val="minMax"/>
          <c:max val="0.9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cs-CZ" sz="1400"/>
            </a:pPr>
            <a:endParaRPr lang="cs-CZ"/>
          </a:p>
        </c:txPr>
        <c:crossAx val="87416192"/>
        <c:crosses val="autoZero"/>
        <c:crossBetween val="between"/>
        <c:majorUnit val="0.1"/>
        <c:minorUnit val="1.0000000000000005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List1!$A$2:$A$40</c:f>
              <c:strCache>
                <c:ptCount val="38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LU</c:v>
                </c:pt>
                <c:pt idx="21">
                  <c:v>NL</c:v>
                </c:pt>
                <c:pt idx="25">
                  <c:v>SI</c:v>
                </c:pt>
                <c:pt idx="29">
                  <c:v>SK</c:v>
                </c:pt>
                <c:pt idx="33">
                  <c:v>ES</c:v>
                </c:pt>
                <c:pt idx="37">
                  <c:v>TR</c:v>
                </c:pt>
              </c:strCache>
            </c:strRef>
          </c:cat>
          <c:val>
            <c:numRef>
              <c:f>List1!$B$2:$B$40</c:f>
              <c:numCache>
                <c:formatCode>General</c:formatCode>
                <c:ptCount val="39"/>
                <c:pt idx="0" formatCode="0%">
                  <c:v>0.32000000000000006</c:v>
                </c:pt>
                <c:pt idx="4" formatCode="0%">
                  <c:v>6.0000000000000005E-2</c:v>
                </c:pt>
                <c:pt idx="8" formatCode="0%">
                  <c:v>0</c:v>
                </c:pt>
                <c:pt idx="12" formatCode="0%">
                  <c:v>0</c:v>
                </c:pt>
                <c:pt idx="16" formatCode="0%">
                  <c:v>0</c:v>
                </c:pt>
                <c:pt idx="20" formatCode="0%">
                  <c:v>2.0000000000000004E-2</c:v>
                </c:pt>
                <c:pt idx="24" formatCode="0%">
                  <c:v>3.0000000000000002E-2</c:v>
                </c:pt>
                <c:pt idx="28" formatCode="0%">
                  <c:v>0.28000000000000008</c:v>
                </c:pt>
                <c:pt idx="32" formatCode="0%">
                  <c:v>1.0000000000000002E-2</c:v>
                </c:pt>
                <c:pt idx="36" formatCode="0%">
                  <c:v>1.0000000000000002E-2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List1!$A$2:$A$40</c:f>
              <c:strCache>
                <c:ptCount val="38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LU</c:v>
                </c:pt>
                <c:pt idx="21">
                  <c:v>NL</c:v>
                </c:pt>
                <c:pt idx="25">
                  <c:v>SI</c:v>
                </c:pt>
                <c:pt idx="29">
                  <c:v>SK</c:v>
                </c:pt>
                <c:pt idx="33">
                  <c:v>ES</c:v>
                </c:pt>
                <c:pt idx="37">
                  <c:v>TR</c:v>
                </c:pt>
              </c:strCache>
            </c:strRef>
          </c:cat>
          <c:val>
            <c:numRef>
              <c:f>List1!$C$2:$C$40</c:f>
              <c:numCache>
                <c:formatCode>General</c:formatCode>
                <c:ptCount val="39"/>
                <c:pt idx="0" formatCode="0%">
                  <c:v>0</c:v>
                </c:pt>
                <c:pt idx="4" formatCode="0%">
                  <c:v>1.0000000000000002E-2</c:v>
                </c:pt>
                <c:pt idx="8" formatCode="0%">
                  <c:v>0</c:v>
                </c:pt>
                <c:pt idx="12" formatCode="0%">
                  <c:v>0</c:v>
                </c:pt>
                <c:pt idx="16" formatCode="0%">
                  <c:v>0</c:v>
                </c:pt>
                <c:pt idx="20" formatCode="0%">
                  <c:v>0</c:v>
                </c:pt>
                <c:pt idx="24" formatCode="0%">
                  <c:v>0</c:v>
                </c:pt>
                <c:pt idx="28" formatCode="0%">
                  <c:v>1.0000000000000002E-2</c:v>
                </c:pt>
                <c:pt idx="32" formatCode="0%">
                  <c:v>0</c:v>
                </c:pt>
                <c:pt idx="36" formatCode="0%">
                  <c:v>0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List1!$A$2:$A$40</c:f>
              <c:strCache>
                <c:ptCount val="38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LU</c:v>
                </c:pt>
                <c:pt idx="21">
                  <c:v>NL</c:v>
                </c:pt>
                <c:pt idx="25">
                  <c:v>SI</c:v>
                </c:pt>
                <c:pt idx="29">
                  <c:v>SK</c:v>
                </c:pt>
                <c:pt idx="33">
                  <c:v>ES</c:v>
                </c:pt>
                <c:pt idx="37">
                  <c:v>TR</c:v>
                </c:pt>
              </c:strCache>
            </c:strRef>
          </c:cat>
          <c:val>
            <c:numRef>
              <c:f>List1!$D$2:$D$40</c:f>
              <c:numCache>
                <c:formatCode>0%</c:formatCode>
                <c:ptCount val="39"/>
                <c:pt idx="1">
                  <c:v>0.30000000000000004</c:v>
                </c:pt>
                <c:pt idx="5">
                  <c:v>0.14000000000000001</c:v>
                </c:pt>
                <c:pt idx="9">
                  <c:v>0.43000000000000005</c:v>
                </c:pt>
                <c:pt idx="13">
                  <c:v>8.0000000000000016E-2</c:v>
                </c:pt>
                <c:pt idx="17">
                  <c:v>0.58000000000000007</c:v>
                </c:pt>
                <c:pt idx="21">
                  <c:v>0.25</c:v>
                </c:pt>
                <c:pt idx="25">
                  <c:v>8.0000000000000016E-2</c:v>
                </c:pt>
                <c:pt idx="29">
                  <c:v>6.0000000000000005E-2</c:v>
                </c:pt>
                <c:pt idx="33">
                  <c:v>3.0000000000000002E-2</c:v>
                </c:pt>
                <c:pt idx="37">
                  <c:v>1.0000000000000002E-2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Řada 4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List1!$A$2:$A$40</c:f>
              <c:strCache>
                <c:ptCount val="38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LU</c:v>
                </c:pt>
                <c:pt idx="21">
                  <c:v>NL</c:v>
                </c:pt>
                <c:pt idx="25">
                  <c:v>SI</c:v>
                </c:pt>
                <c:pt idx="29">
                  <c:v>SK</c:v>
                </c:pt>
                <c:pt idx="33">
                  <c:v>ES</c:v>
                </c:pt>
                <c:pt idx="37">
                  <c:v>TR</c:v>
                </c:pt>
              </c:strCache>
            </c:strRef>
          </c:cat>
          <c:val>
            <c:numRef>
              <c:f>List1!$E$2:$E$40</c:f>
              <c:numCache>
                <c:formatCode>0%</c:formatCode>
                <c:ptCount val="39"/>
                <c:pt idx="1">
                  <c:v>0.34</c:v>
                </c:pt>
                <c:pt idx="5">
                  <c:v>0.27</c:v>
                </c:pt>
                <c:pt idx="9">
                  <c:v>0.43000000000000005</c:v>
                </c:pt>
                <c:pt idx="13">
                  <c:v>3.0000000000000002E-2</c:v>
                </c:pt>
                <c:pt idx="17">
                  <c:v>0</c:v>
                </c:pt>
                <c:pt idx="21">
                  <c:v>8.0000000000000016E-2</c:v>
                </c:pt>
                <c:pt idx="25">
                  <c:v>0.17</c:v>
                </c:pt>
                <c:pt idx="29">
                  <c:v>4.0000000000000008E-2</c:v>
                </c:pt>
                <c:pt idx="33">
                  <c:v>4.0000000000000008E-2</c:v>
                </c:pt>
                <c:pt idx="37">
                  <c:v>1.0000000000000002E-2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Řada 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List1!$A$2:$A$40</c:f>
              <c:strCache>
                <c:ptCount val="38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LU</c:v>
                </c:pt>
                <c:pt idx="21">
                  <c:v>NL</c:v>
                </c:pt>
                <c:pt idx="25">
                  <c:v>SI</c:v>
                </c:pt>
                <c:pt idx="29">
                  <c:v>SK</c:v>
                </c:pt>
                <c:pt idx="33">
                  <c:v>ES</c:v>
                </c:pt>
                <c:pt idx="37">
                  <c:v>TR</c:v>
                </c:pt>
              </c:strCache>
            </c:strRef>
          </c:cat>
          <c:val>
            <c:numRef>
              <c:f>List1!$F$2:$F$40</c:f>
              <c:numCache>
                <c:formatCode>General</c:formatCode>
                <c:ptCount val="39"/>
                <c:pt idx="2" formatCode="0%">
                  <c:v>4.0000000000000008E-2</c:v>
                </c:pt>
                <c:pt idx="6" formatCode="0%">
                  <c:v>2.0000000000000004E-2</c:v>
                </c:pt>
                <c:pt idx="10" formatCode="0%">
                  <c:v>0.14000000000000001</c:v>
                </c:pt>
                <c:pt idx="14" formatCode="0%">
                  <c:v>8.0000000000000016E-2</c:v>
                </c:pt>
                <c:pt idx="18" formatCode="0%">
                  <c:v>0</c:v>
                </c:pt>
                <c:pt idx="22" formatCode="0%">
                  <c:v>3.0000000000000002E-2</c:v>
                </c:pt>
                <c:pt idx="26" formatCode="0%">
                  <c:v>0.05</c:v>
                </c:pt>
                <c:pt idx="30" formatCode="0%">
                  <c:v>0</c:v>
                </c:pt>
                <c:pt idx="34" formatCode="0%">
                  <c:v>2.0000000000000004E-2</c:v>
                </c:pt>
                <c:pt idx="38" formatCode="0%">
                  <c:v>0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Řada 6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List1!$A$2:$A$40</c:f>
              <c:strCache>
                <c:ptCount val="38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LU</c:v>
                </c:pt>
                <c:pt idx="21">
                  <c:v>NL</c:v>
                </c:pt>
                <c:pt idx="25">
                  <c:v>SI</c:v>
                </c:pt>
                <c:pt idx="29">
                  <c:v>SK</c:v>
                </c:pt>
                <c:pt idx="33">
                  <c:v>ES</c:v>
                </c:pt>
                <c:pt idx="37">
                  <c:v>TR</c:v>
                </c:pt>
              </c:strCache>
            </c:strRef>
          </c:cat>
          <c:val>
            <c:numRef>
              <c:f>List1!$G$2:$G$40</c:f>
              <c:numCache>
                <c:formatCode>General</c:formatCode>
                <c:ptCount val="39"/>
                <c:pt idx="2" formatCode="0%">
                  <c:v>6.0000000000000005E-2</c:v>
                </c:pt>
                <c:pt idx="6" formatCode="0%">
                  <c:v>4.0000000000000008E-2</c:v>
                </c:pt>
                <c:pt idx="10" formatCode="0%">
                  <c:v>0</c:v>
                </c:pt>
                <c:pt idx="14" formatCode="0%">
                  <c:v>0</c:v>
                </c:pt>
                <c:pt idx="18" formatCode="0%">
                  <c:v>0</c:v>
                </c:pt>
                <c:pt idx="22" formatCode="0%">
                  <c:v>8.0000000000000016E-2</c:v>
                </c:pt>
                <c:pt idx="26" formatCode="0%">
                  <c:v>0</c:v>
                </c:pt>
                <c:pt idx="30" formatCode="0%">
                  <c:v>1.0000000000000002E-2</c:v>
                </c:pt>
                <c:pt idx="34" formatCode="0%">
                  <c:v>1.0000000000000002E-2</c:v>
                </c:pt>
                <c:pt idx="38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88083072"/>
        <c:axId val="88088960"/>
      </c:barChart>
      <c:catAx>
        <c:axId val="8808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cs-CZ"/>
            </a:pPr>
            <a:endParaRPr lang="cs-CZ"/>
          </a:p>
        </c:txPr>
        <c:crossAx val="88088960"/>
        <c:crosses val="autoZero"/>
        <c:auto val="1"/>
        <c:lblAlgn val="ctr"/>
        <c:lblOffset val="100"/>
        <c:noMultiLvlLbl val="0"/>
      </c:catAx>
      <c:valAx>
        <c:axId val="88088960"/>
        <c:scaling>
          <c:orientation val="minMax"/>
          <c:max val="0.9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cs-CZ" sz="1400"/>
            </a:pPr>
            <a:endParaRPr lang="cs-CZ"/>
          </a:p>
        </c:txPr>
        <c:crossAx val="88083072"/>
        <c:crosses val="autoZero"/>
        <c:crossBetween val="between"/>
        <c:majorUnit val="0.1"/>
        <c:minorUnit val="1.0000000000000005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List1!$A$2:$A$28</c:f>
              <c:strCache>
                <c:ptCount val="26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NL</c:v>
                </c:pt>
                <c:pt idx="21">
                  <c:v>SK</c:v>
                </c:pt>
                <c:pt idx="25">
                  <c:v>ES</c:v>
                </c:pt>
              </c:strCache>
            </c:strRef>
          </c:cat>
          <c:val>
            <c:numRef>
              <c:f>List1!$B$2:$B$28</c:f>
              <c:numCache>
                <c:formatCode>General</c:formatCode>
                <c:ptCount val="27"/>
                <c:pt idx="0" formatCode="0%">
                  <c:v>0.15000000000000002</c:v>
                </c:pt>
                <c:pt idx="4" formatCode="0%">
                  <c:v>0.13</c:v>
                </c:pt>
                <c:pt idx="8" formatCode="0%">
                  <c:v>0</c:v>
                </c:pt>
                <c:pt idx="12" formatCode="0%">
                  <c:v>0</c:v>
                </c:pt>
                <c:pt idx="16" formatCode="0%">
                  <c:v>0.17</c:v>
                </c:pt>
                <c:pt idx="20" formatCode="0%">
                  <c:v>0</c:v>
                </c:pt>
                <c:pt idx="24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List1!$A$2:$A$28</c:f>
              <c:strCache>
                <c:ptCount val="26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NL</c:v>
                </c:pt>
                <c:pt idx="21">
                  <c:v>SK</c:v>
                </c:pt>
                <c:pt idx="25">
                  <c:v>ES</c:v>
                </c:pt>
              </c:strCache>
            </c:strRef>
          </c:cat>
          <c:val>
            <c:numRef>
              <c:f>List1!$C$2:$C$28</c:f>
              <c:numCache>
                <c:formatCode>General</c:formatCode>
                <c:ptCount val="27"/>
                <c:pt idx="0" formatCode="0%">
                  <c:v>0</c:v>
                </c:pt>
                <c:pt idx="4" formatCode="0%">
                  <c:v>0</c:v>
                </c:pt>
                <c:pt idx="8" formatCode="0%">
                  <c:v>0</c:v>
                </c:pt>
                <c:pt idx="12" formatCode="0%">
                  <c:v>0</c:v>
                </c:pt>
                <c:pt idx="16" formatCode="0%">
                  <c:v>0</c:v>
                </c:pt>
                <c:pt idx="20" formatCode="0%">
                  <c:v>0.13</c:v>
                </c:pt>
                <c:pt idx="24" formatCode="0%">
                  <c:v>2.0000000000000004E-2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List1!$A$2:$A$28</c:f>
              <c:strCache>
                <c:ptCount val="26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NL</c:v>
                </c:pt>
                <c:pt idx="21">
                  <c:v>SK</c:v>
                </c:pt>
                <c:pt idx="25">
                  <c:v>ES</c:v>
                </c:pt>
              </c:strCache>
            </c:strRef>
          </c:cat>
          <c:val>
            <c:numRef>
              <c:f>List1!$D$2:$D$28</c:f>
              <c:numCache>
                <c:formatCode>0%</c:formatCode>
                <c:ptCount val="27"/>
                <c:pt idx="1">
                  <c:v>8.0000000000000016E-2</c:v>
                </c:pt>
                <c:pt idx="5">
                  <c:v>6.0000000000000005E-2</c:v>
                </c:pt>
                <c:pt idx="9">
                  <c:v>0</c:v>
                </c:pt>
                <c:pt idx="13">
                  <c:v>0</c:v>
                </c:pt>
                <c:pt idx="17">
                  <c:v>0.33000000000000007</c:v>
                </c:pt>
                <c:pt idx="21">
                  <c:v>0</c:v>
                </c:pt>
                <c:pt idx="25">
                  <c:v>0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Řada 4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List1!$A$2:$A$28</c:f>
              <c:strCache>
                <c:ptCount val="26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NL</c:v>
                </c:pt>
                <c:pt idx="21">
                  <c:v>SK</c:v>
                </c:pt>
                <c:pt idx="25">
                  <c:v>ES</c:v>
                </c:pt>
              </c:strCache>
            </c:strRef>
          </c:cat>
          <c:val>
            <c:numRef>
              <c:f>List1!$E$2:$E$28</c:f>
              <c:numCache>
                <c:formatCode>0%</c:formatCode>
                <c:ptCount val="27"/>
                <c:pt idx="1">
                  <c:v>0.77000000000000013</c:v>
                </c:pt>
                <c:pt idx="5">
                  <c:v>0.31000000000000005</c:v>
                </c:pt>
                <c:pt idx="9">
                  <c:v>0</c:v>
                </c:pt>
                <c:pt idx="13">
                  <c:v>0</c:v>
                </c:pt>
                <c:pt idx="17">
                  <c:v>0.17</c:v>
                </c:pt>
                <c:pt idx="21">
                  <c:v>0</c:v>
                </c:pt>
                <c:pt idx="25">
                  <c:v>0.2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Řada 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List1!$A$2:$A$28</c:f>
              <c:strCache>
                <c:ptCount val="26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NL</c:v>
                </c:pt>
                <c:pt idx="21">
                  <c:v>SK</c:v>
                </c:pt>
                <c:pt idx="25">
                  <c:v>ES</c:v>
                </c:pt>
              </c:strCache>
            </c:strRef>
          </c:cat>
          <c:val>
            <c:numRef>
              <c:f>List1!$F$2:$F$28</c:f>
              <c:numCache>
                <c:formatCode>General</c:formatCode>
                <c:ptCount val="27"/>
                <c:pt idx="2" formatCode="0%">
                  <c:v>8.0000000000000016E-2</c:v>
                </c:pt>
                <c:pt idx="6" formatCode="0%">
                  <c:v>6.0000000000000005E-2</c:v>
                </c:pt>
                <c:pt idx="10" formatCode="0%">
                  <c:v>0</c:v>
                </c:pt>
                <c:pt idx="14" formatCode="0%">
                  <c:v>0</c:v>
                </c:pt>
                <c:pt idx="18" formatCode="0%">
                  <c:v>8.0000000000000016E-2</c:v>
                </c:pt>
                <c:pt idx="22" formatCode="0%">
                  <c:v>0</c:v>
                </c:pt>
                <c:pt idx="26" formatCode="0%">
                  <c:v>0.05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Řada 6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List1!$A$2:$A$28</c:f>
              <c:strCache>
                <c:ptCount val="26"/>
                <c:pt idx="1">
                  <c:v>CZ</c:v>
                </c:pt>
                <c:pt idx="5">
                  <c:v>DE</c:v>
                </c:pt>
                <c:pt idx="9">
                  <c:v>EE</c:v>
                </c:pt>
                <c:pt idx="13">
                  <c:v>EL</c:v>
                </c:pt>
                <c:pt idx="17">
                  <c:v>NL</c:v>
                </c:pt>
                <c:pt idx="21">
                  <c:v>SK</c:v>
                </c:pt>
                <c:pt idx="25">
                  <c:v>ES</c:v>
                </c:pt>
              </c:strCache>
            </c:strRef>
          </c:cat>
          <c:val>
            <c:numRef>
              <c:f>List1!$G$2:$G$28</c:f>
              <c:numCache>
                <c:formatCode>General</c:formatCode>
                <c:ptCount val="27"/>
                <c:pt idx="2" formatCode="0%">
                  <c:v>0.15000000000000002</c:v>
                </c:pt>
                <c:pt idx="6" formatCode="0%">
                  <c:v>0</c:v>
                </c:pt>
                <c:pt idx="10" formatCode="0%">
                  <c:v>0</c:v>
                </c:pt>
                <c:pt idx="14" formatCode="0%">
                  <c:v>0</c:v>
                </c:pt>
                <c:pt idx="18" formatCode="0%">
                  <c:v>0</c:v>
                </c:pt>
                <c:pt idx="22" formatCode="0%">
                  <c:v>0</c:v>
                </c:pt>
                <c:pt idx="26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88529920"/>
        <c:axId val="88146688"/>
      </c:barChart>
      <c:catAx>
        <c:axId val="8852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cs-CZ"/>
            </a:pPr>
            <a:endParaRPr lang="cs-CZ"/>
          </a:p>
        </c:txPr>
        <c:crossAx val="88146688"/>
        <c:crosses val="autoZero"/>
        <c:auto val="1"/>
        <c:lblAlgn val="ctr"/>
        <c:lblOffset val="100"/>
        <c:noMultiLvlLbl val="0"/>
      </c:catAx>
      <c:valAx>
        <c:axId val="88146688"/>
        <c:scaling>
          <c:orientation val="minMax"/>
          <c:max val="0.9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cs-CZ" sz="1400"/>
            </a:pPr>
            <a:endParaRPr lang="cs-CZ"/>
          </a:p>
        </c:txPr>
        <c:crossAx val="88529920"/>
        <c:crosses val="autoZero"/>
        <c:crossBetween val="between"/>
        <c:majorUnit val="0.1"/>
        <c:minorUnit val="1.0000000000000005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272BC-5E14-9C43-918F-7CDBD589A7B1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49C79-0E37-8744-838A-F5F552A15E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8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42AE-7F3C-4C82-A136-5B593BC134D6}" type="datetimeFigureOut">
              <a:rPr lang="de-DE" smtClean="0"/>
              <a:pPr/>
              <a:t>21.05.2014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A3E2B-8213-4D8F-8E39-E0BFCE15255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8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Jirko</a:t>
            </a:r>
            <a:r>
              <a:rPr lang="en-US" dirty="0" smtClean="0"/>
              <a:t>, </a:t>
            </a:r>
            <a:r>
              <a:rPr lang="en-US" dirty="0" err="1" smtClean="0"/>
              <a:t>nevim</a:t>
            </a:r>
            <a:r>
              <a:rPr lang="en-US" dirty="0" smtClean="0"/>
              <a:t>, 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</a:t>
            </a:r>
            <a:r>
              <a:rPr lang="en-US" baseline="0" dirty="0" smtClean="0"/>
              <a:t> ten </a:t>
            </a:r>
            <a:r>
              <a:rPr lang="en-US" baseline="0" dirty="0" err="1" smtClean="0"/>
              <a:t>titulek</a:t>
            </a:r>
            <a:r>
              <a:rPr lang="en-US" baseline="0" dirty="0" smtClean="0"/>
              <a:t>, ale u ‘Off’ </a:t>
            </a:r>
            <a:r>
              <a:rPr lang="en-US" baseline="0" dirty="0" err="1" smtClean="0"/>
              <a:t>bych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napsala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velke</a:t>
            </a:r>
            <a:r>
              <a:rPr lang="en-US" baseline="0" dirty="0" smtClean="0"/>
              <a:t> ‘O’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A3E2B-8213-4D8F-8E39-E0BFCE1525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8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Vymazala</a:t>
            </a:r>
            <a:r>
              <a:rPr lang="en-GB" dirty="0" smtClean="0"/>
              <a:t> </a:t>
            </a:r>
            <a:r>
              <a:rPr lang="en-GB" dirty="0" err="1" smtClean="0"/>
              <a:t>bych</a:t>
            </a:r>
            <a:r>
              <a:rPr lang="en-GB" dirty="0" smtClean="0"/>
              <a:t> </a:t>
            </a:r>
            <a:r>
              <a:rPr lang="en-GB" dirty="0" err="1" smtClean="0"/>
              <a:t>ty</a:t>
            </a:r>
            <a:r>
              <a:rPr lang="en-GB" dirty="0" smtClean="0"/>
              <a:t> </a:t>
            </a:r>
            <a:r>
              <a:rPr lang="en-GB" dirty="0" err="1" smtClean="0"/>
              <a:t>stredniky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A3E2B-8213-4D8F-8E39-E0BFCE152558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Jirko</a:t>
            </a:r>
            <a:r>
              <a:rPr lang="en-GB" dirty="0" smtClean="0"/>
              <a:t>, </a:t>
            </a:r>
            <a:r>
              <a:rPr lang="en-GB" dirty="0" err="1" smtClean="0"/>
              <a:t>nekde</a:t>
            </a:r>
            <a:r>
              <a:rPr lang="en-GB" dirty="0" smtClean="0"/>
              <a:t> </a:t>
            </a:r>
            <a:r>
              <a:rPr lang="en-GB" dirty="0" err="1" smtClean="0"/>
              <a:t>mas</a:t>
            </a:r>
            <a:r>
              <a:rPr lang="en-GB" dirty="0" smtClean="0"/>
              <a:t> </a:t>
            </a:r>
            <a:r>
              <a:rPr lang="en-GB" dirty="0" err="1" smtClean="0"/>
              <a:t>stredniky</a:t>
            </a:r>
            <a:r>
              <a:rPr lang="en-GB" dirty="0" smtClean="0"/>
              <a:t>, </a:t>
            </a:r>
            <a:r>
              <a:rPr lang="en-GB" dirty="0" err="1" smtClean="0"/>
              <a:t>nekde</a:t>
            </a:r>
            <a:r>
              <a:rPr lang="en-GB" dirty="0" smtClean="0"/>
              <a:t> </a:t>
            </a:r>
            <a:r>
              <a:rPr lang="en-GB" dirty="0" err="1" smtClean="0"/>
              <a:t>carky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misto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stredniku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bych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carky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A3E2B-8213-4D8F-8E39-E0BFCE152558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1C56-6D5A-0343-8960-B9656A8D9360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6" name="Marcador de texto 2"/>
          <p:cNvSpPr>
            <a:spLocks noGrp="1"/>
          </p:cNvSpPr>
          <p:nvPr>
            <p:ph type="body" idx="1"/>
          </p:nvPr>
        </p:nvSpPr>
        <p:spPr>
          <a:xfrm>
            <a:off x="457200" y="3157038"/>
            <a:ext cx="51966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idx="13"/>
          </p:nvPr>
        </p:nvSpPr>
        <p:spPr>
          <a:xfrm>
            <a:off x="457200" y="4615429"/>
            <a:ext cx="5196648" cy="1500187"/>
          </a:xfrm>
        </p:spPr>
        <p:txBody>
          <a:bodyPr anchor="t">
            <a:normAutofit/>
          </a:bodyPr>
          <a:lstStyle>
            <a:lvl1pPr marL="0" indent="0">
              <a:buNone/>
              <a:defRPr sz="3600" b="1">
                <a:solidFill>
                  <a:srgbClr val="6600A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2008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103410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602076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1C56-6D5A-0343-8960-B9656A8D9360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349-75D0-C74E-9AF1-79766BD7ABD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37988" y="529679"/>
            <a:ext cx="7282699" cy="463471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11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792288" y="5199645"/>
            <a:ext cx="5486400" cy="40243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727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391680" y="1012427"/>
            <a:ext cx="8295840" cy="4637287"/>
          </a:xfrm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2"/>
          </p:nvPr>
        </p:nvSpPr>
        <p:spPr>
          <a:xfrm>
            <a:off x="391680" y="293791"/>
            <a:ext cx="8295840" cy="652389"/>
          </a:xfrm>
        </p:spPr>
        <p:txBody>
          <a:bodyPr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4"/>
          <p:cNvSpPr txBox="1"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0D294-2971-4F68-8BA5-9B2D16D49D2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062809"/>
      </p:ext>
    </p:extLst>
  </p:cSld>
  <p:clrMapOvr>
    <a:masterClrMapping/>
  </p:clrMapOvr>
  <p:transition spd="slow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391680" y="1012427"/>
            <a:ext cx="8295840" cy="4637287"/>
          </a:xfrm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2"/>
          </p:nvPr>
        </p:nvSpPr>
        <p:spPr>
          <a:xfrm>
            <a:off x="391680" y="293791"/>
            <a:ext cx="8295840" cy="652389"/>
          </a:xfrm>
        </p:spPr>
        <p:txBody>
          <a:bodyPr/>
          <a:lstStyle>
            <a:lvl1pPr marL="0" indent="0">
              <a:buNone/>
              <a:defRPr sz="250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4"/>
          <p:cNvSpPr txBox="1"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0D294-2971-4F68-8BA5-9B2D16D49D2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062809"/>
      </p:ext>
    </p:extLst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6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1C56-6D5A-0343-8960-B9656A8D9360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349-75D0-C74E-9AF1-79766BD7ABD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Marcador de texto 2"/>
          <p:cNvSpPr>
            <a:spLocks noGrp="1"/>
          </p:cNvSpPr>
          <p:nvPr>
            <p:ph type="body" idx="13"/>
          </p:nvPr>
        </p:nvSpPr>
        <p:spPr>
          <a:xfrm>
            <a:off x="722313" y="436510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3600" b="1">
                <a:solidFill>
                  <a:srgbClr val="6600A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37988" y="529679"/>
            <a:ext cx="7282699" cy="463471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529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1C56-6D5A-0343-8960-B9656A8D9360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349-75D0-C74E-9AF1-79766BD7ABD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71600" y="1871386"/>
            <a:ext cx="6400800" cy="1752600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637988" y="529679"/>
            <a:ext cx="7282699" cy="463471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11" name="Marcador de texto 2"/>
          <p:cNvSpPr>
            <a:spLocks noGrp="1"/>
          </p:cNvSpPr>
          <p:nvPr>
            <p:ph type="body" idx="13"/>
          </p:nvPr>
        </p:nvSpPr>
        <p:spPr>
          <a:xfrm>
            <a:off x="1371599" y="3623986"/>
            <a:ext cx="6400801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2776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1C56-6D5A-0343-8960-B9656A8D9360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349-75D0-C74E-9AF1-79766BD7ABD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37988" y="529679"/>
            <a:ext cx="7282699" cy="463471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1" name="Subtítulo 2"/>
          <p:cNvSpPr>
            <a:spLocks noGrp="1"/>
          </p:cNvSpPr>
          <p:nvPr>
            <p:ph type="subTitle" idx="13"/>
          </p:nvPr>
        </p:nvSpPr>
        <p:spPr>
          <a:xfrm>
            <a:off x="457200" y="993150"/>
            <a:ext cx="8229600" cy="60705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853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1C56-6D5A-0343-8960-B9656A8D9360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349-75D0-C74E-9AF1-79766BD7ABD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37988" y="529679"/>
            <a:ext cx="7282699" cy="463471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9" name="Marcador de contenido 2"/>
          <p:cNvSpPr>
            <a:spLocks noGrp="1"/>
          </p:cNvSpPr>
          <p:nvPr>
            <p:ph idx="13"/>
          </p:nvPr>
        </p:nvSpPr>
        <p:spPr>
          <a:xfrm>
            <a:off x="4646482" y="1600200"/>
            <a:ext cx="4040318" cy="4525963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4"/>
          </p:nvPr>
        </p:nvSpPr>
        <p:spPr>
          <a:xfrm>
            <a:off x="467544" y="1600200"/>
            <a:ext cx="4040318" cy="4525963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729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1C56-6D5A-0343-8960-B9656A8D9360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349-75D0-C74E-9AF1-79766BD7ABD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010376"/>
            <a:ext cx="3008313" cy="4115787"/>
          </a:xfrm>
        </p:spPr>
        <p:txBody>
          <a:bodyPr/>
          <a:lstStyle>
            <a:lvl1pPr marL="0" indent="0">
              <a:buNone/>
              <a:defRPr sz="1400">
                <a:solidFill>
                  <a:srgbClr val="2905A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5" name="Marcador de contenido 2"/>
          <p:cNvSpPr>
            <a:spLocks noGrp="1"/>
          </p:cNvSpPr>
          <p:nvPr>
            <p:ph idx="1"/>
          </p:nvPr>
        </p:nvSpPr>
        <p:spPr>
          <a:xfrm>
            <a:off x="3677462" y="1191780"/>
            <a:ext cx="5009338" cy="4934383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637988" y="529679"/>
            <a:ext cx="7282699" cy="463471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20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57200" y="1191781"/>
            <a:ext cx="3008313" cy="72831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7916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1C56-6D5A-0343-8960-B9656A8D9360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349-75D0-C74E-9AF1-79766BD7AB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97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1C56-6D5A-0343-8960-B9656A8D9360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DB349-75D0-C74E-9AF1-79766BD7ABD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37988" y="529679"/>
            <a:ext cx="7282699" cy="463471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390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GEN6_fondoPPT_PORTAD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err="1" smtClean="0"/>
              <a:t>GovernmentsENabled</a:t>
            </a:r>
            <a:r>
              <a:rPr lang="es-ES_tradnl" dirty="0" smtClean="0"/>
              <a:t> IPv6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011C56-6D5A-0343-8960-B9656A8D9360}" type="datetimeFigureOut">
              <a:rPr lang="es-ES" smtClean="0"/>
              <a:pPr/>
              <a:t>21/05/2014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654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EN6_fondoPPT_4b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011C56-6D5A-0343-8960-B9656A8D9360}" type="datetimeFigureOut">
              <a:rPr lang="es-ES" smtClean="0"/>
              <a:pPr/>
              <a:t>21/05/2014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F85DB349-75D0-C74E-9AF1-79766BD7ABD2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320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86259" y="4335313"/>
            <a:ext cx="5255028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Public Government: </a:t>
            </a:r>
            <a:endParaRPr lang="cs-CZ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b="1" dirty="0" smtClean="0"/>
              <a:t>IPv6 </a:t>
            </a:r>
            <a:r>
              <a:rPr lang="en-US" sz="2400" b="1" dirty="0"/>
              <a:t>Take off </a:t>
            </a:r>
            <a:r>
              <a:rPr lang="en-US" sz="2400" b="1" dirty="0" smtClean="0"/>
              <a:t>Monitoring </a:t>
            </a:r>
            <a:endParaRPr lang="en-US" sz="2400" b="1" dirty="0"/>
          </a:p>
          <a:p>
            <a:endParaRPr lang="en-US" dirty="0" smtClean="0"/>
          </a:p>
          <a:p>
            <a:r>
              <a:rPr lang="cs-CZ" dirty="0" smtClean="0"/>
              <a:t>Jiří Průša (CZ.NIC </a:t>
            </a:r>
            <a:r>
              <a:rPr lang="en-US" dirty="0" smtClean="0"/>
              <a:t>Association</a:t>
            </a:r>
            <a:r>
              <a:rPr lang="cs-CZ" dirty="0" smtClean="0"/>
              <a:t>)</a:t>
            </a:r>
            <a:r>
              <a:rPr lang="en-US" dirty="0" smtClean="0"/>
              <a:t>, </a:t>
            </a:r>
            <a:r>
              <a:rPr lang="cs-CZ" dirty="0" smtClean="0"/>
              <a:t>Frankfurt</a:t>
            </a:r>
            <a:r>
              <a:rPr lang="en-US" dirty="0" smtClean="0"/>
              <a:t>, </a:t>
            </a:r>
            <a:r>
              <a:rPr lang="cs-CZ" dirty="0" smtClean="0"/>
              <a:t>23</a:t>
            </a:r>
            <a:r>
              <a:rPr lang="en-US" dirty="0" smtClean="0"/>
              <a:t> May 201</a:t>
            </a:r>
            <a:r>
              <a:rPr lang="cs-CZ" dirty="0" smtClean="0"/>
              <a:t>4</a:t>
            </a:r>
            <a:endParaRPr lang="en-US" dirty="0"/>
          </a:p>
        </p:txBody>
      </p:sp>
      <p:pic>
        <p:nvPicPr>
          <p:cNvPr id="1026" name="Picture 2" descr="IPv6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84610" y="1577993"/>
            <a:ext cx="3600000" cy="7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en/7/72/CZ.NIC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28" y="5853005"/>
            <a:ext cx="27622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391680" y="379517"/>
            <a:ext cx="7437870" cy="53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Aft>
                <a:spcPts val="540"/>
              </a:spcAft>
              <a:buSzPts val="2024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Lohit Hindi" pitchFamily="2"/>
              </a:rPr>
              <a:t>Government benchmarking: </a:t>
            </a:r>
            <a:r>
              <a:rPr lang="cs-CZ" sz="2400" b="1" dirty="0" err="1" smtClean="0">
                <a:solidFill>
                  <a:schemeClr val="accent3"/>
                </a:solidFill>
                <a:cs typeface="Lohit Hindi" pitchFamily="2"/>
              </a:rPr>
              <a:t>Local</a:t>
            </a:r>
            <a:r>
              <a:rPr lang="cs-CZ" sz="2400" b="1" dirty="0" smtClean="0">
                <a:solidFill>
                  <a:schemeClr val="accent3"/>
                </a:solidFill>
                <a:cs typeface="Lohit Hindi" pitchFamily="2"/>
              </a:rPr>
              <a:t> </a:t>
            </a:r>
            <a:r>
              <a:rPr lang="en-US" sz="2400" b="1" dirty="0" smtClean="0">
                <a:solidFill>
                  <a:schemeClr val="accent3"/>
                </a:solidFill>
                <a:cs typeface="Lohit Hindi" pitchFamily="2"/>
              </a:rPr>
              <a:t>Level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Lohit Hindi" pitchFamily="2"/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2694625747"/>
              </p:ext>
            </p:extLst>
          </p:nvPr>
        </p:nvGraphicFramePr>
        <p:xfrm>
          <a:off x="572655" y="1466850"/>
          <a:ext cx="8055525" cy="432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7054064" y="1845636"/>
            <a:ext cx="1175715" cy="683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82945" tIns="41473" rIns="82945" bIns="41473" rtlCol="0">
            <a:spAutoFit/>
          </a:bodyPr>
          <a:lstStyle/>
          <a:p>
            <a:r>
              <a:rPr lang="cs-CZ" sz="1300" dirty="0" smtClean="0">
                <a:solidFill>
                  <a:srgbClr val="0070C0"/>
                </a:solidFill>
                <a:sym typeface="Wingdings"/>
              </a:rPr>
              <a:t></a:t>
            </a:r>
            <a:r>
              <a:rPr lang="cs-CZ" sz="1300" dirty="0" smtClean="0">
                <a:sym typeface="Wingdings"/>
              </a:rPr>
              <a:t> </a:t>
            </a:r>
            <a:r>
              <a:rPr lang="cs-CZ" sz="1300" dirty="0" smtClean="0"/>
              <a:t>WWW</a:t>
            </a:r>
          </a:p>
          <a:p>
            <a:r>
              <a:rPr lang="cs-CZ" sz="1300" dirty="0" smtClean="0">
                <a:solidFill>
                  <a:srgbClr val="FF0000"/>
                </a:solidFill>
                <a:sym typeface="Wingdings"/>
              </a:rPr>
              <a:t></a:t>
            </a:r>
            <a:r>
              <a:rPr lang="cs-CZ" sz="1300" dirty="0" smtClean="0">
                <a:sym typeface="Wingdings"/>
              </a:rPr>
              <a:t> </a:t>
            </a:r>
            <a:r>
              <a:rPr lang="cs-CZ" sz="1300" dirty="0" smtClean="0"/>
              <a:t>DNS </a:t>
            </a:r>
            <a:r>
              <a:rPr lang="cs-CZ" sz="1300" dirty="0" err="1" smtClean="0"/>
              <a:t>servers</a:t>
            </a:r>
            <a:endParaRPr lang="cs-CZ" sz="1300" dirty="0" smtClean="0"/>
          </a:p>
          <a:p>
            <a:r>
              <a:rPr lang="cs-CZ" sz="1300" dirty="0">
                <a:solidFill>
                  <a:srgbClr val="00B050"/>
                </a:solidFill>
                <a:sym typeface="Wingdings"/>
              </a:rPr>
              <a:t></a:t>
            </a:r>
            <a:r>
              <a:rPr lang="cs-CZ" sz="1300" dirty="0">
                <a:sym typeface="Wingdings"/>
              </a:rPr>
              <a:t> </a:t>
            </a:r>
            <a:r>
              <a:rPr lang="cs-CZ" sz="1300" dirty="0" smtClean="0"/>
              <a:t>Mail </a:t>
            </a:r>
            <a:r>
              <a:rPr lang="cs-CZ" sz="1300" dirty="0" err="1" smtClean="0"/>
              <a:t>servers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3184798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7" grpId="0">
        <p:bldAsOne/>
      </p:bldGraphic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391680" y="379517"/>
            <a:ext cx="7437870" cy="53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Aft>
                <a:spcPts val="540"/>
              </a:spcAft>
              <a:buSzPts val="2024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Lohit Hindi" pitchFamily="2"/>
              </a:rPr>
              <a:t>Government benchmarking: </a:t>
            </a:r>
            <a:r>
              <a:rPr lang="cs-CZ" sz="2400" b="1" dirty="0" err="1" smtClean="0">
                <a:solidFill>
                  <a:schemeClr val="accent3"/>
                </a:solidFill>
                <a:cs typeface="Lohit Hindi" pitchFamily="2"/>
              </a:rPr>
              <a:t>Regional</a:t>
            </a:r>
            <a:r>
              <a:rPr lang="cs-CZ" sz="2400" b="1" dirty="0" smtClean="0">
                <a:solidFill>
                  <a:schemeClr val="accent3"/>
                </a:solidFill>
                <a:cs typeface="Lohit Hindi" pitchFamily="2"/>
              </a:rPr>
              <a:t> </a:t>
            </a:r>
            <a:r>
              <a:rPr lang="en-US" sz="2400" b="1" dirty="0" smtClean="0">
                <a:solidFill>
                  <a:schemeClr val="accent3"/>
                </a:solidFill>
                <a:cs typeface="Lohit Hindi" pitchFamily="2"/>
              </a:rPr>
              <a:t>Level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Lohit Hindi" pitchFamily="2"/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655479360"/>
              </p:ext>
            </p:extLst>
          </p:nvPr>
        </p:nvGraphicFramePr>
        <p:xfrm>
          <a:off x="572655" y="1466850"/>
          <a:ext cx="8055525" cy="432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7054064" y="1845636"/>
            <a:ext cx="1175715" cy="683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82945" tIns="41473" rIns="82945" bIns="41473" rtlCol="0">
            <a:spAutoFit/>
          </a:bodyPr>
          <a:lstStyle/>
          <a:p>
            <a:r>
              <a:rPr lang="cs-CZ" sz="1300" dirty="0" smtClean="0">
                <a:solidFill>
                  <a:srgbClr val="0070C0"/>
                </a:solidFill>
                <a:sym typeface="Wingdings"/>
              </a:rPr>
              <a:t></a:t>
            </a:r>
            <a:r>
              <a:rPr lang="cs-CZ" sz="1300" dirty="0" smtClean="0">
                <a:sym typeface="Wingdings"/>
              </a:rPr>
              <a:t> </a:t>
            </a:r>
            <a:r>
              <a:rPr lang="cs-CZ" sz="1300" dirty="0" smtClean="0"/>
              <a:t>WWW</a:t>
            </a:r>
          </a:p>
          <a:p>
            <a:r>
              <a:rPr lang="cs-CZ" sz="1300" dirty="0" smtClean="0">
                <a:solidFill>
                  <a:srgbClr val="FF0000"/>
                </a:solidFill>
                <a:sym typeface="Wingdings"/>
              </a:rPr>
              <a:t></a:t>
            </a:r>
            <a:r>
              <a:rPr lang="cs-CZ" sz="1300" dirty="0" smtClean="0">
                <a:sym typeface="Wingdings"/>
              </a:rPr>
              <a:t> </a:t>
            </a:r>
            <a:r>
              <a:rPr lang="cs-CZ" sz="1300" dirty="0" smtClean="0"/>
              <a:t>DNS </a:t>
            </a:r>
            <a:r>
              <a:rPr lang="cs-CZ" sz="1300" dirty="0" err="1" smtClean="0"/>
              <a:t>servers</a:t>
            </a:r>
            <a:endParaRPr lang="cs-CZ" sz="1300" dirty="0" smtClean="0"/>
          </a:p>
          <a:p>
            <a:r>
              <a:rPr lang="cs-CZ" sz="1300" dirty="0">
                <a:solidFill>
                  <a:srgbClr val="00B050"/>
                </a:solidFill>
                <a:sym typeface="Wingdings"/>
              </a:rPr>
              <a:t></a:t>
            </a:r>
            <a:r>
              <a:rPr lang="cs-CZ" sz="1300" dirty="0">
                <a:sym typeface="Wingdings"/>
              </a:rPr>
              <a:t> </a:t>
            </a:r>
            <a:r>
              <a:rPr lang="cs-CZ" sz="1300" dirty="0" smtClean="0"/>
              <a:t>Mail </a:t>
            </a:r>
            <a:r>
              <a:rPr lang="cs-CZ" sz="1300" dirty="0" err="1" smtClean="0"/>
              <a:t>servers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3184798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7" grpId="0">
        <p:bldAsOne/>
      </p:bldGraphic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2"/>
          </p:nvPr>
        </p:nvSpPr>
        <p:spPr>
          <a:xfrm>
            <a:off x="391680" y="379517"/>
            <a:ext cx="7437870" cy="534884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540"/>
              </a:spcAft>
              <a:buSzPts val="2024"/>
              <a:defRPr/>
            </a:pPr>
            <a:r>
              <a:rPr lang="en-US" sz="2400" b="1" dirty="0" smtClean="0">
                <a:solidFill>
                  <a:schemeClr val="accent3"/>
                </a:solidFill>
                <a:cs typeface="Lohit Hindi" pitchFamily="2"/>
              </a:rPr>
              <a:t>IPv6 Deployment </a:t>
            </a:r>
            <a:r>
              <a:rPr lang="en-US" sz="2400" b="1" dirty="0" smtClean="0">
                <a:solidFill>
                  <a:schemeClr val="accent4"/>
                </a:solidFill>
                <a:cs typeface="Lohit Hindi" pitchFamily="2"/>
              </a:rPr>
              <a:t>in </a:t>
            </a:r>
            <a:r>
              <a:rPr lang="de-DE" sz="2400" b="1" dirty="0" smtClean="0">
                <a:solidFill>
                  <a:schemeClr val="accent4"/>
                </a:solidFill>
                <a:cs typeface="Lohit Hindi" pitchFamily="2"/>
              </a:rPr>
              <a:t>Germany</a:t>
            </a:r>
            <a:endParaRPr lang="de-DE" sz="2400" b="1" dirty="0">
              <a:solidFill>
                <a:schemeClr val="accent4"/>
              </a:solidFill>
              <a:cs typeface="Lohit Hindi" pitchFamily="2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442525"/>
              </p:ext>
            </p:extLst>
          </p:nvPr>
        </p:nvGraphicFramePr>
        <p:xfrm>
          <a:off x="771528" y="1181101"/>
          <a:ext cx="8029572" cy="2081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954"/>
                <a:gridCol w="1001266"/>
                <a:gridCol w="845730"/>
                <a:gridCol w="865172"/>
                <a:gridCol w="923498"/>
                <a:gridCol w="904056"/>
                <a:gridCol w="874896"/>
              </a:tblGrid>
              <a:tr h="416379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WWW</a:t>
                      </a:r>
                      <a:endParaRPr lang="en-GB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DNS</a:t>
                      </a:r>
                      <a:endParaRPr lang="en-GB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E-mail</a:t>
                      </a:r>
                      <a:endParaRPr lang="en-GB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1637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1/13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5/14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1/13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5/14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1/13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5/14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16379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Central gov. institutions</a:t>
                      </a:r>
                      <a:endParaRPr lang="en-US" noProof="0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0 %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0 %</a:t>
                      </a:r>
                      <a:endParaRPr lang="en-GB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35 %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39 %</a:t>
                      </a:r>
                      <a:endParaRPr lang="en-GB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0 %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0 %</a:t>
                      </a:r>
                      <a:endParaRPr lang="en-GB" dirty="0"/>
                    </a:p>
                  </a:txBody>
                  <a:tcPr anchor="ctr"/>
                </a:tc>
              </a:tr>
              <a:tr h="416379">
                <a:tc>
                  <a:txBody>
                    <a:bodyPr/>
                    <a:lstStyle/>
                    <a:p>
                      <a:r>
                        <a:rPr lang="de-DE" noProof="0" dirty="0" smtClean="0"/>
                        <a:t>Bundesländern</a:t>
                      </a:r>
                      <a:endParaRPr lang="de-DE" noProof="0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13 %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13 %</a:t>
                      </a:r>
                      <a:endParaRPr lang="en-GB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37 %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37 %</a:t>
                      </a:r>
                      <a:endParaRPr lang="en-GB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6 %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6 %</a:t>
                      </a:r>
                      <a:endParaRPr lang="en-GB" dirty="0"/>
                    </a:p>
                  </a:txBody>
                  <a:tcPr anchor="ctr"/>
                </a:tc>
              </a:tr>
              <a:tr h="416379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Cities</a:t>
                      </a:r>
                      <a:endParaRPr lang="en-US" noProof="0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6 %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6 %</a:t>
                      </a:r>
                      <a:endParaRPr lang="en-GB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33 %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41</a:t>
                      </a:r>
                      <a:r>
                        <a:rPr lang="cs-CZ" baseline="0" dirty="0" smtClean="0"/>
                        <a:t> %</a:t>
                      </a:r>
                      <a:endParaRPr lang="en-GB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1 %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6 %</a:t>
                      </a:r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391680" y="3544608"/>
            <a:ext cx="8295840" cy="5349849"/>
          </a:xfrm>
        </p:spPr>
        <p:txBody>
          <a:bodyPr>
            <a:normAutofit/>
          </a:bodyPr>
          <a:lstStyle/>
          <a:p>
            <a:pPr marL="725771" lvl="1" indent="-311045" algn="just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a typeface="DejaVu Sans" pitchFamily="2"/>
                <a:cs typeface="Lohit Hindi" pitchFamily="2"/>
              </a:rPr>
              <a:t>From the service point of view, the </a:t>
            </a:r>
            <a:r>
              <a:rPr lang="en-US" sz="2000" b="1" dirty="0" smtClean="0">
                <a:solidFill>
                  <a:schemeClr val="accent4"/>
                </a:solidFill>
                <a:ea typeface="DejaVu Sans" pitchFamily="2"/>
                <a:cs typeface="Lohit Hindi" pitchFamily="2"/>
              </a:rPr>
              <a:t>highest IPv6 deployment </a:t>
            </a:r>
            <a:r>
              <a:rPr lang="en-US" sz="2000" dirty="0" smtClean="0">
                <a:ea typeface="DejaVu Sans" pitchFamily="2"/>
                <a:cs typeface="Lohit Hindi" pitchFamily="2"/>
              </a:rPr>
              <a:t>is recorded by name servers. Its probably </a:t>
            </a:r>
            <a:r>
              <a:rPr lang="en-US" sz="2000" b="1" dirty="0" smtClean="0">
                <a:solidFill>
                  <a:schemeClr val="accent4"/>
                </a:solidFill>
                <a:ea typeface="DejaVu Sans" pitchFamily="2"/>
                <a:cs typeface="Lohit Hindi" pitchFamily="2"/>
              </a:rPr>
              <a:t>due to </a:t>
            </a:r>
            <a:r>
              <a:rPr lang="en-US" sz="2000" dirty="0" smtClean="0">
                <a:ea typeface="DejaVu Sans" pitchFamily="2"/>
                <a:cs typeface="Lohit Hindi" pitchFamily="2"/>
              </a:rPr>
              <a:t>name servers operators, especially </a:t>
            </a:r>
            <a:r>
              <a:rPr lang="en-US" sz="2000" b="1" dirty="0" smtClean="0">
                <a:solidFill>
                  <a:schemeClr val="accent4"/>
                </a:solidFill>
                <a:ea typeface="DejaVu Sans" pitchFamily="2"/>
                <a:cs typeface="Lohit Hindi" pitchFamily="2"/>
              </a:rPr>
              <a:t>data centers</a:t>
            </a:r>
            <a:r>
              <a:rPr lang="en-US" sz="2000" dirty="0" smtClean="0">
                <a:ea typeface="DejaVu Sans" pitchFamily="2"/>
                <a:cs typeface="Lohit Hindi" pitchFamily="2"/>
              </a:rPr>
              <a:t>.</a:t>
            </a:r>
          </a:p>
          <a:p>
            <a:pPr marL="414726" lvl="1" indent="0" algn="just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None/>
              <a:defRPr/>
            </a:pPr>
            <a:endParaRPr lang="cs-CZ" sz="1000" dirty="0" smtClean="0">
              <a:ea typeface="DejaVu Sans" pitchFamily="2"/>
              <a:cs typeface="Lohit Hindi" pitchFamily="2"/>
            </a:endParaRPr>
          </a:p>
          <a:p>
            <a:pPr marL="725771" lvl="1" indent="-311045" algn="just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a typeface="DejaVu Sans" pitchFamily="2"/>
                <a:cs typeface="Lohit Hindi" pitchFamily="2"/>
              </a:rPr>
              <a:t>(Regional) data centers also play an important role in IPv6 transition by cities – </a:t>
            </a:r>
            <a:r>
              <a:rPr lang="cs-CZ" sz="2000" b="1" dirty="0" smtClean="0">
                <a:solidFill>
                  <a:schemeClr val="accent4"/>
                </a:solidFill>
                <a:ea typeface="DejaVu Sans" pitchFamily="2"/>
                <a:cs typeface="Lohit Hindi" pitchFamily="2"/>
              </a:rPr>
              <a:t>10</a:t>
            </a:r>
            <a:r>
              <a:rPr lang="en-US" sz="2000" dirty="0" smtClean="0">
                <a:solidFill>
                  <a:schemeClr val="accent4"/>
                </a:solidFill>
                <a:ea typeface="DejaVu Sans" pitchFamily="2"/>
                <a:cs typeface="Lohit Hindi" pitchFamily="2"/>
              </a:rPr>
              <a:t> </a:t>
            </a:r>
            <a:r>
              <a:rPr lang="en-US" sz="2000" dirty="0" smtClean="0">
                <a:ea typeface="DejaVu Sans" pitchFamily="2"/>
                <a:cs typeface="Lohit Hindi" pitchFamily="2"/>
              </a:rPr>
              <a:t>new municipalities started to support IPv6 on their </a:t>
            </a:r>
            <a:r>
              <a:rPr lang="en-US" sz="2000" dirty="0" smtClean="0">
                <a:ea typeface="DejaVu Sans" pitchFamily="2"/>
                <a:cs typeface="Lohit Hindi" pitchFamily="2"/>
              </a:rPr>
              <a:t>webservers,</a:t>
            </a:r>
            <a:r>
              <a:rPr lang="cs-CZ" sz="2000" dirty="0">
                <a:ea typeface="DejaVu Sans" pitchFamily="2"/>
                <a:cs typeface="Lohit Hindi" pitchFamily="2"/>
              </a:rPr>
              <a:t> </a:t>
            </a:r>
            <a:r>
              <a:rPr lang="cs-CZ" sz="2000" b="1" dirty="0" smtClean="0">
                <a:solidFill>
                  <a:schemeClr val="accent4"/>
                </a:solidFill>
                <a:ea typeface="DejaVu Sans" pitchFamily="2"/>
                <a:cs typeface="Lohit Hindi" pitchFamily="2"/>
              </a:rPr>
              <a:t>76</a:t>
            </a:r>
            <a:r>
              <a:rPr lang="en-US" sz="2000" dirty="0" smtClean="0">
                <a:solidFill>
                  <a:schemeClr val="accent4"/>
                </a:solidFill>
                <a:ea typeface="DejaVu Sans" pitchFamily="2"/>
                <a:cs typeface="Lohit Hindi" pitchFamily="2"/>
              </a:rPr>
              <a:t> </a:t>
            </a:r>
            <a:r>
              <a:rPr lang="en-US" sz="2000" dirty="0" smtClean="0">
                <a:ea typeface="DejaVu Sans" pitchFamily="2"/>
                <a:cs typeface="Lohit Hindi" pitchFamily="2"/>
              </a:rPr>
              <a:t>on name servers and </a:t>
            </a:r>
            <a:r>
              <a:rPr lang="cs-CZ" sz="2000" b="1" dirty="0" smtClean="0">
                <a:solidFill>
                  <a:schemeClr val="accent4"/>
                </a:solidFill>
                <a:ea typeface="DejaVu Sans" pitchFamily="2"/>
                <a:cs typeface="Lohit Hindi" pitchFamily="2"/>
              </a:rPr>
              <a:t>26</a:t>
            </a:r>
            <a:r>
              <a:rPr lang="en-US" sz="2000" dirty="0" smtClean="0">
                <a:solidFill>
                  <a:schemeClr val="accent4"/>
                </a:solidFill>
                <a:ea typeface="DejaVu Sans" pitchFamily="2"/>
                <a:cs typeface="Lohit Hindi" pitchFamily="2"/>
              </a:rPr>
              <a:t> </a:t>
            </a:r>
            <a:r>
              <a:rPr lang="en-US" sz="2000" dirty="0" smtClean="0">
                <a:ea typeface="DejaVu Sans" pitchFamily="2"/>
                <a:cs typeface="Lohit Hindi" pitchFamily="2"/>
              </a:rPr>
              <a:t>on mail servers.</a:t>
            </a:r>
          </a:p>
          <a:p>
            <a:pPr marL="725771" lvl="1" indent="-311045" algn="just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None/>
              <a:defRPr/>
            </a:pPr>
            <a:endParaRPr lang="cs-CZ" sz="1200" dirty="0" smtClean="0">
              <a:ea typeface="DejaVu Sans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887318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2"/>
          </p:nvPr>
        </p:nvSpPr>
        <p:spPr>
          <a:xfrm>
            <a:off x="391680" y="379517"/>
            <a:ext cx="7437870" cy="534884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540"/>
              </a:spcAft>
              <a:buSzPts val="2024"/>
              <a:defRPr/>
            </a:pPr>
            <a:r>
              <a:rPr lang="en-US" sz="2400" b="1" dirty="0" smtClean="0">
                <a:solidFill>
                  <a:schemeClr val="accent3"/>
                </a:solidFill>
                <a:cs typeface="Lohit Hindi" pitchFamily="2"/>
              </a:rPr>
              <a:t>IPv6 Deployment </a:t>
            </a:r>
            <a:r>
              <a:rPr lang="en-US" sz="2400" b="1" dirty="0" smtClean="0">
                <a:solidFill>
                  <a:schemeClr val="accent4"/>
                </a:solidFill>
                <a:cs typeface="Lohit Hindi" pitchFamily="2"/>
              </a:rPr>
              <a:t>in </a:t>
            </a:r>
            <a:r>
              <a:rPr lang="cs-CZ" sz="2400" b="1" dirty="0" err="1" smtClean="0">
                <a:solidFill>
                  <a:schemeClr val="accent4"/>
                </a:solidFill>
                <a:cs typeface="Lohit Hindi" pitchFamily="2"/>
              </a:rPr>
              <a:t>Germany</a:t>
            </a:r>
            <a:endParaRPr lang="en-US" sz="2400" b="1" dirty="0">
              <a:solidFill>
                <a:schemeClr val="accent4"/>
              </a:solidFill>
              <a:cs typeface="Lohit Hindi" pitchFamily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443" r="14591" b="10330"/>
          <a:stretch/>
        </p:blipFill>
        <p:spPr bwMode="auto">
          <a:xfrm rot="5400000">
            <a:off x="3722148" y="299997"/>
            <a:ext cx="4121613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09987" y="5670545"/>
            <a:ext cx="6408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/>
              <a:t>Von </a:t>
            </a:r>
            <a:r>
              <a:rPr lang="cs-CZ" sz="2000" b="1" dirty="0" err="1" smtClean="0">
                <a:solidFill>
                  <a:schemeClr val="accent4"/>
                </a:solidFill>
              </a:rPr>
              <a:t>Arnsberg</a:t>
            </a:r>
            <a:r>
              <a:rPr lang="cs-CZ" sz="2000" dirty="0" smtClean="0">
                <a:solidFill>
                  <a:schemeClr val="accent4"/>
                </a:solidFill>
              </a:rPr>
              <a:t> </a:t>
            </a:r>
            <a:r>
              <a:rPr lang="cs-CZ" sz="2000" dirty="0" err="1" smtClean="0"/>
              <a:t>zum</a:t>
            </a:r>
            <a:r>
              <a:rPr lang="cs-CZ" sz="2000" dirty="0" smtClean="0"/>
              <a:t> </a:t>
            </a:r>
            <a:r>
              <a:rPr lang="cs-CZ" sz="2000" b="1" dirty="0" err="1" smtClean="0">
                <a:solidFill>
                  <a:schemeClr val="accent4"/>
                </a:solidFill>
              </a:rPr>
              <a:t>Zweibrücken</a:t>
            </a:r>
            <a:endParaRPr lang="cs-CZ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987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2"/>
          </p:nvPr>
        </p:nvSpPr>
        <p:spPr>
          <a:xfrm>
            <a:off x="391680" y="379517"/>
            <a:ext cx="7437870" cy="534884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540"/>
              </a:spcAft>
              <a:buSzPts val="2024"/>
              <a:defRPr/>
            </a:pPr>
            <a:r>
              <a:rPr lang="en-US" sz="2400" b="1" dirty="0" smtClean="0">
                <a:solidFill>
                  <a:schemeClr val="accent3"/>
                </a:solidFill>
                <a:cs typeface="Lohit Hindi" pitchFamily="2"/>
              </a:rPr>
              <a:t>IPv6 Deployment </a:t>
            </a:r>
            <a:r>
              <a:rPr lang="en-US" sz="2400" b="1" dirty="0" smtClean="0">
                <a:solidFill>
                  <a:schemeClr val="accent4"/>
                </a:solidFill>
                <a:cs typeface="Lohit Hindi" pitchFamily="2"/>
              </a:rPr>
              <a:t>in the Czech Republic</a:t>
            </a:r>
            <a:endParaRPr lang="en-US" sz="2400" b="1" dirty="0">
              <a:solidFill>
                <a:schemeClr val="accent4"/>
              </a:solidFill>
              <a:cs typeface="Lohit Hindi" pitchFamily="2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212826"/>
              </p:ext>
            </p:extLst>
          </p:nvPr>
        </p:nvGraphicFramePr>
        <p:xfrm>
          <a:off x="771528" y="1181101"/>
          <a:ext cx="8029572" cy="2498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954"/>
                <a:gridCol w="1001266"/>
                <a:gridCol w="845730"/>
                <a:gridCol w="865172"/>
                <a:gridCol w="923498"/>
                <a:gridCol w="904056"/>
                <a:gridCol w="874896"/>
              </a:tblGrid>
              <a:tr h="416379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WWW</a:t>
                      </a:r>
                      <a:endParaRPr lang="en-GB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DNS</a:t>
                      </a:r>
                      <a:endParaRPr lang="en-GB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E-mail</a:t>
                      </a:r>
                      <a:endParaRPr lang="en-GB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1637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1/13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5/14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1/13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5/14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1/13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5/14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16379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Central gov. institutions</a:t>
                      </a:r>
                      <a:endParaRPr lang="en-US" noProof="0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19 %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45 %</a:t>
                      </a:r>
                      <a:endParaRPr lang="en-GB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55 %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87 %</a:t>
                      </a:r>
                      <a:endParaRPr lang="en-GB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19 %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36 %</a:t>
                      </a:r>
                      <a:endParaRPr lang="cs-CZ" dirty="0"/>
                    </a:p>
                  </a:txBody>
                  <a:tcPr anchor="ctr"/>
                </a:tc>
              </a:tr>
              <a:tr h="416379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Regional Governments</a:t>
                      </a:r>
                      <a:endParaRPr lang="en-US" noProof="0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8 %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15 %</a:t>
                      </a:r>
                      <a:endParaRPr lang="en-GB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54 %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85 %</a:t>
                      </a:r>
                      <a:endParaRPr lang="en-GB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15 %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23 %</a:t>
                      </a:r>
                      <a:endParaRPr lang="cs-CZ" dirty="0"/>
                    </a:p>
                  </a:txBody>
                  <a:tcPr anchor="ctr"/>
                </a:tc>
              </a:tr>
              <a:tr h="416379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Cities</a:t>
                      </a:r>
                      <a:endParaRPr lang="en-US" noProof="0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8 %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32 %</a:t>
                      </a:r>
                      <a:endParaRPr lang="en-GB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39</a:t>
                      </a:r>
                      <a:r>
                        <a:rPr lang="cs-CZ" baseline="0" dirty="0" smtClean="0"/>
                        <a:t> %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64 %</a:t>
                      </a:r>
                      <a:endParaRPr lang="en-GB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2 %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10 %</a:t>
                      </a:r>
                      <a:endParaRPr lang="cs-CZ" dirty="0"/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79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Average in .</a:t>
                      </a:r>
                      <a:r>
                        <a:rPr lang="en-US" noProof="0" dirty="0" err="1" smtClean="0"/>
                        <a:t>cz</a:t>
                      </a:r>
                      <a:r>
                        <a:rPr lang="en-US" noProof="0" dirty="0" smtClean="0"/>
                        <a:t> domain</a:t>
                      </a:r>
                      <a:endParaRPr lang="en-US" noProof="0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15 %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21</a:t>
                      </a:r>
                      <a:r>
                        <a:rPr lang="cs-CZ" baseline="0" dirty="0" smtClean="0"/>
                        <a:t> %</a:t>
                      </a:r>
                      <a:endParaRPr lang="en-GB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51 %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57 %</a:t>
                      </a:r>
                      <a:endParaRPr lang="en-GB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13 %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15 %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391680" y="3893313"/>
            <a:ext cx="8295840" cy="5349849"/>
          </a:xfrm>
        </p:spPr>
        <p:txBody>
          <a:bodyPr>
            <a:normAutofit/>
          </a:bodyPr>
          <a:lstStyle/>
          <a:p>
            <a:pPr marL="725771" lvl="1" indent="-311045" algn="just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accent3"/>
                </a:solidFill>
                <a:ea typeface="DejaVu Sans" pitchFamily="2"/>
                <a:cs typeface="Lohit Hindi" pitchFamily="2"/>
              </a:rPr>
              <a:t>Legislation has the power to support IPv6 deployment </a:t>
            </a:r>
            <a:r>
              <a:rPr lang="en-US" sz="2000" dirty="0" smtClean="0">
                <a:ea typeface="DejaVu Sans" pitchFamily="2"/>
                <a:cs typeface="Lohit Hindi" pitchFamily="2"/>
              </a:rPr>
              <a:t>– institutions affected by government resolution have more than twice higher IPv6 support by web-servers than is the national average. The IPv6 deployment by public administration is quicker by public administration.</a:t>
            </a:r>
          </a:p>
          <a:p>
            <a:pPr marL="725771" lvl="1" indent="-311045" algn="just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None/>
              <a:defRPr/>
            </a:pPr>
            <a:endParaRPr lang="cs-CZ" sz="1200" dirty="0" smtClean="0">
              <a:ea typeface="DejaVu Sans" pitchFamily="2"/>
              <a:cs typeface="Lohit Hindi" pitchFamily="2"/>
            </a:endParaRPr>
          </a:p>
          <a:p>
            <a:pPr marL="725771" lvl="1" indent="-311045" algn="just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a typeface="DejaVu Sans" pitchFamily="2"/>
                <a:cs typeface="Lohit Hindi" pitchFamily="2"/>
              </a:rPr>
              <a:t>Involvement of IPv6 criterion in various </a:t>
            </a:r>
            <a:r>
              <a:rPr lang="en-US" sz="2000" b="1" dirty="0" smtClean="0">
                <a:solidFill>
                  <a:schemeClr val="accent3"/>
                </a:solidFill>
                <a:ea typeface="DejaVu Sans" pitchFamily="2"/>
                <a:cs typeface="Lohit Hindi" pitchFamily="2"/>
              </a:rPr>
              <a:t>„the best website“ competition</a:t>
            </a:r>
            <a:r>
              <a:rPr lang="cs-CZ" sz="2000" b="1" dirty="0" smtClean="0">
                <a:solidFill>
                  <a:schemeClr val="accent3"/>
                </a:solidFill>
                <a:ea typeface="DejaVu Sans" pitchFamily="2"/>
                <a:cs typeface="Lohit Hindi" pitchFamily="2"/>
              </a:rPr>
              <a:t>s</a:t>
            </a:r>
            <a:r>
              <a:rPr lang="en-US" sz="2000" b="1" dirty="0" smtClean="0">
                <a:solidFill>
                  <a:schemeClr val="accent3"/>
                </a:solidFill>
                <a:ea typeface="DejaVu Sans" pitchFamily="2"/>
                <a:cs typeface="Lohit Hindi" pitchFamily="2"/>
              </a:rPr>
              <a:t> </a:t>
            </a:r>
            <a:r>
              <a:rPr lang="en-US" sz="2000" dirty="0" smtClean="0">
                <a:ea typeface="DejaVu Sans" pitchFamily="2"/>
                <a:cs typeface="Lohit Hindi" pitchFamily="2"/>
              </a:rPr>
              <a:t>has similar effect with minimum effort!</a:t>
            </a:r>
          </a:p>
          <a:p>
            <a:pPr marL="725771" lvl="1" indent="-311045" algn="just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Font typeface="Wingdings" pitchFamily="2" charset="2"/>
              <a:buChar char="§"/>
              <a:defRPr/>
            </a:pPr>
            <a:endParaRPr lang="en-US" sz="2000" dirty="0" smtClean="0">
              <a:ea typeface="DejaVu Sans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034431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511443" y="1511086"/>
            <a:ext cx="5460731" cy="3642100"/>
          </a:xfrm>
        </p:spPr>
        <p:txBody>
          <a:bodyPr>
            <a:normAutofit/>
          </a:bodyPr>
          <a:lstStyle/>
          <a:p>
            <a:pPr marL="361950" lvl="1" indent="0">
              <a:lnSpc>
                <a:spcPct val="200000"/>
              </a:lnSpc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None/>
              <a:tabLst>
                <a:tab pos="447675" algn="l"/>
              </a:tabLst>
              <a:defRPr/>
            </a:pPr>
            <a:r>
              <a:rPr lang="en-US" sz="2400" dirty="0" smtClean="0">
                <a:solidFill>
                  <a:schemeClr val="accent4"/>
                </a:solidFill>
                <a:ea typeface="DejaVu Sans" pitchFamily="2"/>
                <a:cs typeface="Lohit Hindi" pitchFamily="2"/>
              </a:rPr>
              <a:t>Although there are no free </a:t>
            </a:r>
            <a:r>
              <a:rPr lang="en-US" sz="2400" dirty="0" err="1" smtClean="0">
                <a:solidFill>
                  <a:schemeClr val="accent4"/>
                </a:solidFill>
                <a:ea typeface="DejaVu Sans" pitchFamily="2"/>
                <a:cs typeface="Lohit Hindi" pitchFamily="2"/>
              </a:rPr>
              <a:t>IPv</a:t>
            </a:r>
            <a:r>
              <a:rPr lang="cs-CZ" sz="2400" dirty="0" smtClean="0">
                <a:solidFill>
                  <a:schemeClr val="accent4"/>
                </a:solidFill>
                <a:ea typeface="DejaVu Sans" pitchFamily="2"/>
                <a:cs typeface="Lohit Hindi" pitchFamily="2"/>
              </a:rPr>
              <a:t>4</a:t>
            </a:r>
            <a:r>
              <a:rPr lang="en-US" sz="2400" dirty="0" smtClean="0">
                <a:solidFill>
                  <a:schemeClr val="accent4"/>
                </a:solidFill>
                <a:ea typeface="DejaVu Sans" pitchFamily="2"/>
                <a:cs typeface="Lohit Hindi" pitchFamily="2"/>
              </a:rPr>
              <a:t> address blocks in Europe, IPv6 deployment is still very low, both within the public administration </a:t>
            </a:r>
            <a:r>
              <a:rPr lang="en-US" sz="2400" smtClean="0">
                <a:solidFill>
                  <a:schemeClr val="accent4"/>
                </a:solidFill>
                <a:ea typeface="DejaVu Sans" pitchFamily="2"/>
                <a:cs typeface="Lohit Hindi" pitchFamily="2"/>
              </a:rPr>
              <a:t>and business!</a:t>
            </a:r>
            <a:endParaRPr lang="en-US" sz="2400" dirty="0" smtClean="0">
              <a:solidFill>
                <a:schemeClr val="accent4"/>
              </a:solidFill>
              <a:ea typeface="DejaVu Sans" pitchFamily="2"/>
              <a:cs typeface="Lohit Hindi" pitchFamily="2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2"/>
          </p:nvPr>
        </p:nvSpPr>
        <p:spPr>
          <a:xfrm>
            <a:off x="391680" y="379517"/>
            <a:ext cx="7437870" cy="534884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540"/>
              </a:spcAft>
              <a:buSzPts val="2024"/>
              <a:defRPr/>
            </a:pPr>
            <a:r>
              <a:rPr lang="en-US" sz="2400" b="1" dirty="0" smtClean="0">
                <a:solidFill>
                  <a:schemeClr val="accent3"/>
                </a:solidFill>
                <a:cs typeface="Lohit Hindi" pitchFamily="2"/>
              </a:rPr>
              <a:t>Conclusion</a:t>
            </a:r>
            <a:r>
              <a:rPr lang="cs-CZ" sz="2400" b="1" dirty="0" smtClean="0">
                <a:solidFill>
                  <a:schemeClr val="accent3"/>
                </a:solidFill>
                <a:cs typeface="Lohit Hindi" pitchFamily="2"/>
              </a:rPr>
              <a:t>s</a:t>
            </a:r>
            <a:endParaRPr lang="en-US" sz="2400" b="1" dirty="0">
              <a:solidFill>
                <a:schemeClr val="accent4"/>
              </a:solidFill>
              <a:cs typeface="Lohit Hindi" pitchFamily="2"/>
            </a:endParaRPr>
          </a:p>
        </p:txBody>
      </p:sp>
      <p:sp>
        <p:nvSpPr>
          <p:cNvPr id="5" name="Zástupný symbol pro text 1"/>
          <p:cNvSpPr txBox="1">
            <a:spLocks/>
          </p:cNvSpPr>
          <p:nvPr/>
        </p:nvSpPr>
        <p:spPr>
          <a:xfrm>
            <a:off x="1491817" y="3752850"/>
            <a:ext cx="4676775" cy="1333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1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DejaVu Sans" pitchFamily="2"/>
              <a:cs typeface="Lohit Hindi" pitchFamily="2"/>
            </a:endParaRPr>
          </a:p>
        </p:txBody>
      </p:sp>
      <p:grpSp>
        <p:nvGrpSpPr>
          <p:cNvPr id="6" name="Skupina 3"/>
          <p:cNvGrpSpPr>
            <a:grpSpLocks/>
          </p:cNvGrpSpPr>
          <p:nvPr/>
        </p:nvGrpSpPr>
        <p:grpSpPr bwMode="auto">
          <a:xfrm>
            <a:off x="7064391" y="1510441"/>
            <a:ext cx="2022475" cy="1027112"/>
            <a:chOff x="6911914" y="1179649"/>
            <a:chExt cx="2021893" cy="1026801"/>
          </a:xfrm>
        </p:grpSpPr>
        <p:sp>
          <p:nvSpPr>
            <p:cNvPr id="7" name="Oblouk 6"/>
            <p:cNvSpPr/>
            <p:nvPr/>
          </p:nvSpPr>
          <p:spPr>
            <a:xfrm rot="17382990">
              <a:off x="6799240" y="1592270"/>
              <a:ext cx="757008" cy="471351"/>
            </a:xfrm>
            <a:prstGeom prst="arc">
              <a:avLst/>
            </a:prstGeom>
            <a:ln w="254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8" name="Přímá spojnice se šipkou 8"/>
            <p:cNvCxnSpPr/>
            <p:nvPr/>
          </p:nvCxnSpPr>
          <p:spPr>
            <a:xfrm flipH="1">
              <a:off x="6911914" y="1744628"/>
              <a:ext cx="44437" cy="128548"/>
            </a:xfrm>
            <a:prstGeom prst="straightConnector1">
              <a:avLst/>
            </a:prstGeom>
            <a:ln w="25400">
              <a:solidFill>
                <a:srgbClr val="00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6"/>
            <p:cNvSpPr txBox="1">
              <a:spLocks noChangeArrowheads="1"/>
            </p:cNvSpPr>
            <p:nvPr/>
          </p:nvSpPr>
          <p:spPr bwMode="auto">
            <a:xfrm>
              <a:off x="7262324" y="1179649"/>
              <a:ext cx="167148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3200" b="1" dirty="0" err="1">
                  <a:solidFill>
                    <a:srgbClr val="003399"/>
                  </a:solidFill>
                  <a:latin typeface="Bradley Hand ITC" pitchFamily="66" charset="0"/>
                </a:rPr>
                <a:t>Contact</a:t>
              </a:r>
              <a:endParaRPr lang="cs-CZ" altLang="cs-CZ" sz="3200" b="1" dirty="0">
                <a:solidFill>
                  <a:srgbClr val="003399"/>
                </a:solidFill>
                <a:latin typeface="Bradley Hand ITC" pitchFamily="66" charset="0"/>
              </a:endParaRPr>
            </a:p>
          </p:txBody>
        </p:sp>
      </p:grpSp>
      <p:pic>
        <p:nvPicPr>
          <p:cNvPr id="10" name="Picture 2" descr="C:\Users\JIPRA~1\AppData\Local\Temp\1396534502-31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657" y="2143046"/>
            <a:ext cx="21605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8"/>
          <p:cNvSpPr txBox="1">
            <a:spLocks noChangeArrowheads="1"/>
          </p:cNvSpPr>
          <p:nvPr/>
        </p:nvSpPr>
        <p:spPr bwMode="auto">
          <a:xfrm>
            <a:off x="6148170" y="4159171"/>
            <a:ext cx="2092325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2000" dirty="0" smtClean="0">
                <a:solidFill>
                  <a:srgbClr val="003399"/>
                </a:solidFill>
                <a:latin typeface="+mn-lt"/>
              </a:rPr>
              <a:t>jiri.prusa@nic.cz</a:t>
            </a:r>
          </a:p>
        </p:txBody>
      </p:sp>
    </p:spTree>
    <p:extLst>
      <p:ext uri="{BB962C8B-B14F-4D97-AF65-F5344CB8AC3E}">
        <p14:creationId xmlns:p14="http://schemas.microsoft.com/office/powerpoint/2010/main" val="36887318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3506355" y="1685926"/>
            <a:ext cx="4627995" cy="990599"/>
          </a:xfrm>
        </p:spPr>
        <p:txBody>
          <a:bodyPr>
            <a:normAutofit/>
          </a:bodyPr>
          <a:lstStyle/>
          <a:p>
            <a:pPr marL="725771" lvl="1" indent="-311045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None/>
              <a:defRPr/>
            </a:pPr>
            <a:r>
              <a:rPr lang="en-US" sz="2400" b="1" dirty="0" smtClean="0">
                <a:solidFill>
                  <a:schemeClr val="accent4"/>
                </a:solidFill>
                <a:ea typeface="DejaVu Sans" pitchFamily="2"/>
                <a:cs typeface="Lohit Hindi" pitchFamily="2"/>
              </a:rPr>
              <a:t>Based on the IPv6 connectivity</a:t>
            </a:r>
            <a:endParaRPr lang="cs-CZ" sz="2400" b="1" dirty="0" smtClean="0">
              <a:solidFill>
                <a:schemeClr val="accent4"/>
              </a:solidFill>
              <a:ea typeface="DejaVu Sans" pitchFamily="2"/>
              <a:cs typeface="Lohit Hindi" pitchFamily="2"/>
            </a:endParaRPr>
          </a:p>
          <a:p>
            <a:pPr marL="725771" lvl="1" indent="-311045" algn="ctr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None/>
              <a:defRPr/>
            </a:pPr>
            <a:r>
              <a:rPr lang="cs-CZ" sz="1800" dirty="0" smtClean="0">
                <a:ea typeface="DejaVu Sans" pitchFamily="2"/>
                <a:cs typeface="Lohit Hindi" pitchFamily="2"/>
              </a:rPr>
              <a:t>(Google </a:t>
            </a:r>
            <a:r>
              <a:rPr lang="cs-CZ" sz="1800" dirty="0" err="1" smtClean="0">
                <a:ea typeface="DejaVu Sans" pitchFamily="2"/>
                <a:cs typeface="Lohit Hindi" pitchFamily="2"/>
              </a:rPr>
              <a:t>users</a:t>
            </a:r>
            <a:r>
              <a:rPr lang="cs-CZ" sz="1800" dirty="0" smtClean="0">
                <a:ea typeface="DejaVu Sans" pitchFamily="2"/>
                <a:cs typeface="Lohit Hindi" pitchFamily="2"/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2"/>
          </p:nvPr>
        </p:nvSpPr>
        <p:spPr>
          <a:xfrm>
            <a:off x="391680" y="379517"/>
            <a:ext cx="7437870" cy="534884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540"/>
              </a:spcAft>
              <a:buSzPts val="2024"/>
              <a:defRPr/>
            </a:pPr>
            <a:r>
              <a:rPr lang="en-US" sz="2400" b="1" dirty="0" smtClean="0">
                <a:solidFill>
                  <a:schemeClr val="accent3"/>
                </a:solidFill>
                <a:cs typeface="Lohit Hindi" pitchFamily="2"/>
              </a:rPr>
              <a:t>How to measure IPv6 adoption?</a:t>
            </a:r>
            <a:endParaRPr lang="en-US" sz="2400" b="1" dirty="0">
              <a:solidFill>
                <a:schemeClr val="accent4"/>
              </a:solidFill>
              <a:cs typeface="Lohit Hindi" pitchFamily="2"/>
            </a:endParaRPr>
          </a:p>
        </p:txBody>
      </p:sp>
      <p:sp>
        <p:nvSpPr>
          <p:cNvPr id="5" name="Zástupný symbol pro text 1"/>
          <p:cNvSpPr txBox="1">
            <a:spLocks/>
          </p:cNvSpPr>
          <p:nvPr/>
        </p:nvSpPr>
        <p:spPr>
          <a:xfrm>
            <a:off x="1491817" y="3752850"/>
            <a:ext cx="4676775" cy="1333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1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Font typeface="Arial"/>
              <a:buNone/>
              <a:tabLst/>
              <a:defRPr/>
            </a:pPr>
            <a:r>
              <a:rPr lang="en-US" sz="2400" b="1" dirty="0" smtClean="0">
                <a:solidFill>
                  <a:schemeClr val="accent4"/>
                </a:solidFill>
                <a:ea typeface="DejaVu Sans" pitchFamily="2"/>
                <a:cs typeface="Lohit Hindi" pitchFamily="2"/>
              </a:rPr>
              <a:t>IPv6 readiness of web-servers, </a:t>
            </a:r>
            <a:br>
              <a:rPr lang="en-US" sz="2400" b="1" dirty="0" smtClean="0">
                <a:solidFill>
                  <a:schemeClr val="accent4"/>
                </a:solidFill>
                <a:ea typeface="DejaVu Sans" pitchFamily="2"/>
                <a:cs typeface="Lohit Hindi" pitchFamily="2"/>
              </a:rPr>
            </a:br>
            <a:r>
              <a:rPr lang="en-US" sz="2400" b="1" dirty="0" smtClean="0">
                <a:solidFill>
                  <a:schemeClr val="accent4"/>
                </a:solidFill>
                <a:ea typeface="DejaVu Sans" pitchFamily="2"/>
                <a:cs typeface="Lohit Hindi" pitchFamily="2"/>
              </a:rPr>
              <a:t>DNS and mail servers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DejaVu Sans" pitchFamily="2"/>
              <a:cs typeface="Lohit Hindi" pitchFamily="2"/>
            </a:endParaRPr>
          </a:p>
          <a:p>
            <a:pPr marL="725488" marR="0" lvl="1" indent="-72548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Font typeface="Arial"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DejaVu Sans" pitchFamily="2"/>
                <a:cs typeface="Lohit Hindi" pitchFamily="2"/>
              </a:rPr>
              <a:t>(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DejaVu Sans" pitchFamily="2"/>
                <a:cs typeface="Lohit Hindi" pitchFamily="2"/>
              </a:rPr>
              <a:t>Alexa,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DejaVu Sans" pitchFamily="2"/>
                <a:cs typeface="Lohit Hindi" pitchFamily="2"/>
              </a:rPr>
              <a:t> GEN6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DejaVu Sans" pitchFamily="2"/>
                <a:cs typeface="Lohit Hindi" pitchFamily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87318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2"/>
          </p:nvPr>
        </p:nvSpPr>
        <p:spPr>
          <a:xfrm>
            <a:off x="391680" y="379517"/>
            <a:ext cx="7437870" cy="534884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540"/>
              </a:spcAft>
              <a:buSzPts val="2024"/>
              <a:defRPr/>
            </a:pPr>
            <a:r>
              <a:rPr lang="en-US" sz="2400" b="1" dirty="0" smtClean="0">
                <a:solidFill>
                  <a:schemeClr val="accent3"/>
                </a:solidFill>
                <a:cs typeface="Lohit Hindi" pitchFamily="2"/>
              </a:rPr>
              <a:t>Google stats</a:t>
            </a:r>
            <a:endParaRPr lang="en-US" sz="2400" b="1" dirty="0">
              <a:solidFill>
                <a:schemeClr val="accent4"/>
              </a:solidFill>
              <a:cs typeface="Lohit Hindi" pitchFamily="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83" t="30357" r="23846" b="19672"/>
          <a:stretch/>
        </p:blipFill>
        <p:spPr bwMode="auto">
          <a:xfrm>
            <a:off x="2366066" y="1545176"/>
            <a:ext cx="6475750" cy="36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911726" y="2957407"/>
            <a:ext cx="986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Belgium</a:t>
            </a:r>
            <a:r>
              <a:rPr lang="cs-CZ" sz="1600" b="1" dirty="0" smtClean="0"/>
              <a:t>;</a:t>
            </a:r>
          </a:p>
          <a:p>
            <a:r>
              <a:rPr lang="cs-CZ" sz="1600" b="1" dirty="0" smtClean="0"/>
              <a:t> </a:t>
            </a:r>
            <a:r>
              <a:rPr lang="cs-CZ" sz="1600" dirty="0" smtClean="0"/>
              <a:t>16,66%</a:t>
            </a:r>
            <a:endParaRPr lang="cs-CZ" sz="1600" dirty="0"/>
          </a:p>
        </p:txBody>
      </p:sp>
      <p:cxnSp>
        <p:nvCxnSpPr>
          <p:cNvPr id="6" name="Přímá spojnice se šipkou 5"/>
          <p:cNvCxnSpPr>
            <a:stCxn id="4" idx="2"/>
          </p:cNvCxnSpPr>
          <p:nvPr/>
        </p:nvCxnSpPr>
        <p:spPr>
          <a:xfrm>
            <a:off x="5405212" y="3542182"/>
            <a:ext cx="356959" cy="169277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7263494" y="3520152"/>
            <a:ext cx="986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Romania</a:t>
            </a:r>
            <a:r>
              <a:rPr lang="cs-CZ" sz="1600" b="1" dirty="0" smtClean="0"/>
              <a:t>;</a:t>
            </a:r>
          </a:p>
          <a:p>
            <a:pPr algn="ctr"/>
            <a:r>
              <a:rPr lang="cs-CZ" sz="1600" b="1" dirty="0" smtClean="0"/>
              <a:t> </a:t>
            </a:r>
            <a:r>
              <a:rPr lang="cs-CZ" sz="1600" dirty="0" smtClean="0"/>
              <a:t>5,63%</a:t>
            </a:r>
            <a:endParaRPr lang="cs-CZ" sz="1600" dirty="0"/>
          </a:p>
        </p:txBody>
      </p:sp>
      <p:cxnSp>
        <p:nvCxnSpPr>
          <p:cNvPr id="25" name="Přímá spojnice se šipkou 24"/>
          <p:cNvCxnSpPr/>
          <p:nvPr/>
        </p:nvCxnSpPr>
        <p:spPr>
          <a:xfrm flipH="1">
            <a:off x="7107466" y="3892887"/>
            <a:ext cx="254000" cy="237039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5699578" y="2802978"/>
            <a:ext cx="1182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Germany</a:t>
            </a:r>
            <a:r>
              <a:rPr lang="cs-CZ" sz="1600" b="1" dirty="0" smtClean="0"/>
              <a:t>;</a:t>
            </a:r>
          </a:p>
          <a:p>
            <a:pPr algn="ctr"/>
            <a:r>
              <a:rPr lang="cs-CZ" sz="1600" b="1" dirty="0" smtClean="0"/>
              <a:t> </a:t>
            </a:r>
            <a:r>
              <a:rPr lang="cs-CZ" sz="1600" dirty="0" smtClean="0"/>
              <a:t>8,04%</a:t>
            </a:r>
            <a:endParaRPr lang="cs-CZ" sz="1600" dirty="0"/>
          </a:p>
        </p:txBody>
      </p:sp>
      <p:cxnSp>
        <p:nvCxnSpPr>
          <p:cNvPr id="29" name="Přímá spojnice se šipkou 28"/>
          <p:cNvCxnSpPr/>
          <p:nvPr/>
        </p:nvCxnSpPr>
        <p:spPr>
          <a:xfrm flipH="1">
            <a:off x="6174014" y="3387753"/>
            <a:ext cx="117021" cy="309253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5405212" y="4425387"/>
            <a:ext cx="122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Switzerland;</a:t>
            </a:r>
          </a:p>
          <a:p>
            <a:pPr algn="ctr"/>
            <a:r>
              <a:rPr lang="en-GB" sz="1600" b="1" dirty="0" smtClean="0"/>
              <a:t> </a:t>
            </a:r>
            <a:r>
              <a:rPr lang="cs-CZ" sz="1600" dirty="0" smtClean="0"/>
              <a:t>10</a:t>
            </a:r>
            <a:r>
              <a:rPr lang="en-GB" sz="1600" dirty="0" smtClean="0"/>
              <a:t>,</a:t>
            </a:r>
            <a:r>
              <a:rPr lang="cs-CZ" sz="1600" dirty="0" smtClean="0"/>
              <a:t>90</a:t>
            </a:r>
            <a:r>
              <a:rPr lang="en-GB" sz="1600" dirty="0" smtClean="0"/>
              <a:t>%</a:t>
            </a:r>
            <a:endParaRPr lang="en-GB" sz="1600" dirty="0"/>
          </a:p>
        </p:txBody>
      </p:sp>
      <p:cxnSp>
        <p:nvCxnSpPr>
          <p:cNvPr id="33" name="Přímá spojnice se šipkou 32"/>
          <p:cNvCxnSpPr/>
          <p:nvPr/>
        </p:nvCxnSpPr>
        <p:spPr>
          <a:xfrm flipV="1">
            <a:off x="6018441" y="4104927"/>
            <a:ext cx="0" cy="21886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3766454" y="3449752"/>
            <a:ext cx="142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Luxembourg;</a:t>
            </a:r>
          </a:p>
          <a:p>
            <a:pPr algn="ctr"/>
            <a:r>
              <a:rPr lang="en-GB" sz="1600" b="1" dirty="0" smtClean="0"/>
              <a:t> </a:t>
            </a:r>
            <a:r>
              <a:rPr lang="cs-CZ" sz="1600" dirty="0" smtClean="0"/>
              <a:t>7,87</a:t>
            </a:r>
            <a:r>
              <a:rPr lang="en-GB" sz="1600" dirty="0" smtClean="0"/>
              <a:t>%</a:t>
            </a:r>
            <a:endParaRPr lang="en-GB" sz="1600" dirty="0"/>
          </a:p>
        </p:txBody>
      </p:sp>
      <p:cxnSp>
        <p:nvCxnSpPr>
          <p:cNvPr id="37" name="Přímá spojnice se šipkou 36"/>
          <p:cNvCxnSpPr/>
          <p:nvPr/>
        </p:nvCxnSpPr>
        <p:spPr>
          <a:xfrm>
            <a:off x="4911726" y="3797054"/>
            <a:ext cx="850445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250528" y="4108127"/>
            <a:ext cx="122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France</a:t>
            </a:r>
            <a:r>
              <a:rPr lang="en-GB" sz="1600" b="1" dirty="0" smtClean="0"/>
              <a:t>;</a:t>
            </a:r>
          </a:p>
          <a:p>
            <a:pPr algn="ctr"/>
            <a:r>
              <a:rPr lang="en-GB" sz="1600" b="1" dirty="0" smtClean="0"/>
              <a:t> </a:t>
            </a:r>
            <a:r>
              <a:rPr lang="cs-CZ" sz="1600" dirty="0"/>
              <a:t>4</a:t>
            </a:r>
            <a:r>
              <a:rPr lang="en-GB" sz="1600" dirty="0" smtClean="0"/>
              <a:t>,</a:t>
            </a:r>
            <a:r>
              <a:rPr lang="cs-CZ" sz="1600" dirty="0" smtClean="0"/>
              <a:t>93</a:t>
            </a:r>
            <a:r>
              <a:rPr lang="en-GB" sz="1600" dirty="0" smtClean="0"/>
              <a:t>%</a:t>
            </a:r>
            <a:endParaRPr lang="en-GB" sz="1600" dirty="0"/>
          </a:p>
        </p:txBody>
      </p:sp>
      <p:cxnSp>
        <p:nvCxnSpPr>
          <p:cNvPr id="40" name="Přímá spojnice se šipkou 39"/>
          <p:cNvCxnSpPr/>
          <p:nvPr/>
        </p:nvCxnSpPr>
        <p:spPr>
          <a:xfrm flipV="1">
            <a:off x="5196111" y="4129927"/>
            <a:ext cx="387580" cy="19386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6667509" y="3026283"/>
            <a:ext cx="1811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Czech Republic;</a:t>
            </a:r>
          </a:p>
          <a:p>
            <a:pPr algn="ctr"/>
            <a:r>
              <a:rPr lang="cs-CZ" sz="1600" b="1" dirty="0" smtClean="0"/>
              <a:t> </a:t>
            </a:r>
            <a:r>
              <a:rPr lang="cs-CZ" sz="1600" dirty="0" smtClean="0"/>
              <a:t>3,46 %</a:t>
            </a:r>
            <a:endParaRPr lang="cs-CZ" sz="1600" dirty="0"/>
          </a:p>
        </p:txBody>
      </p:sp>
      <p:cxnSp>
        <p:nvCxnSpPr>
          <p:cNvPr id="43" name="Přímá spojnice se šipkou 42"/>
          <p:cNvCxnSpPr/>
          <p:nvPr/>
        </p:nvCxnSpPr>
        <p:spPr>
          <a:xfrm flipH="1">
            <a:off x="6413509" y="3446087"/>
            <a:ext cx="693957" cy="400216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4640606" y="1901591"/>
            <a:ext cx="1811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Norway</a:t>
            </a:r>
            <a:r>
              <a:rPr lang="cs-CZ" sz="1600" b="1" dirty="0" smtClean="0"/>
              <a:t>;</a:t>
            </a:r>
          </a:p>
          <a:p>
            <a:pPr algn="ctr"/>
            <a:r>
              <a:rPr lang="cs-CZ" sz="1600" b="1" dirty="0" smtClean="0"/>
              <a:t> </a:t>
            </a:r>
            <a:r>
              <a:rPr lang="cs-CZ" sz="1600" dirty="0" smtClean="0"/>
              <a:t>2,15 %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6887318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2"/>
          </p:nvPr>
        </p:nvSpPr>
        <p:spPr>
          <a:xfrm>
            <a:off x="391680" y="379517"/>
            <a:ext cx="7437870" cy="534884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540"/>
              </a:spcAft>
              <a:buSzPts val="2024"/>
              <a:defRPr/>
            </a:pPr>
            <a:r>
              <a:rPr lang="en-US" sz="2400" b="1" dirty="0" smtClean="0">
                <a:solidFill>
                  <a:schemeClr val="accent3"/>
                </a:solidFill>
                <a:cs typeface="Lohit Hindi" pitchFamily="2"/>
              </a:rPr>
              <a:t>IPv6 Observatory</a:t>
            </a:r>
            <a:endParaRPr lang="en-US" sz="2400" b="1" dirty="0">
              <a:solidFill>
                <a:schemeClr val="accent4"/>
              </a:solidFill>
              <a:cs typeface="Lohit Hindi" pitchFamily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27828" r="39484" b="25549"/>
          <a:stretch/>
        </p:blipFill>
        <p:spPr bwMode="auto">
          <a:xfrm>
            <a:off x="3043084" y="1321253"/>
            <a:ext cx="5643716" cy="532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Pv6 observator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7424" y="3409985"/>
            <a:ext cx="26860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 rot="16200000">
            <a:off x="1298064" y="353869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www.ipv6observatory.eu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318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391680" y="1041429"/>
            <a:ext cx="8295840" cy="5635595"/>
          </a:xfrm>
        </p:spPr>
        <p:txBody>
          <a:bodyPr>
            <a:normAutofit fontScale="40000" lnSpcReduction="20000"/>
          </a:bodyPr>
          <a:lstStyle/>
          <a:p>
            <a:pPr marL="725771" lvl="1" indent="-311045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5000" b="1" dirty="0" smtClean="0">
                <a:solidFill>
                  <a:srgbClr val="003893"/>
                </a:solidFill>
                <a:ea typeface="DejaVu Sans" pitchFamily="2"/>
                <a:cs typeface="Lohit Hindi" pitchFamily="2"/>
              </a:rPr>
              <a:t>Digital Agenda for Europe</a:t>
            </a:r>
            <a:r>
              <a:rPr lang="en-US" sz="5000" dirty="0" smtClean="0">
                <a:ea typeface="DejaVu Sans" pitchFamily="2"/>
                <a:cs typeface="Lohit Hindi" pitchFamily="2"/>
              </a:rPr>
              <a:t>, Action 89: </a:t>
            </a:r>
            <a:r>
              <a:rPr lang="en-US" sz="5000" dirty="0" err="1" smtClean="0">
                <a:ea typeface="DejaVu Sans" pitchFamily="2"/>
                <a:cs typeface="Lohit Hindi" pitchFamily="2"/>
              </a:rPr>
              <a:t>eGovernment</a:t>
            </a:r>
            <a:r>
              <a:rPr lang="en-US" sz="5000" dirty="0" smtClean="0">
                <a:ea typeface="DejaVu Sans" pitchFamily="2"/>
                <a:cs typeface="Lohit Hindi" pitchFamily="2"/>
              </a:rPr>
              <a:t> services supporting IPv6</a:t>
            </a:r>
          </a:p>
          <a:p>
            <a:pPr marL="725771" lvl="1" indent="-311045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Font typeface="Wingdings" pitchFamily="2" charset="2"/>
              <a:buChar char="§"/>
              <a:defRPr/>
            </a:pPr>
            <a:endParaRPr lang="cs-CZ" sz="5000" kern="1200" dirty="0" smtClean="0">
              <a:ea typeface="DejaVu Sans" pitchFamily="2"/>
              <a:cs typeface="Lohit Hindi" pitchFamily="2"/>
            </a:endParaRPr>
          </a:p>
          <a:p>
            <a:pPr marL="725771" lvl="1" indent="-311045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5000" kern="1200" dirty="0" smtClean="0">
                <a:ea typeface="DejaVu Sans" pitchFamily="2"/>
                <a:cs typeface="Lohit Hindi" pitchFamily="2"/>
              </a:rPr>
              <a:t>Based on the </a:t>
            </a:r>
            <a:r>
              <a:rPr lang="en-US" sz="5000" b="1" kern="1200" dirty="0" smtClean="0">
                <a:solidFill>
                  <a:srgbClr val="003893"/>
                </a:solidFill>
                <a:ea typeface="DejaVu Sans" pitchFamily="2"/>
                <a:cs typeface="Lohit Hindi" pitchFamily="2"/>
              </a:rPr>
              <a:t>pilot project </a:t>
            </a:r>
            <a:r>
              <a:rPr lang="en-US" sz="5000" kern="1200" dirty="0" smtClean="0">
                <a:ea typeface="DejaVu Sans" pitchFamily="2"/>
                <a:cs typeface="Lohit Hindi" pitchFamily="2"/>
              </a:rPr>
              <a:t>in the </a:t>
            </a:r>
            <a:r>
              <a:rPr lang="en-US" sz="5000" b="1" kern="1200" dirty="0" smtClean="0">
                <a:solidFill>
                  <a:srgbClr val="003893"/>
                </a:solidFill>
                <a:ea typeface="DejaVu Sans" pitchFamily="2"/>
                <a:cs typeface="Lohit Hindi" pitchFamily="2"/>
              </a:rPr>
              <a:t>Czech Republic</a:t>
            </a:r>
            <a:r>
              <a:rPr lang="en-US" sz="5000" kern="1200" dirty="0" smtClean="0">
                <a:ea typeface="DejaVu Sans" pitchFamily="2"/>
                <a:cs typeface="Lohit Hindi" pitchFamily="2"/>
              </a:rPr>
              <a:t>, IPv6 readiness benchmarking is </a:t>
            </a:r>
            <a:r>
              <a:rPr lang="en-US" sz="5000" b="1" kern="1200" dirty="0" smtClean="0">
                <a:solidFill>
                  <a:srgbClr val="003893"/>
                </a:solidFill>
                <a:ea typeface="DejaVu Sans" pitchFamily="2"/>
                <a:cs typeface="Lohit Hindi" pitchFamily="2"/>
              </a:rPr>
              <a:t>expanding </a:t>
            </a:r>
            <a:r>
              <a:rPr lang="cs-CZ" sz="5000" kern="1200" dirty="0" smtClean="0">
                <a:ea typeface="DejaVu Sans" pitchFamily="2"/>
                <a:cs typeface="Lohit Hindi" pitchFamily="2"/>
              </a:rPr>
              <a:t>by</a:t>
            </a:r>
            <a:r>
              <a:rPr lang="en-US" sz="5000" kern="1200" dirty="0" smtClean="0">
                <a:ea typeface="DejaVu Sans" pitchFamily="2"/>
                <a:cs typeface="Lohit Hindi" pitchFamily="2"/>
              </a:rPr>
              <a:t> GEN6 to other countries.</a:t>
            </a:r>
            <a:endParaRPr lang="cs-CZ" sz="5000" kern="1200" dirty="0" smtClean="0">
              <a:ea typeface="DejaVu Sans" pitchFamily="2"/>
              <a:cs typeface="Lohit Hindi" pitchFamily="2"/>
            </a:endParaRPr>
          </a:p>
          <a:p>
            <a:pPr marL="725771" lvl="1" indent="-311045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None/>
              <a:defRPr/>
            </a:pPr>
            <a:endParaRPr lang="en-US" sz="5000" kern="1200" dirty="0" smtClean="0">
              <a:ea typeface="DejaVu Sans" pitchFamily="2"/>
              <a:cs typeface="Lohit Hindi" pitchFamily="2"/>
            </a:endParaRPr>
          </a:p>
          <a:p>
            <a:pPr marL="725771" lvl="1" indent="-311045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5000" kern="1200" dirty="0" smtClean="0">
                <a:ea typeface="DejaVu Sans" pitchFamily="2"/>
                <a:cs typeface="Lohit Hindi" pitchFamily="2"/>
              </a:rPr>
              <a:t>In order to compare the comparable, the </a:t>
            </a:r>
            <a:r>
              <a:rPr lang="en-US" sz="5000" b="1" kern="1200" dirty="0">
                <a:solidFill>
                  <a:srgbClr val="003893"/>
                </a:solidFill>
                <a:ea typeface="DejaVu Sans" pitchFamily="2"/>
                <a:cs typeface="Lohit Hindi" pitchFamily="2"/>
              </a:rPr>
              <a:t>methodology</a:t>
            </a:r>
            <a:r>
              <a:rPr lang="en-US" sz="5000" kern="1200" dirty="0" smtClean="0">
                <a:ea typeface="DejaVu Sans" pitchFamily="2"/>
                <a:cs typeface="Lohit Hindi" pitchFamily="2"/>
              </a:rPr>
              <a:t> for collecting URLs was set up.</a:t>
            </a:r>
            <a:endParaRPr lang="cs-CZ" sz="5000" kern="1200" dirty="0" smtClean="0">
              <a:ea typeface="DejaVu Sans" pitchFamily="2"/>
              <a:cs typeface="Lohit Hindi" pitchFamily="2"/>
            </a:endParaRPr>
          </a:p>
          <a:p>
            <a:pPr marL="725771" lvl="1" indent="-311045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None/>
              <a:defRPr/>
            </a:pPr>
            <a:endParaRPr lang="en-US" sz="5000" kern="1200" dirty="0" smtClean="0">
              <a:ea typeface="DejaVu Sans" pitchFamily="2"/>
              <a:cs typeface="Lohit Hindi" pitchFamily="2"/>
            </a:endParaRPr>
          </a:p>
          <a:p>
            <a:pPr marL="725771" lvl="1" indent="-311045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5000" kern="1200" dirty="0" smtClean="0">
                <a:ea typeface="DejaVu Sans" pitchFamily="2"/>
                <a:cs typeface="Lohit Hindi" pitchFamily="2"/>
              </a:rPr>
              <a:t>Benchmarking involve</a:t>
            </a:r>
            <a:r>
              <a:rPr lang="cs-CZ" sz="5000" kern="1200" dirty="0" smtClean="0">
                <a:ea typeface="DejaVu Sans" pitchFamily="2"/>
                <a:cs typeface="Lohit Hindi" pitchFamily="2"/>
              </a:rPr>
              <a:t>s</a:t>
            </a:r>
            <a:r>
              <a:rPr lang="en-US" sz="5000" kern="1200" dirty="0" smtClean="0">
                <a:ea typeface="DejaVu Sans" pitchFamily="2"/>
                <a:cs typeface="Lohit Hindi" pitchFamily="2"/>
              </a:rPr>
              <a:t> </a:t>
            </a:r>
            <a:r>
              <a:rPr lang="en-US" sz="5000" b="1" kern="1200" dirty="0" smtClean="0">
                <a:solidFill>
                  <a:srgbClr val="003893"/>
                </a:solidFill>
                <a:ea typeface="DejaVu Sans" pitchFamily="2"/>
                <a:cs typeface="Lohit Hindi" pitchFamily="2"/>
              </a:rPr>
              <a:t>government </a:t>
            </a:r>
            <a:r>
              <a:rPr lang="en-US" sz="5000" b="1" kern="1200" dirty="0">
                <a:solidFill>
                  <a:srgbClr val="003893"/>
                </a:solidFill>
                <a:ea typeface="DejaVu Sans" pitchFamily="2"/>
                <a:cs typeface="Lohit Hindi" pitchFamily="2"/>
              </a:rPr>
              <a:t>institutions </a:t>
            </a:r>
            <a:r>
              <a:rPr lang="en-US" sz="5000" b="1" dirty="0" smtClean="0">
                <a:solidFill>
                  <a:srgbClr val="003893"/>
                </a:solidFill>
                <a:ea typeface="DejaVu Sans" pitchFamily="2"/>
                <a:cs typeface="Lohit Hindi" pitchFamily="2"/>
              </a:rPr>
              <a:t>only, </a:t>
            </a:r>
            <a:r>
              <a:rPr lang="en-US" sz="5000" kern="1200" dirty="0" smtClean="0">
                <a:ea typeface="DejaVu Sans" pitchFamily="2"/>
                <a:cs typeface="Lohit Hindi" pitchFamily="2"/>
              </a:rPr>
              <a:t>at all levels:</a:t>
            </a:r>
          </a:p>
          <a:p>
            <a:pPr marL="1088656" lvl="2" indent="-311045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5000" kern="1200" dirty="0" smtClean="0">
                <a:ea typeface="DejaVu Sans" pitchFamily="2"/>
                <a:cs typeface="Lohit Hindi" pitchFamily="2"/>
              </a:rPr>
              <a:t>National: ministries, legislative bodies,</a:t>
            </a:r>
            <a:r>
              <a:rPr lang="cs-CZ" sz="5000" kern="1200" dirty="0" smtClean="0">
                <a:ea typeface="DejaVu Sans" pitchFamily="2"/>
                <a:cs typeface="Lohit Hindi" pitchFamily="2"/>
              </a:rPr>
              <a:t> </a:t>
            </a:r>
            <a:r>
              <a:rPr lang="en-US" sz="5000" kern="1200" dirty="0" smtClean="0">
                <a:ea typeface="DejaVu Sans" pitchFamily="2"/>
                <a:cs typeface="Lohit Hindi" pitchFamily="2"/>
              </a:rPr>
              <a:t>judicial authorities…</a:t>
            </a:r>
          </a:p>
          <a:p>
            <a:pPr marL="1088656" lvl="2" indent="-311045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5000" kern="1200" dirty="0" smtClean="0">
                <a:ea typeface="DejaVu Sans" pitchFamily="2"/>
                <a:cs typeface="Lohit Hindi" pitchFamily="2"/>
              </a:rPr>
              <a:t>Regional: representatives of regions (only in some countries)</a:t>
            </a:r>
          </a:p>
          <a:p>
            <a:pPr marL="1088656" lvl="2" indent="-311045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5000" kern="1200" dirty="0" smtClean="0">
                <a:ea typeface="DejaVu Sans" pitchFamily="2"/>
                <a:cs typeface="Lohit Hindi" pitchFamily="2"/>
              </a:rPr>
              <a:t>Local: largest cities in each country</a:t>
            </a:r>
            <a:endParaRPr lang="cs-CZ" sz="5000" kern="1200" dirty="0" smtClean="0">
              <a:ea typeface="DejaVu Sans" pitchFamily="2"/>
              <a:cs typeface="Lohit Hindi" pitchFamily="2"/>
            </a:endParaRPr>
          </a:p>
          <a:p>
            <a:pPr marL="777611" lvl="2" indent="0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None/>
              <a:defRPr/>
            </a:pPr>
            <a:endParaRPr lang="cs-CZ" sz="5000" dirty="0" smtClean="0">
              <a:ea typeface="DejaVu Sans" pitchFamily="2"/>
              <a:cs typeface="Lohit Hindi" pitchFamily="2"/>
            </a:endParaRPr>
          </a:p>
          <a:p>
            <a:pPr marL="725771" lvl="1" indent="-311045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Font typeface="Wingdings" pitchFamily="2" charset="2"/>
              <a:buChar char="§"/>
              <a:defRPr/>
            </a:pPr>
            <a:r>
              <a:rPr lang="en-GB" sz="5000" b="1" kern="1200" dirty="0" smtClean="0">
                <a:solidFill>
                  <a:srgbClr val="003893"/>
                </a:solidFill>
                <a:ea typeface="DejaVu Sans" pitchFamily="2"/>
                <a:cs typeface="Lohit Hindi" pitchFamily="2"/>
              </a:rPr>
              <a:t>Data available for: </a:t>
            </a:r>
            <a:r>
              <a:rPr lang="en-GB" sz="5000" kern="1200" dirty="0" smtClean="0">
                <a:ea typeface="DejaVu Sans" pitchFamily="2"/>
                <a:cs typeface="Lohit Hindi" pitchFamily="2"/>
              </a:rPr>
              <a:t>the Czech Republic, Estonia</a:t>
            </a:r>
            <a:r>
              <a:rPr lang="cs-CZ" sz="5000" kern="1200" dirty="0" smtClean="0">
                <a:ea typeface="DejaVu Sans" pitchFamily="2"/>
                <a:cs typeface="Lohit Hindi" pitchFamily="2"/>
              </a:rPr>
              <a:t>, </a:t>
            </a:r>
            <a:r>
              <a:rPr lang="en-GB" sz="5000" kern="1200" dirty="0" smtClean="0">
                <a:ea typeface="DejaVu Sans" pitchFamily="2"/>
                <a:cs typeface="Lohit Hindi" pitchFamily="2"/>
              </a:rPr>
              <a:t>Germany, Greece, Luxembourg, the Netherlands, Slovenia, Slovakia, Spain and Turkey</a:t>
            </a:r>
            <a:r>
              <a:rPr lang="cs-CZ" sz="5000" kern="1200" dirty="0" smtClean="0">
                <a:ea typeface="DejaVu Sans" pitchFamily="2"/>
                <a:cs typeface="Lohit Hindi" pitchFamily="2"/>
              </a:rPr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2"/>
          </p:nvPr>
        </p:nvSpPr>
        <p:spPr>
          <a:xfrm>
            <a:off x="391680" y="379517"/>
            <a:ext cx="7437870" cy="534884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540"/>
              </a:spcAft>
              <a:buSzPts val="2024"/>
              <a:defRPr/>
            </a:pPr>
            <a:r>
              <a:rPr lang="en-US" sz="2400" b="1" dirty="0" smtClean="0">
                <a:solidFill>
                  <a:schemeClr val="accent3"/>
                </a:solidFill>
                <a:cs typeface="Lohit Hindi" pitchFamily="2"/>
              </a:rPr>
              <a:t>Introduction</a:t>
            </a:r>
            <a:r>
              <a:rPr lang="cs-CZ" sz="2400" b="1" dirty="0" smtClean="0">
                <a:solidFill>
                  <a:schemeClr val="accent3"/>
                </a:solidFill>
                <a:cs typeface="Lohit Hindi" pitchFamily="2"/>
              </a:rPr>
              <a:t>: </a:t>
            </a:r>
            <a:r>
              <a:rPr lang="en-US" sz="2400" b="1" dirty="0" smtClean="0">
                <a:solidFill>
                  <a:schemeClr val="accent4"/>
                </a:solidFill>
                <a:cs typeface="Lohit Hindi" pitchFamily="2"/>
              </a:rPr>
              <a:t>IPv6</a:t>
            </a:r>
            <a:r>
              <a:rPr lang="en-US" sz="2400" b="1" dirty="0" smtClean="0">
                <a:solidFill>
                  <a:schemeClr val="accent3"/>
                </a:solidFill>
                <a:cs typeface="Lohit Hindi" pitchFamily="2"/>
              </a:rPr>
              <a:t> </a:t>
            </a:r>
            <a:r>
              <a:rPr lang="en-US" sz="2400" b="1" dirty="0">
                <a:solidFill>
                  <a:schemeClr val="accent4"/>
                </a:solidFill>
                <a:cs typeface="Lohit Hindi" pitchFamily="2"/>
              </a:rPr>
              <a:t>Government benchmarking</a:t>
            </a:r>
          </a:p>
        </p:txBody>
      </p:sp>
    </p:spTree>
    <p:extLst>
      <p:ext uri="{BB962C8B-B14F-4D97-AF65-F5344CB8AC3E}">
        <p14:creationId xmlns:p14="http://schemas.microsoft.com/office/powerpoint/2010/main" val="36887318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5629275" y="2114550"/>
            <a:ext cx="3353519" cy="2781300"/>
          </a:xfrm>
        </p:spPr>
        <p:txBody>
          <a:bodyPr>
            <a:normAutofit/>
          </a:bodyPr>
          <a:lstStyle/>
          <a:p>
            <a:pPr marL="725771" lvl="1" indent="-311045" algn="r">
              <a:lnSpc>
                <a:spcPct val="170000"/>
              </a:lnSpc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None/>
              <a:defRPr/>
            </a:pPr>
            <a:r>
              <a:rPr lang="cs-CZ" sz="1800" b="1" kern="1200" dirty="0" smtClean="0">
                <a:solidFill>
                  <a:schemeClr val="accent4"/>
                </a:solidFill>
                <a:ea typeface="DejaVu Sans" pitchFamily="2"/>
                <a:cs typeface="Lohit Hindi" pitchFamily="2"/>
              </a:rPr>
              <a:t>2 </a:t>
            </a:r>
            <a:r>
              <a:rPr lang="cs-CZ" sz="1800" b="1" dirty="0" smtClean="0">
                <a:solidFill>
                  <a:schemeClr val="accent4"/>
                </a:solidFill>
                <a:ea typeface="DejaVu Sans" pitchFamily="2"/>
                <a:cs typeface="Lohit Hindi" pitchFamily="2"/>
              </a:rPr>
              <a:t>407</a:t>
            </a:r>
            <a:r>
              <a:rPr lang="en-GB" sz="1800" b="1" kern="1200" dirty="0" smtClean="0">
                <a:solidFill>
                  <a:schemeClr val="accent4"/>
                </a:solidFill>
                <a:ea typeface="DejaVu Sans" pitchFamily="2"/>
                <a:cs typeface="Lohit Hindi" pitchFamily="2"/>
              </a:rPr>
              <a:t> websites analysed</a:t>
            </a:r>
            <a:endParaRPr lang="cs-CZ" sz="1800" b="1" kern="1200" dirty="0" smtClean="0">
              <a:solidFill>
                <a:schemeClr val="accent4"/>
              </a:solidFill>
              <a:ea typeface="DejaVu Sans" pitchFamily="2"/>
              <a:cs typeface="Lohit Hindi" pitchFamily="2"/>
            </a:endParaRPr>
          </a:p>
          <a:p>
            <a:pPr marL="725771" lvl="1" indent="-311045" algn="r">
              <a:lnSpc>
                <a:spcPct val="170000"/>
              </a:lnSpc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None/>
              <a:defRPr/>
            </a:pPr>
            <a:r>
              <a:rPr lang="cs-CZ" sz="1800" dirty="0" smtClean="0">
                <a:ea typeface="DejaVu Sans" pitchFamily="2"/>
                <a:cs typeface="Lohit Hindi" pitchFamily="2"/>
              </a:rPr>
              <a:t>400 </a:t>
            </a:r>
            <a:r>
              <a:rPr lang="en-US" sz="1800" dirty="0" smtClean="0">
                <a:ea typeface="DejaVu Sans" pitchFamily="2"/>
                <a:cs typeface="Lohit Hindi" pitchFamily="2"/>
              </a:rPr>
              <a:t>national level</a:t>
            </a:r>
          </a:p>
          <a:p>
            <a:pPr marL="725771" lvl="1" indent="-311045" algn="r">
              <a:lnSpc>
                <a:spcPct val="170000"/>
              </a:lnSpc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None/>
              <a:defRPr/>
            </a:pPr>
            <a:r>
              <a:rPr lang="en-US" sz="1800" dirty="0" smtClean="0">
                <a:ea typeface="DejaVu Sans" pitchFamily="2"/>
                <a:cs typeface="Lohit Hindi" pitchFamily="2"/>
              </a:rPr>
              <a:t>1</a:t>
            </a:r>
            <a:r>
              <a:rPr lang="cs-CZ" sz="1800" dirty="0" smtClean="0">
                <a:ea typeface="DejaVu Sans" pitchFamily="2"/>
                <a:cs typeface="Lohit Hindi" pitchFamily="2"/>
              </a:rPr>
              <a:t>37</a:t>
            </a:r>
            <a:r>
              <a:rPr lang="en-US" sz="1800" dirty="0" smtClean="0">
                <a:ea typeface="DejaVu Sans" pitchFamily="2"/>
                <a:cs typeface="Lohit Hindi" pitchFamily="2"/>
              </a:rPr>
              <a:t> regional level</a:t>
            </a:r>
          </a:p>
          <a:p>
            <a:pPr marL="725771" lvl="1" indent="-311045" algn="r">
              <a:lnSpc>
                <a:spcPct val="170000"/>
              </a:lnSpc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None/>
              <a:defRPr/>
            </a:pPr>
            <a:r>
              <a:rPr lang="en-US" sz="1800" dirty="0" smtClean="0">
                <a:ea typeface="DejaVu Sans" pitchFamily="2"/>
                <a:cs typeface="Lohit Hindi" pitchFamily="2"/>
              </a:rPr>
              <a:t>18</a:t>
            </a:r>
            <a:r>
              <a:rPr lang="cs-CZ" sz="1800" dirty="0" smtClean="0">
                <a:ea typeface="DejaVu Sans" pitchFamily="2"/>
                <a:cs typeface="Lohit Hindi" pitchFamily="2"/>
              </a:rPr>
              <a:t>70</a:t>
            </a:r>
            <a:r>
              <a:rPr lang="en-US" sz="1800" dirty="0" smtClean="0">
                <a:ea typeface="DejaVu Sans" pitchFamily="2"/>
                <a:cs typeface="Lohit Hindi" pitchFamily="2"/>
              </a:rPr>
              <a:t> local level</a:t>
            </a:r>
          </a:p>
          <a:p>
            <a:pPr marL="725771" lvl="1" indent="-311045" algn="r">
              <a:spcBef>
                <a:spcPts val="0"/>
              </a:spcBef>
              <a:spcAft>
                <a:spcPts val="540"/>
              </a:spcAft>
              <a:buClr>
                <a:srgbClr val="003399"/>
              </a:buClr>
              <a:buSzPct val="125000"/>
              <a:buNone/>
              <a:defRPr/>
            </a:pPr>
            <a:r>
              <a:rPr lang="en-US" sz="1800" b="1" kern="1200" dirty="0" smtClean="0">
                <a:solidFill>
                  <a:srgbClr val="003893"/>
                </a:solidFill>
                <a:ea typeface="DejaVu Sans" pitchFamily="2"/>
                <a:cs typeface="Lohit Hindi" pitchFamily="2"/>
              </a:rPr>
              <a:t> </a:t>
            </a:r>
            <a:endParaRPr lang="en-US" sz="1800" dirty="0" smtClean="0">
              <a:ea typeface="DejaVu Sans" pitchFamily="2"/>
              <a:cs typeface="Lohit Hindi" pitchFamily="2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2"/>
          </p:nvPr>
        </p:nvSpPr>
        <p:spPr>
          <a:xfrm>
            <a:off x="391680" y="379517"/>
            <a:ext cx="7437870" cy="534884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540"/>
              </a:spcAft>
              <a:buSzPts val="2024"/>
              <a:defRPr/>
            </a:pPr>
            <a:r>
              <a:rPr lang="en-US" sz="2400" b="1" dirty="0" smtClean="0">
                <a:solidFill>
                  <a:schemeClr val="accent4"/>
                </a:solidFill>
                <a:cs typeface="Lohit Hindi" pitchFamily="2"/>
              </a:rPr>
              <a:t>IPv6</a:t>
            </a:r>
            <a:r>
              <a:rPr lang="en-US" sz="2400" b="1" dirty="0" smtClean="0">
                <a:solidFill>
                  <a:schemeClr val="accent3"/>
                </a:solidFill>
                <a:cs typeface="Lohit Hindi" pitchFamily="2"/>
              </a:rPr>
              <a:t> </a:t>
            </a:r>
            <a:r>
              <a:rPr lang="en-US" sz="2400" b="1" dirty="0">
                <a:solidFill>
                  <a:schemeClr val="accent4"/>
                </a:solidFill>
                <a:cs typeface="Lohit Hindi" pitchFamily="2"/>
              </a:rPr>
              <a:t>Government benchmarking</a:t>
            </a: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611046333"/>
              </p:ext>
            </p:extLst>
          </p:nvPr>
        </p:nvGraphicFramePr>
        <p:xfrm>
          <a:off x="715529" y="1007390"/>
          <a:ext cx="6150219" cy="5393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87318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391680" y="379517"/>
            <a:ext cx="7437870" cy="53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0"/>
              </a:spcAft>
              <a:buClrTx/>
              <a:buSzPts val="2024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Lohit Hindi" pitchFamily="2"/>
              </a:rPr>
              <a:t>IPv6: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Lohit Hindi" pitchFamily="2"/>
              </a:rPr>
              <a:t>Government benchmarking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Lohit Hindi" pitchFamily="2"/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2658042295"/>
              </p:ext>
            </p:extLst>
          </p:nvPr>
        </p:nvGraphicFramePr>
        <p:xfrm>
          <a:off x="572655" y="1466850"/>
          <a:ext cx="8055525" cy="432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7154801" y="1768146"/>
            <a:ext cx="1175715" cy="683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82945" tIns="41473" rIns="82945" bIns="41473" rtlCol="0">
            <a:spAutoFit/>
          </a:bodyPr>
          <a:lstStyle/>
          <a:p>
            <a:r>
              <a:rPr lang="cs-CZ" sz="1300" dirty="0" smtClean="0">
                <a:solidFill>
                  <a:srgbClr val="0070C0"/>
                </a:solidFill>
                <a:sym typeface="Wingdings"/>
              </a:rPr>
              <a:t></a:t>
            </a:r>
            <a:r>
              <a:rPr lang="cs-CZ" sz="1300" dirty="0" smtClean="0">
                <a:sym typeface="Wingdings"/>
              </a:rPr>
              <a:t> </a:t>
            </a:r>
            <a:r>
              <a:rPr lang="cs-CZ" sz="1300" dirty="0" smtClean="0"/>
              <a:t>WWW</a:t>
            </a:r>
          </a:p>
          <a:p>
            <a:r>
              <a:rPr lang="cs-CZ" sz="1300" dirty="0" smtClean="0">
                <a:solidFill>
                  <a:srgbClr val="FF0000"/>
                </a:solidFill>
                <a:sym typeface="Wingdings"/>
              </a:rPr>
              <a:t></a:t>
            </a:r>
            <a:r>
              <a:rPr lang="cs-CZ" sz="1300" dirty="0" smtClean="0">
                <a:sym typeface="Wingdings"/>
              </a:rPr>
              <a:t> </a:t>
            </a:r>
            <a:r>
              <a:rPr lang="cs-CZ" sz="1300" dirty="0" smtClean="0"/>
              <a:t>DNS </a:t>
            </a:r>
            <a:r>
              <a:rPr lang="cs-CZ" sz="1300" dirty="0" err="1" smtClean="0"/>
              <a:t>servers</a:t>
            </a:r>
            <a:endParaRPr lang="cs-CZ" sz="1300" dirty="0" smtClean="0"/>
          </a:p>
          <a:p>
            <a:r>
              <a:rPr lang="cs-CZ" sz="1300" dirty="0">
                <a:solidFill>
                  <a:srgbClr val="00B050"/>
                </a:solidFill>
                <a:sym typeface="Wingdings"/>
              </a:rPr>
              <a:t></a:t>
            </a:r>
            <a:r>
              <a:rPr lang="cs-CZ" sz="1300" dirty="0">
                <a:sym typeface="Wingdings"/>
              </a:rPr>
              <a:t> </a:t>
            </a:r>
            <a:r>
              <a:rPr lang="cs-CZ" sz="1300" dirty="0" smtClean="0"/>
              <a:t>Mail </a:t>
            </a:r>
            <a:r>
              <a:rPr lang="cs-CZ" sz="1300" dirty="0" err="1" smtClean="0"/>
              <a:t>servers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3184798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7" grpId="0">
        <p:bldAsOne/>
      </p:bldGraphic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391680" y="379517"/>
            <a:ext cx="7437870" cy="53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Aft>
                <a:spcPts val="540"/>
              </a:spcAft>
              <a:buSzPts val="2024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Lohit Hindi" pitchFamily="2"/>
              </a:rPr>
              <a:t>Government benchmarking: </a:t>
            </a:r>
            <a:r>
              <a:rPr lang="en-US" sz="2400" b="1" dirty="0" smtClean="0">
                <a:solidFill>
                  <a:schemeClr val="accent3"/>
                </a:solidFill>
                <a:cs typeface="Lohit Hindi" pitchFamily="2"/>
              </a:rPr>
              <a:t>National Level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Lohit Hindi" pitchFamily="2"/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1461803737"/>
              </p:ext>
            </p:extLst>
          </p:nvPr>
        </p:nvGraphicFramePr>
        <p:xfrm>
          <a:off x="572655" y="1466850"/>
          <a:ext cx="8055525" cy="432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7054064" y="1791393"/>
            <a:ext cx="1175715" cy="683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82945" tIns="41473" rIns="82945" bIns="41473" rtlCol="0">
            <a:spAutoFit/>
          </a:bodyPr>
          <a:lstStyle/>
          <a:p>
            <a:r>
              <a:rPr lang="cs-CZ" sz="1300" dirty="0" smtClean="0">
                <a:solidFill>
                  <a:srgbClr val="0070C0"/>
                </a:solidFill>
                <a:sym typeface="Wingdings"/>
              </a:rPr>
              <a:t></a:t>
            </a:r>
            <a:r>
              <a:rPr lang="cs-CZ" sz="1300" dirty="0" smtClean="0">
                <a:sym typeface="Wingdings"/>
              </a:rPr>
              <a:t> </a:t>
            </a:r>
            <a:r>
              <a:rPr lang="cs-CZ" sz="1300" dirty="0" smtClean="0"/>
              <a:t>WWW</a:t>
            </a:r>
          </a:p>
          <a:p>
            <a:r>
              <a:rPr lang="cs-CZ" sz="1300" dirty="0" smtClean="0">
                <a:solidFill>
                  <a:srgbClr val="FF0000"/>
                </a:solidFill>
                <a:sym typeface="Wingdings"/>
              </a:rPr>
              <a:t></a:t>
            </a:r>
            <a:r>
              <a:rPr lang="cs-CZ" sz="1300" dirty="0" smtClean="0">
                <a:sym typeface="Wingdings"/>
              </a:rPr>
              <a:t> </a:t>
            </a:r>
            <a:r>
              <a:rPr lang="cs-CZ" sz="1300" dirty="0" smtClean="0"/>
              <a:t>DNS </a:t>
            </a:r>
            <a:r>
              <a:rPr lang="cs-CZ" sz="1300" dirty="0" err="1" smtClean="0"/>
              <a:t>servers</a:t>
            </a:r>
            <a:endParaRPr lang="cs-CZ" sz="1300" dirty="0" smtClean="0"/>
          </a:p>
          <a:p>
            <a:r>
              <a:rPr lang="cs-CZ" sz="1300" dirty="0">
                <a:solidFill>
                  <a:srgbClr val="00B050"/>
                </a:solidFill>
                <a:sym typeface="Wingdings"/>
              </a:rPr>
              <a:t></a:t>
            </a:r>
            <a:r>
              <a:rPr lang="cs-CZ" sz="1300" dirty="0">
                <a:sym typeface="Wingdings"/>
              </a:rPr>
              <a:t> </a:t>
            </a:r>
            <a:r>
              <a:rPr lang="cs-CZ" sz="1300" dirty="0" smtClean="0"/>
              <a:t>Mail </a:t>
            </a:r>
            <a:r>
              <a:rPr lang="cs-CZ" sz="1300" dirty="0" err="1" smtClean="0"/>
              <a:t>servers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3184798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7" grpId="0">
        <p:bldAsOne/>
      </p:bldGraphic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2"/>
          </p:nvPr>
        </p:nvSpPr>
        <p:spPr>
          <a:xfrm>
            <a:off x="391680" y="379517"/>
            <a:ext cx="7437870" cy="534884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540"/>
              </a:spcAft>
              <a:buSzPts val="2024"/>
              <a:defRPr/>
            </a:pPr>
            <a:r>
              <a:rPr lang="en-US" sz="2400" b="1" dirty="0" smtClean="0">
                <a:solidFill>
                  <a:schemeClr val="accent3"/>
                </a:solidFill>
                <a:cs typeface="Lohit Hindi" pitchFamily="2"/>
              </a:rPr>
              <a:t>IPv6 Government Policies </a:t>
            </a:r>
            <a:r>
              <a:rPr lang="en-US" sz="2400" b="1" dirty="0" smtClean="0">
                <a:solidFill>
                  <a:schemeClr val="accent4"/>
                </a:solidFill>
                <a:cs typeface="Lohit Hindi" pitchFamily="2"/>
              </a:rPr>
              <a:t>in the Czech Republic</a:t>
            </a:r>
            <a:endParaRPr lang="en-US" sz="2400" b="1" dirty="0">
              <a:solidFill>
                <a:schemeClr val="accent4"/>
              </a:solidFill>
              <a:cs typeface="Lohit Hindi" pitchFamily="2"/>
            </a:endParaRPr>
          </a:p>
        </p:txBody>
      </p:sp>
      <p:cxnSp>
        <p:nvCxnSpPr>
          <p:cNvPr id="6" name="Přímá spojovací šipka 8"/>
          <p:cNvCxnSpPr/>
          <p:nvPr/>
        </p:nvCxnSpPr>
        <p:spPr>
          <a:xfrm>
            <a:off x="710642" y="1290813"/>
            <a:ext cx="0" cy="4608513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10"/>
          <p:cNvCxnSpPr/>
          <p:nvPr/>
        </p:nvCxnSpPr>
        <p:spPr>
          <a:xfrm>
            <a:off x="710642" y="1290813"/>
            <a:ext cx="217488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144030" y="1435276"/>
            <a:ext cx="8135937" cy="757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5113" indent="-265113">
              <a:lnSpc>
                <a:spcPct val="120000"/>
              </a:lnSpc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IPv6 in public tenders on network infrastructure components</a:t>
            </a:r>
            <a:r>
              <a:rPr lang="cs-CZ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cs-CZ" sz="1800" dirty="0">
                <a:solidFill>
                  <a:srgbClr val="00B0F0"/>
                </a:solidFill>
                <a:latin typeface="+mn-lt"/>
              </a:rPr>
              <a:t>(30/6/2009)</a:t>
            </a:r>
          </a:p>
          <a:p>
            <a:pPr marL="265113" indent="-265113">
              <a:lnSpc>
                <a:spcPct val="120000"/>
              </a:lnSpc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Ensure availability of government websites via IPv4 and </a:t>
            </a:r>
            <a:r>
              <a:rPr lang="en-GB" sz="1800" b="1" dirty="0">
                <a:solidFill>
                  <a:schemeClr val="tx2"/>
                </a:solidFill>
                <a:latin typeface="+mn-lt"/>
              </a:rPr>
              <a:t>IPv6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1800" dirty="0">
                <a:solidFill>
                  <a:srgbClr val="00B0F0"/>
                </a:solidFill>
                <a:latin typeface="+mn-lt"/>
              </a:rPr>
              <a:t>(1/1/2011)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28130" y="2227438"/>
            <a:ext cx="83518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2062163" algn="l"/>
              </a:tabLst>
              <a:defRPr/>
            </a:pPr>
            <a:r>
              <a:rPr lang="en-GB" sz="2200" dirty="0">
                <a:solidFill>
                  <a:srgbClr val="002060"/>
                </a:solidFill>
                <a:latin typeface="+mn-lt"/>
              </a:rPr>
              <a:t>20 March 2012 </a:t>
            </a:r>
            <a:r>
              <a:rPr lang="en-GB" sz="2200" b="1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2200" b="1" dirty="0">
                <a:solidFill>
                  <a:schemeClr val="accent4"/>
                </a:solidFill>
                <a:latin typeface="+mn-lt"/>
              </a:rPr>
              <a:t>Digital Czech 2.0 Strategy</a:t>
            </a:r>
            <a:endParaRPr lang="en-GB" sz="2200" dirty="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11" name="Přímá spojovací čára 13"/>
          <p:cNvCxnSpPr/>
          <p:nvPr/>
        </p:nvCxnSpPr>
        <p:spPr>
          <a:xfrm>
            <a:off x="710642" y="2443338"/>
            <a:ext cx="217488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144030" y="2611613"/>
            <a:ext cx="7926387" cy="1089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5113" indent="-265113">
              <a:lnSpc>
                <a:spcPct val="120000"/>
              </a:lnSpc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Wider government support for IPv6 deployment</a:t>
            </a:r>
            <a:endParaRPr lang="cs-CZ" sz="1800" dirty="0">
              <a:solidFill>
                <a:schemeClr val="tx2"/>
              </a:solidFill>
              <a:latin typeface="+mn-lt"/>
            </a:endParaRPr>
          </a:p>
          <a:p>
            <a:pPr marL="265113" indent="-265113">
              <a:lnSpc>
                <a:spcPct val="120000"/>
              </a:lnSpc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Government policy for DNSSEC support</a:t>
            </a:r>
            <a:endParaRPr lang="cs-CZ" sz="1800" dirty="0">
              <a:solidFill>
                <a:schemeClr val="tx2"/>
              </a:solidFill>
              <a:latin typeface="+mn-lt"/>
            </a:endParaRPr>
          </a:p>
          <a:p>
            <a:pPr marL="265113" indent="-265113">
              <a:lnSpc>
                <a:spcPct val="120000"/>
              </a:lnSpc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Internet Governance rules: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preferring self-regulation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928130" y="3738738"/>
            <a:ext cx="8675687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2062163" algn="l"/>
              </a:tabLst>
              <a:defRPr/>
            </a:pPr>
            <a:r>
              <a:rPr lang="en-GB" sz="2200" dirty="0">
                <a:solidFill>
                  <a:srgbClr val="002060"/>
                </a:solidFill>
                <a:latin typeface="+mn-lt"/>
              </a:rPr>
              <a:t>18 December 2013 </a:t>
            </a:r>
            <a:r>
              <a:rPr lang="en-GB" sz="2200" b="1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GB" sz="2200" b="1" dirty="0">
                <a:solidFill>
                  <a:schemeClr val="accent4"/>
                </a:solidFill>
                <a:latin typeface="+mn-lt"/>
              </a:rPr>
              <a:t>Government Resolution </a:t>
            </a:r>
            <a:r>
              <a:rPr lang="en-GB" sz="2200" dirty="0">
                <a:latin typeface="+mn-lt"/>
              </a:rPr>
              <a:t>on</a:t>
            </a:r>
            <a:r>
              <a:rPr lang="en-GB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200" b="1" dirty="0">
                <a:solidFill>
                  <a:schemeClr val="accent4"/>
                </a:solidFill>
                <a:latin typeface="+mn-lt"/>
              </a:rPr>
              <a:t>DNSSEC</a:t>
            </a:r>
            <a:r>
              <a:rPr lang="en-GB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200" dirty="0">
                <a:latin typeface="+mn-lt"/>
              </a:rPr>
              <a:t>&amp;</a:t>
            </a:r>
            <a:r>
              <a:rPr lang="cs-CZ" sz="2200" dirty="0">
                <a:latin typeface="+mn-lt"/>
              </a:rPr>
              <a:t> </a:t>
            </a:r>
            <a:r>
              <a:rPr lang="en-GB" sz="2200" b="1" dirty="0">
                <a:solidFill>
                  <a:schemeClr val="accent4"/>
                </a:solidFill>
                <a:latin typeface="+mn-lt"/>
              </a:rPr>
              <a:t>IPv6</a:t>
            </a:r>
            <a:endParaRPr lang="en-GB" sz="2200" dirty="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14" name="Přímá spojovací čára 16"/>
          <p:cNvCxnSpPr/>
          <p:nvPr/>
        </p:nvCxnSpPr>
        <p:spPr>
          <a:xfrm>
            <a:off x="710642" y="3954638"/>
            <a:ext cx="217488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144030" y="4122913"/>
            <a:ext cx="8135937" cy="727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5113" indent="-265113">
              <a:lnSpc>
                <a:spcPct val="120000"/>
              </a:lnSpc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IPv6 </a:t>
            </a:r>
            <a:r>
              <a:rPr lang="cs-CZ" sz="1800" dirty="0">
                <a:solidFill>
                  <a:schemeClr val="tx2"/>
                </a:solidFill>
                <a:latin typeface="+mn-lt"/>
              </a:rPr>
              <a:t> and 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DNSSEC in all relevant public tenders </a:t>
            </a:r>
            <a:r>
              <a:rPr lang="en-GB" sz="1800" dirty="0">
                <a:solidFill>
                  <a:srgbClr val="00B0F0"/>
                </a:solidFill>
                <a:latin typeface="+mn-lt"/>
              </a:rPr>
              <a:t>(1/1/2014)</a:t>
            </a:r>
          </a:p>
          <a:p>
            <a:pPr marL="265113" indent="-265113">
              <a:lnSpc>
                <a:spcPct val="120000"/>
              </a:lnSpc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Availability of mail servers via IPv6 </a:t>
            </a:r>
            <a:r>
              <a:rPr lang="en-GB" sz="1800" dirty="0">
                <a:solidFill>
                  <a:srgbClr val="00B0F0"/>
                </a:solidFill>
                <a:latin typeface="+mn-lt"/>
              </a:rPr>
              <a:t>(1/3/2015)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928130" y="4929363"/>
            <a:ext cx="8351837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2062163" algn="l"/>
              </a:tabLst>
              <a:defRPr/>
            </a:pPr>
            <a:r>
              <a:rPr lang="en-US" sz="2200" dirty="0">
                <a:solidFill>
                  <a:srgbClr val="002060"/>
                </a:solidFill>
                <a:latin typeface="+mn-lt"/>
              </a:rPr>
              <a:t>19 December 2013 </a:t>
            </a:r>
            <a:r>
              <a:rPr lang="en-US" sz="2200" b="1" dirty="0">
                <a:solidFill>
                  <a:srgbClr val="C00000"/>
                </a:solidFill>
              </a:rPr>
              <a:t>: </a:t>
            </a:r>
            <a:r>
              <a:rPr lang="en-US" sz="2200" b="1" dirty="0">
                <a:solidFill>
                  <a:schemeClr val="accent4"/>
                </a:solidFill>
                <a:latin typeface="+mn-lt"/>
              </a:rPr>
              <a:t>Guidelines for data traffic management</a:t>
            </a:r>
            <a:endParaRPr lang="en-US" sz="2200" dirty="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17" name="Přímá spojovací čára 19"/>
          <p:cNvCxnSpPr/>
          <p:nvPr/>
        </p:nvCxnSpPr>
        <p:spPr>
          <a:xfrm>
            <a:off x="710642" y="5175426"/>
            <a:ext cx="217488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1144030" y="5315126"/>
            <a:ext cx="81359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5113" indent="-265113">
              <a:lnSpc>
                <a:spcPct val="120000"/>
              </a:lnSpc>
              <a:buClr>
                <a:srgbClr val="C00000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National telecom regulator declared</a:t>
            </a:r>
            <a:r>
              <a:rPr lang="cs-CZ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IPv6 as a part of net-neutrality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07429" y="5908851"/>
            <a:ext cx="6784976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b="1" dirty="0">
                <a:solidFill>
                  <a:srgbClr val="7030A0"/>
                </a:solidFill>
                <a:latin typeface="+mn-lt"/>
              </a:rPr>
              <a:t>IPv6 = </a:t>
            </a:r>
            <a:r>
              <a:rPr lang="cs-CZ" sz="3200" b="1" dirty="0" err="1">
                <a:solidFill>
                  <a:srgbClr val="7030A0"/>
                </a:solidFill>
                <a:latin typeface="+mn-lt"/>
              </a:rPr>
              <a:t>net</a:t>
            </a:r>
            <a:r>
              <a:rPr lang="cs-CZ" sz="3200" b="1" dirty="0">
                <a:solidFill>
                  <a:srgbClr val="7030A0"/>
                </a:solidFill>
                <a:latin typeface="+mn-lt"/>
              </a:rPr>
              <a:t> neutrality!</a:t>
            </a:r>
            <a:endParaRPr lang="en-GB"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945251" y="1066962"/>
            <a:ext cx="83534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2062163" algn="l"/>
              </a:tabLst>
              <a:defRPr/>
            </a:pPr>
            <a:r>
              <a:rPr lang="cs-CZ" sz="2200" dirty="0">
                <a:solidFill>
                  <a:srgbClr val="002060"/>
                </a:solidFill>
                <a:latin typeface="+mn-lt"/>
              </a:rPr>
              <a:t>8 June 2009 </a:t>
            </a:r>
            <a:r>
              <a:rPr lang="cs-CZ" sz="2200" b="1" dirty="0">
                <a:solidFill>
                  <a:srgbClr val="C00000"/>
                </a:solidFill>
                <a:latin typeface="+mn-lt"/>
              </a:rPr>
              <a:t>:</a:t>
            </a:r>
            <a:r>
              <a:rPr lang="cs-CZ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200" b="1" dirty="0">
                <a:solidFill>
                  <a:schemeClr val="accent4"/>
                </a:solidFill>
                <a:latin typeface="+mn-lt"/>
              </a:rPr>
              <a:t>Government Resolution</a:t>
            </a:r>
            <a:r>
              <a:rPr lang="en-GB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200" dirty="0">
                <a:latin typeface="+mn-lt"/>
              </a:rPr>
              <a:t>on</a:t>
            </a:r>
            <a:r>
              <a:rPr lang="en-GB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200" b="1" dirty="0">
                <a:solidFill>
                  <a:schemeClr val="accent4"/>
                </a:solidFill>
                <a:latin typeface="+mn-lt"/>
              </a:rPr>
              <a:t>IPv6</a:t>
            </a:r>
            <a:endParaRPr lang="en-GB" sz="2200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55188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EN6">
  <a:themeElements>
    <a:clrScheme name="Consulintel_GEN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B000"/>
      </a:accent1>
      <a:accent2>
        <a:srgbClr val="F6D817"/>
      </a:accent2>
      <a:accent3>
        <a:srgbClr val="2905A0"/>
      </a:accent3>
      <a:accent4>
        <a:srgbClr val="6600A0"/>
      </a:accent4>
      <a:accent5>
        <a:srgbClr val="FF8000"/>
      </a:accent5>
      <a:accent6>
        <a:srgbClr val="80808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iseño GEN6">
  <a:themeElements>
    <a:clrScheme name="Consulintel_GEN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B000"/>
      </a:accent1>
      <a:accent2>
        <a:srgbClr val="F6D817"/>
      </a:accent2>
      <a:accent3>
        <a:srgbClr val="2905A0"/>
      </a:accent3>
      <a:accent4>
        <a:srgbClr val="6600A0"/>
      </a:accent4>
      <a:accent5>
        <a:srgbClr val="FF8000"/>
      </a:accent5>
      <a:accent6>
        <a:srgbClr val="80808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GEN6</Template>
  <TotalTime>400</TotalTime>
  <Words>769</Words>
  <Application>Microsoft Office PowerPoint</Application>
  <PresentationFormat>Předvádění na obrazovce (4:3)</PresentationFormat>
  <Paragraphs>174</Paragraphs>
  <Slides>15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GEN6</vt:lpstr>
      <vt:lpstr>1_Diseño GEN6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Fraunhofer Institut FOKUS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uho</dc:creator>
  <cp:lastModifiedBy>Jiří Průša</cp:lastModifiedBy>
  <cp:revision>129</cp:revision>
  <dcterms:created xsi:type="dcterms:W3CDTF">2012-06-05T13:54:44Z</dcterms:created>
  <dcterms:modified xsi:type="dcterms:W3CDTF">2014-05-21T08:50:51Z</dcterms:modified>
</cp:coreProperties>
</file>