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588" r:id="rId7"/>
    <p:sldId id="582" r:id="rId8"/>
    <p:sldId id="586" r:id="rId9"/>
    <p:sldId id="589" r:id="rId10"/>
    <p:sldId id="587" r:id="rId11"/>
    <p:sldId id="590" r:id="rId12"/>
    <p:sldId id="591" r:id="rId13"/>
    <p:sldId id="592" r:id="rId14"/>
    <p:sldId id="593" r:id="rId15"/>
    <p:sldId id="594" r:id="rId16"/>
    <p:sldId id="597" r:id="rId17"/>
    <p:sldId id="595" r:id="rId18"/>
    <p:sldId id="596" r:id="rId19"/>
    <p:sldId id="599" r:id="rId20"/>
    <p:sldId id="598" r:id="rId21"/>
    <p:sldId id="602" r:id="rId22"/>
    <p:sldId id="601" r:id="rId23"/>
    <p:sldId id="600" r:id="rId24"/>
    <p:sldId id="360" r:id="rId25"/>
  </p:sldIdLst>
  <p:sldSz cx="9144000" cy="6858000" type="screen4x3"/>
  <p:notesSz cx="6797675" cy="9872663"/>
  <p:custDataLst>
    <p:tags r:id="rId2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E8E8"/>
    <a:srgbClr val="63C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 autoAdjust="0"/>
    <p:restoredTop sz="93957" autoAdjust="0"/>
  </p:normalViewPr>
  <p:slideViewPr>
    <p:cSldViewPr showGuides="1">
      <p:cViewPr varScale="1">
        <p:scale>
          <a:sx n="88" d="100"/>
          <a:sy n="88" d="100"/>
        </p:scale>
        <p:origin x="-552" y="-96"/>
      </p:cViewPr>
      <p:guideLst>
        <p:guide orient="horz" pos="299"/>
        <p:guide orient="horz" pos="3822"/>
        <p:guide orient="horz" pos="3775"/>
        <p:guide orient="horz" pos="2160"/>
        <p:guide orient="horz" pos="969"/>
        <p:guide orient="horz" pos="4189"/>
        <p:guide pos="242"/>
        <p:guide pos="5526"/>
        <p:guide pos="4716"/>
        <p:guide pos="3996"/>
        <p:guide pos="1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74" y="59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75132-C57A-415C-9318-125403E1120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73F7468-5D49-415F-9E07-1F717FFD320E}">
      <dgm:prSet phldrT="[Text]"/>
      <dgm:spPr/>
      <dgm:t>
        <a:bodyPr/>
        <a:lstStyle/>
        <a:p>
          <a:r>
            <a:rPr lang="de-DE" b="1" dirty="0" smtClean="0"/>
            <a:t>Überlappende IPv4-Adressbereiche</a:t>
          </a:r>
          <a:endParaRPr lang="de-DE" dirty="0"/>
        </a:p>
      </dgm:t>
    </dgm:pt>
    <dgm:pt modelId="{4842476B-3FBB-4B17-AF9A-47E1BC00C149}" type="parTrans" cxnId="{9C1F3795-5EBF-43DF-8A5A-9E76B51B6398}">
      <dgm:prSet/>
      <dgm:spPr/>
      <dgm:t>
        <a:bodyPr/>
        <a:lstStyle/>
        <a:p>
          <a:endParaRPr lang="de-DE"/>
        </a:p>
      </dgm:t>
    </dgm:pt>
    <dgm:pt modelId="{60BF9171-BE31-4F3B-968A-ADC54DA7273F}" type="sibTrans" cxnId="{9C1F3795-5EBF-43DF-8A5A-9E76B51B6398}">
      <dgm:prSet/>
      <dgm:spPr/>
      <dgm:t>
        <a:bodyPr/>
        <a:lstStyle/>
        <a:p>
          <a:endParaRPr lang="de-DE"/>
        </a:p>
      </dgm:t>
    </dgm:pt>
    <dgm:pt modelId="{23CE87BD-EB3A-47AB-A9C5-06B4C9EF5F97}">
      <dgm:prSet phldrT="[Text]"/>
      <dgm:spPr/>
      <dgm:t>
        <a:bodyPr/>
        <a:lstStyle/>
        <a:p>
          <a:r>
            <a:rPr lang="de-DE" b="1" dirty="0" smtClean="0"/>
            <a:t>interne IPv4-Adressen (10.0.0.0/8)</a:t>
          </a:r>
          <a:endParaRPr lang="de-DE" dirty="0"/>
        </a:p>
      </dgm:t>
    </dgm:pt>
    <dgm:pt modelId="{652A4B2F-9864-4BB3-9BCF-9CB06ADC088E}" type="parTrans" cxnId="{A024D0DA-E664-4E72-94D0-F4B6B1B5613A}">
      <dgm:prSet/>
      <dgm:spPr/>
      <dgm:t>
        <a:bodyPr/>
        <a:lstStyle/>
        <a:p>
          <a:endParaRPr lang="de-DE"/>
        </a:p>
      </dgm:t>
    </dgm:pt>
    <dgm:pt modelId="{42E83BDA-DBF8-476E-B493-70AC27996472}" type="sibTrans" cxnId="{A024D0DA-E664-4E72-94D0-F4B6B1B5613A}">
      <dgm:prSet/>
      <dgm:spPr/>
      <dgm:t>
        <a:bodyPr/>
        <a:lstStyle/>
        <a:p>
          <a:endParaRPr lang="de-DE"/>
        </a:p>
      </dgm:t>
    </dgm:pt>
    <dgm:pt modelId="{D7F1AB6E-4947-4119-9677-8A4D00B0805F}">
      <dgm:prSet phldrT="[Text]"/>
      <dgm:spPr/>
      <dgm:t>
        <a:bodyPr/>
        <a:lstStyle/>
        <a:p>
          <a:r>
            <a:rPr lang="de-DE" b="1" dirty="0" smtClean="0"/>
            <a:t>Kommunikation zwischen Behörden benötigt NAT44</a:t>
          </a:r>
          <a:endParaRPr lang="de-DE" dirty="0"/>
        </a:p>
      </dgm:t>
    </dgm:pt>
    <dgm:pt modelId="{69E97CF6-2B54-4D25-A056-B1BE37D36059}" type="parTrans" cxnId="{4FC483AC-B84F-4A53-9D02-D89CE371557F}">
      <dgm:prSet/>
      <dgm:spPr/>
      <dgm:t>
        <a:bodyPr/>
        <a:lstStyle/>
        <a:p>
          <a:endParaRPr lang="de-DE"/>
        </a:p>
      </dgm:t>
    </dgm:pt>
    <dgm:pt modelId="{1A7B1B1A-E169-429C-93D9-7ADEDB02CB6C}" type="sibTrans" cxnId="{4FC483AC-B84F-4A53-9D02-D89CE371557F}">
      <dgm:prSet/>
      <dgm:spPr/>
      <dgm:t>
        <a:bodyPr/>
        <a:lstStyle/>
        <a:p>
          <a:endParaRPr lang="de-DE"/>
        </a:p>
      </dgm:t>
    </dgm:pt>
    <dgm:pt modelId="{A6A81B2F-A7E8-4FB9-9F52-70D3B87AB7A9}">
      <dgm:prSet phldrT="[Text]"/>
      <dgm:spPr/>
      <dgm:t>
        <a:bodyPr/>
        <a:lstStyle/>
        <a:p>
          <a:r>
            <a:rPr lang="de-DE" dirty="0" smtClean="0"/>
            <a:t>Und was wird mit IPv6 nun anders?</a:t>
          </a:r>
          <a:endParaRPr lang="de-DE" dirty="0"/>
        </a:p>
      </dgm:t>
    </dgm:pt>
    <dgm:pt modelId="{75393975-6FDF-4BD9-98BC-973C9D610789}" type="parTrans" cxnId="{2B120461-AAC5-405B-8D54-D772B4C81202}">
      <dgm:prSet/>
      <dgm:spPr/>
      <dgm:t>
        <a:bodyPr/>
        <a:lstStyle/>
        <a:p>
          <a:endParaRPr lang="de-DE"/>
        </a:p>
      </dgm:t>
    </dgm:pt>
    <dgm:pt modelId="{EC18EAC0-408D-4082-B2F2-D764812D6388}" type="sibTrans" cxnId="{2B120461-AAC5-405B-8D54-D772B4C81202}">
      <dgm:prSet/>
      <dgm:spPr/>
      <dgm:t>
        <a:bodyPr/>
        <a:lstStyle/>
        <a:p>
          <a:endParaRPr lang="de-DE"/>
        </a:p>
      </dgm:t>
    </dgm:pt>
    <dgm:pt modelId="{327EC891-F716-4FF7-8DFE-66B100B6C3F8}" type="pres">
      <dgm:prSet presAssocID="{D9875132-C57A-415C-9318-125403E1120D}" presName="Name0" presStyleCnt="0">
        <dgm:presLayoutVars>
          <dgm:chMax val="4"/>
          <dgm:resizeHandles val="exact"/>
        </dgm:presLayoutVars>
      </dgm:prSet>
      <dgm:spPr/>
    </dgm:pt>
    <dgm:pt modelId="{4018C7F9-A06F-422E-8BC8-A5F42A89E8F9}" type="pres">
      <dgm:prSet presAssocID="{D9875132-C57A-415C-9318-125403E1120D}" presName="ellipse" presStyleLbl="trBgShp" presStyleIdx="0" presStyleCnt="1"/>
      <dgm:spPr/>
    </dgm:pt>
    <dgm:pt modelId="{59433A80-6850-4460-85E3-811A5655E1C2}" type="pres">
      <dgm:prSet presAssocID="{D9875132-C57A-415C-9318-125403E1120D}" presName="arrow1" presStyleLbl="fgShp" presStyleIdx="0" presStyleCnt="1"/>
      <dgm:spPr/>
    </dgm:pt>
    <dgm:pt modelId="{33777520-9523-44F2-B0D7-BC8F0F637BAE}" type="pres">
      <dgm:prSet presAssocID="{D9875132-C57A-415C-9318-125403E1120D}" presName="rectangle" presStyleLbl="revTx" presStyleIdx="0" presStyleCnt="1">
        <dgm:presLayoutVars>
          <dgm:bulletEnabled val="1"/>
        </dgm:presLayoutVars>
      </dgm:prSet>
      <dgm:spPr/>
    </dgm:pt>
    <dgm:pt modelId="{A7E7D26B-1DF6-4CB9-B459-6A0E716357A8}" type="pres">
      <dgm:prSet presAssocID="{23CE87BD-EB3A-47AB-A9C5-06B4C9EF5F9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107A5-831B-4734-99B7-752EB7616E90}" type="pres">
      <dgm:prSet presAssocID="{D7F1AB6E-4947-4119-9677-8A4D00B0805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9C6BF2-91CC-4949-B68D-E1AC9023A554}" type="pres">
      <dgm:prSet presAssocID="{A6A81B2F-A7E8-4FB9-9F52-70D3B87AB7A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BAFF46-467A-44A9-B0DB-50DAAE11B43D}" type="pres">
      <dgm:prSet presAssocID="{D9875132-C57A-415C-9318-125403E1120D}" presName="funnel" presStyleLbl="trAlignAcc1" presStyleIdx="0" presStyleCnt="1" custLinFactNeighborX="-1290" custLinFactNeighborY="-893"/>
      <dgm:spPr/>
    </dgm:pt>
  </dgm:ptLst>
  <dgm:cxnLst>
    <dgm:cxn modelId="{4FC483AC-B84F-4A53-9D02-D89CE371557F}" srcId="{D9875132-C57A-415C-9318-125403E1120D}" destId="{D7F1AB6E-4947-4119-9677-8A4D00B0805F}" srcOrd="2" destOrd="0" parTransId="{69E97CF6-2B54-4D25-A056-B1BE37D36059}" sibTransId="{1A7B1B1A-E169-429C-93D9-7ADEDB02CB6C}"/>
    <dgm:cxn modelId="{2A4B0D82-9681-441D-B1EF-5DA527872506}" type="presOf" srcId="{D7F1AB6E-4947-4119-9677-8A4D00B0805F}" destId="{A7E7D26B-1DF6-4CB9-B459-6A0E716357A8}" srcOrd="0" destOrd="0" presId="urn:microsoft.com/office/officeart/2005/8/layout/funnel1"/>
    <dgm:cxn modelId="{A9FE8195-6D56-4EFD-8187-5936B0499567}" type="presOf" srcId="{D9875132-C57A-415C-9318-125403E1120D}" destId="{327EC891-F716-4FF7-8DFE-66B100B6C3F8}" srcOrd="0" destOrd="0" presId="urn:microsoft.com/office/officeart/2005/8/layout/funnel1"/>
    <dgm:cxn modelId="{2B120461-AAC5-405B-8D54-D772B4C81202}" srcId="{D9875132-C57A-415C-9318-125403E1120D}" destId="{A6A81B2F-A7E8-4FB9-9F52-70D3B87AB7A9}" srcOrd="3" destOrd="0" parTransId="{75393975-6FDF-4BD9-98BC-973C9D610789}" sibTransId="{EC18EAC0-408D-4082-B2F2-D764812D6388}"/>
    <dgm:cxn modelId="{E0F082C5-B3B0-4F1F-91D1-A428EFFD57FB}" type="presOf" srcId="{A73F7468-5D49-415F-9E07-1F717FFD320E}" destId="{4C9C6BF2-91CC-4949-B68D-E1AC9023A554}" srcOrd="0" destOrd="0" presId="urn:microsoft.com/office/officeart/2005/8/layout/funnel1"/>
    <dgm:cxn modelId="{A024D0DA-E664-4E72-94D0-F4B6B1B5613A}" srcId="{D9875132-C57A-415C-9318-125403E1120D}" destId="{23CE87BD-EB3A-47AB-A9C5-06B4C9EF5F97}" srcOrd="1" destOrd="0" parTransId="{652A4B2F-9864-4BB3-9BCF-9CB06ADC088E}" sibTransId="{42E83BDA-DBF8-476E-B493-70AC27996472}"/>
    <dgm:cxn modelId="{5D9A042A-4E47-43CD-8558-0F787CA95994}" type="presOf" srcId="{A6A81B2F-A7E8-4FB9-9F52-70D3B87AB7A9}" destId="{33777520-9523-44F2-B0D7-BC8F0F637BAE}" srcOrd="0" destOrd="0" presId="urn:microsoft.com/office/officeart/2005/8/layout/funnel1"/>
    <dgm:cxn modelId="{9C1F3795-5EBF-43DF-8A5A-9E76B51B6398}" srcId="{D9875132-C57A-415C-9318-125403E1120D}" destId="{A73F7468-5D49-415F-9E07-1F717FFD320E}" srcOrd="0" destOrd="0" parTransId="{4842476B-3FBB-4B17-AF9A-47E1BC00C149}" sibTransId="{60BF9171-BE31-4F3B-968A-ADC54DA7273F}"/>
    <dgm:cxn modelId="{8F3B811B-FF6E-4C97-863E-6A13A57F7E47}" type="presOf" srcId="{23CE87BD-EB3A-47AB-A9C5-06B4C9EF5F97}" destId="{558107A5-831B-4734-99B7-752EB7616E90}" srcOrd="0" destOrd="0" presId="urn:microsoft.com/office/officeart/2005/8/layout/funnel1"/>
    <dgm:cxn modelId="{D35D0034-78DC-42DB-B004-F50BC8CBEDF1}" type="presParOf" srcId="{327EC891-F716-4FF7-8DFE-66B100B6C3F8}" destId="{4018C7F9-A06F-422E-8BC8-A5F42A89E8F9}" srcOrd="0" destOrd="0" presId="urn:microsoft.com/office/officeart/2005/8/layout/funnel1"/>
    <dgm:cxn modelId="{BC66A29A-4363-422F-8922-CB7E541F5C2E}" type="presParOf" srcId="{327EC891-F716-4FF7-8DFE-66B100B6C3F8}" destId="{59433A80-6850-4460-85E3-811A5655E1C2}" srcOrd="1" destOrd="0" presId="urn:microsoft.com/office/officeart/2005/8/layout/funnel1"/>
    <dgm:cxn modelId="{9817A94E-E655-4464-80FB-6839DBAEBD77}" type="presParOf" srcId="{327EC891-F716-4FF7-8DFE-66B100B6C3F8}" destId="{33777520-9523-44F2-B0D7-BC8F0F637BAE}" srcOrd="2" destOrd="0" presId="urn:microsoft.com/office/officeart/2005/8/layout/funnel1"/>
    <dgm:cxn modelId="{8BD7C6CA-9D2F-44D9-A824-E0B53E58BC45}" type="presParOf" srcId="{327EC891-F716-4FF7-8DFE-66B100B6C3F8}" destId="{A7E7D26B-1DF6-4CB9-B459-6A0E716357A8}" srcOrd="3" destOrd="0" presId="urn:microsoft.com/office/officeart/2005/8/layout/funnel1"/>
    <dgm:cxn modelId="{96DBE0C3-894C-4447-8148-D66F73F81355}" type="presParOf" srcId="{327EC891-F716-4FF7-8DFE-66B100B6C3F8}" destId="{558107A5-831B-4734-99B7-752EB7616E90}" srcOrd="4" destOrd="0" presId="urn:microsoft.com/office/officeart/2005/8/layout/funnel1"/>
    <dgm:cxn modelId="{45469A14-E949-4E1A-9E73-96359009932E}" type="presParOf" srcId="{327EC891-F716-4FF7-8DFE-66B100B6C3F8}" destId="{4C9C6BF2-91CC-4949-B68D-E1AC9023A554}" srcOrd="5" destOrd="0" presId="urn:microsoft.com/office/officeart/2005/8/layout/funnel1"/>
    <dgm:cxn modelId="{7858E336-D124-40B8-B857-AFFFE24B9000}" type="presParOf" srcId="{327EC891-F716-4FF7-8DFE-66B100B6C3F8}" destId="{2ABAFF46-467A-44A9-B0DB-50DAAE11B43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C7F9-A06F-422E-8BC8-A5F42A89E8F9}">
      <dsp:nvSpPr>
        <dsp:cNvPr id="0" name=""/>
        <dsp:cNvSpPr/>
      </dsp:nvSpPr>
      <dsp:spPr>
        <a:xfrm>
          <a:off x="1941245" y="228175"/>
          <a:ext cx="4528403" cy="157265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33A80-6850-4460-85E3-811A5655E1C2}">
      <dsp:nvSpPr>
        <dsp:cNvPr id="0" name=""/>
        <dsp:cNvSpPr/>
      </dsp:nvSpPr>
      <dsp:spPr>
        <a:xfrm>
          <a:off x="3773669" y="4079073"/>
          <a:ext cx="877597" cy="56166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77520-9523-44F2-B0D7-BC8F0F637BAE}">
      <dsp:nvSpPr>
        <dsp:cNvPr id="0" name=""/>
        <dsp:cNvSpPr/>
      </dsp:nvSpPr>
      <dsp:spPr>
        <a:xfrm>
          <a:off x="2106234" y="4528403"/>
          <a:ext cx="4212468" cy="105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Und was wird mit IPv6 nun anders?</a:t>
          </a:r>
          <a:endParaRPr lang="de-DE" sz="2500" kern="1200" dirty="0"/>
        </a:p>
      </dsp:txBody>
      <dsp:txXfrm>
        <a:off x="2106234" y="4528403"/>
        <a:ext cx="4212468" cy="1053117"/>
      </dsp:txXfrm>
    </dsp:sp>
    <dsp:sp modelId="{A7E7D26B-1DF6-4CB9-B459-6A0E716357A8}">
      <dsp:nvSpPr>
        <dsp:cNvPr id="0" name=""/>
        <dsp:cNvSpPr/>
      </dsp:nvSpPr>
      <dsp:spPr>
        <a:xfrm>
          <a:off x="3587618" y="1922289"/>
          <a:ext cx="1579675" cy="15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Kommunikation zwischen Behörden benötigt NAT44</a:t>
          </a:r>
          <a:endParaRPr lang="de-DE" sz="1100" kern="1200" dirty="0"/>
        </a:p>
      </dsp:txBody>
      <dsp:txXfrm>
        <a:off x="3818956" y="2153627"/>
        <a:ext cx="1116999" cy="1116999"/>
      </dsp:txXfrm>
    </dsp:sp>
    <dsp:sp modelId="{558107A5-831B-4734-99B7-752EB7616E90}">
      <dsp:nvSpPr>
        <dsp:cNvPr id="0" name=""/>
        <dsp:cNvSpPr/>
      </dsp:nvSpPr>
      <dsp:spPr>
        <a:xfrm>
          <a:off x="2457273" y="737181"/>
          <a:ext cx="1579675" cy="15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interne IPv4-Adressen (10.0.0.0/8)</a:t>
          </a:r>
          <a:endParaRPr lang="de-DE" sz="1100" kern="1200" dirty="0"/>
        </a:p>
      </dsp:txBody>
      <dsp:txXfrm>
        <a:off x="2688611" y="968519"/>
        <a:ext cx="1116999" cy="1116999"/>
      </dsp:txXfrm>
    </dsp:sp>
    <dsp:sp modelId="{4C9C6BF2-91CC-4949-B68D-E1AC9023A554}">
      <dsp:nvSpPr>
        <dsp:cNvPr id="0" name=""/>
        <dsp:cNvSpPr/>
      </dsp:nvSpPr>
      <dsp:spPr>
        <a:xfrm>
          <a:off x="4072052" y="355251"/>
          <a:ext cx="1579675" cy="157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Überlappende IPv4-Adressbereiche</a:t>
          </a:r>
          <a:endParaRPr lang="de-DE" sz="1100" kern="1200" dirty="0"/>
        </a:p>
      </dsp:txBody>
      <dsp:txXfrm>
        <a:off x="4303390" y="586589"/>
        <a:ext cx="1116999" cy="1116999"/>
      </dsp:txXfrm>
    </dsp:sp>
    <dsp:sp modelId="{2ABAFF46-467A-44A9-B0DB-50DAAE11B43D}">
      <dsp:nvSpPr>
        <dsp:cNvPr id="0" name=""/>
        <dsp:cNvSpPr/>
      </dsp:nvSpPr>
      <dsp:spPr>
        <a:xfrm>
          <a:off x="1691797" y="0"/>
          <a:ext cx="4914546" cy="39316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282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© </a:t>
            </a:r>
            <a:r>
              <a:rPr lang="de-DE" dirty="0" smtClean="0"/>
              <a:t>2013 </a:t>
            </a:r>
            <a:r>
              <a:rPr lang="de-DE" dirty="0"/>
              <a:t>Cassini </a:t>
            </a:r>
            <a:r>
              <a:rPr lang="de-DE" dirty="0" smtClean="0"/>
              <a:t>Consulting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2821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B2B450CC-691C-4F4B-9CDE-6EB32BAC4D27}" type="datetime1">
              <a:rPr lang="de-DE"/>
              <a:pPr>
                <a:defRPr/>
              </a:pPr>
              <a:t>20.05.2014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46018" y="9602809"/>
            <a:ext cx="2945659" cy="2296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39724" y="9330282"/>
            <a:ext cx="468914" cy="22967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808080"/>
                </a:solidFill>
                <a:cs typeface="Arial" charset="0"/>
              </a:defRPr>
            </a:lvl1pPr>
          </a:lstStyle>
          <a:p>
            <a:pPr>
              <a:defRPr/>
            </a:pPr>
            <a:fld id="{C076BD98-6835-9D4E-8328-9AEE4F3551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"/>
            <a:ext cx="6797675" cy="493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823301"/>
            <a:ext cx="6797675" cy="493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90" y="9314375"/>
            <a:ext cx="1392241" cy="3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9995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073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© 2013 Cassini Consulting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0731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41A243C3-EC47-0847-AD60-F8CDCB52555F}" type="datetime1">
              <a:rPr lang="de-DE"/>
              <a:pPr>
                <a:defRPr/>
              </a:pPr>
              <a:t>20.05.2014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5"/>
          </p:nvPr>
        </p:nvSpPr>
        <p:spPr>
          <a:xfrm>
            <a:off x="708091" y="9332753"/>
            <a:ext cx="486223" cy="22967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9E61551A-BB26-B647-A0A6-F3EBECEC14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4"/>
          </p:nvPr>
        </p:nvSpPr>
        <p:spPr>
          <a:xfrm>
            <a:off x="690783" y="9641273"/>
            <a:ext cx="2945659" cy="2296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691"/>
            <a:ext cx="6797675" cy="493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36723"/>
            <a:ext cx="6797675" cy="493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90" y="9314375"/>
            <a:ext cx="1392241" cy="3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005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A243C3-EC47-0847-AD60-F8CDCB52555F}" type="datetime1">
              <a:rPr lang="de-DE" smtClean="0"/>
              <a:pPr>
                <a:defRPr/>
              </a:pPr>
              <a:t>20.05.2014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51A-BB26-B647-A0A6-F3EBECEC14F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Cassini Consulting</a:t>
            </a: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A243C3-EC47-0847-AD60-F8CDCB52555F}" type="datetime1">
              <a:rPr lang="de-DE" smtClean="0"/>
              <a:pPr>
                <a:defRPr/>
              </a:pPr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51A-BB26-B647-A0A6-F3EBECEC14F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Cassini Consulting</a:t>
            </a:r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A243C3-EC47-0847-AD60-F8CDCB52555F}" type="datetime1">
              <a:rPr lang="de-DE" smtClean="0"/>
              <a:pPr>
                <a:defRPr/>
              </a:pPr>
              <a:t>22.05.2014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51A-BB26-B647-A0A6-F3EBECEC14F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1" name="Kopfzeilenplatzhalt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Cassini Consulting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2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mtClean="0"/>
              <a:t>Die beiden Folien sind so schön High-Level, bloß wo hin damit – ggf. wieder raus werfen.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CE91F9-1B92-4C53-A053-299D327791DB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Firewall Regeln werden wichtiger</a:t>
            </a:r>
          </a:p>
          <a:p>
            <a:r>
              <a:rPr lang="de-DE" dirty="0" smtClean="0"/>
              <a:t>Adressbereiche müssen einander bekannt sein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2013 Cassini Consulting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1A243C3-EC47-0847-AD60-F8CDCB52555F}" type="datetime1">
              <a:rPr lang="de-DE" smtClean="0"/>
              <a:pPr>
                <a:defRPr/>
              </a:pPr>
              <a:t>21.05.2014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51A-BB26-B647-A0A6-F3EBECEC14F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77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2013 Cassini Consulting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1A243C3-EC47-0847-AD60-F8CDCB52555F}" type="datetime1">
              <a:rPr lang="de-DE" smtClean="0"/>
              <a:pPr>
                <a:defRPr/>
              </a:pPr>
              <a:t>21.05.2014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51A-BB26-B647-A0A6-F3EBECEC14F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33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2013 Cassini Consulting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1A243C3-EC47-0847-AD60-F8CDCB52555F}" type="datetime1">
              <a:rPr lang="de-DE" smtClean="0"/>
              <a:pPr>
                <a:defRPr/>
              </a:pPr>
              <a:t>21.05.2014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51A-BB26-B647-A0A6-F3EBECEC14F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33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A243C3-EC47-0847-AD60-F8CDCB52555F}" type="datetime1">
              <a:rPr lang="de-DE" smtClean="0"/>
              <a:pPr>
                <a:defRPr/>
              </a:pPr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51A-BB26-B647-A0A6-F3EBECEC14F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2012 Cassini Consulting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61427"/>
            <a:ext cx="8482012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85750" y="1438916"/>
            <a:ext cx="8486775" cy="456024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88925" y="6462713"/>
            <a:ext cx="485775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9C1C2-BE46-C445-BDD9-8AB7CCD2F8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781049" y="6464300"/>
            <a:ext cx="10900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38B8E-0A73-4419-92DB-9FFCC0E1746F}" type="datetime1">
              <a:rPr lang="de-DE" smtClean="0"/>
              <a:t>20.05.2014</a:t>
            </a:fld>
            <a:endParaRPr lang="de-DE" dirty="0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875366" y="6464300"/>
            <a:ext cx="44682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87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Randgraph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61426"/>
            <a:ext cx="8485187" cy="79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85750" y="1439430"/>
            <a:ext cx="5813425" cy="45597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88925" y="6462713"/>
            <a:ext cx="485775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9C1C2-BE46-C445-BDD9-8AB7CCD2F8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781049" y="6464300"/>
            <a:ext cx="10900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645965-100D-49B6-9064-0AB9F3734612}" type="datetime1">
              <a:rPr lang="de-DE" smtClean="0"/>
              <a:t>20.05.2014</a:t>
            </a:fld>
            <a:endParaRPr lang="de-DE" dirty="0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875366" y="6464300"/>
            <a:ext cx="44682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70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61427"/>
            <a:ext cx="8482012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88925" y="6462713"/>
            <a:ext cx="485775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9C1C2-BE46-C445-BDD9-8AB7CCD2F8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781049" y="6464300"/>
            <a:ext cx="10900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575C1-7858-4A3F-8126-852390EDA73C}" type="datetime1">
              <a:rPr lang="de-DE" smtClean="0"/>
              <a:t>20.05.2014</a:t>
            </a:fld>
            <a:endParaRPr lang="de-DE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875366" y="6464300"/>
            <a:ext cx="44682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93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pic>
        <p:nvPicPr>
          <p:cNvPr id="4" name="Bild 7" descr="cassini-Pfeil_weis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25613"/>
            <a:ext cx="2679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99667" y="3148942"/>
            <a:ext cx="5713412" cy="775356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61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ini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3" descr="Pfeil_Weiß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14413"/>
            <a:ext cx="396081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290513" y="3122886"/>
            <a:ext cx="3810000" cy="70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2F2F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400">
                <a:latin typeface="Arial" pitchFamily="34" charset="0"/>
                <a:cs typeface="Arial" pitchFamily="34" charset="0"/>
              </a:defRPr>
            </a:lvl2pPr>
            <a:lvl3pPr>
              <a:buNone/>
              <a:defRPr sz="1400">
                <a:latin typeface="Arial" pitchFamily="34" charset="0"/>
                <a:cs typeface="Arial" pitchFamily="34" charset="0"/>
              </a:defRPr>
            </a:lvl3pPr>
            <a:lvl4pPr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403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ini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9928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98450" y="6400800"/>
            <a:ext cx="15456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900" dirty="0">
                <a:solidFill>
                  <a:srgbClr val="808080"/>
                </a:solidFill>
              </a:rPr>
              <a:t>© </a:t>
            </a:r>
            <a:r>
              <a:rPr lang="de-DE" sz="900" dirty="0" smtClean="0">
                <a:solidFill>
                  <a:srgbClr val="808080"/>
                </a:solidFill>
              </a:rPr>
              <a:t>2013 </a:t>
            </a:r>
            <a:r>
              <a:rPr lang="de-DE" sz="900" dirty="0">
                <a:solidFill>
                  <a:srgbClr val="808080"/>
                </a:solidFill>
              </a:rPr>
              <a:t>Cassini </a:t>
            </a:r>
            <a:r>
              <a:rPr lang="de-DE" sz="900" dirty="0" smtClean="0">
                <a:solidFill>
                  <a:srgbClr val="808080"/>
                </a:solidFill>
              </a:rPr>
              <a:t>Consulting</a:t>
            </a:r>
            <a:endParaRPr lang="de-DE" sz="900" dirty="0">
              <a:solidFill>
                <a:srgbClr val="80808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5750" y="5208745"/>
            <a:ext cx="6057900" cy="77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400">
                <a:latin typeface="Arial" pitchFamily="34" charset="0"/>
                <a:cs typeface="Arial" pitchFamily="34" charset="0"/>
              </a:defRPr>
            </a:lvl2pPr>
            <a:lvl3pPr>
              <a:buNone/>
              <a:defRPr sz="1400">
                <a:latin typeface="Arial" pitchFamily="34" charset="0"/>
                <a:cs typeface="Arial" pitchFamily="34" charset="0"/>
              </a:defRPr>
            </a:lvl3pPr>
            <a:lvl4pPr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285750" y="359456"/>
            <a:ext cx="6057900" cy="759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2F2F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400">
                <a:latin typeface="Arial" pitchFamily="34" charset="0"/>
                <a:cs typeface="Arial" pitchFamily="34" charset="0"/>
              </a:defRPr>
            </a:lvl2pPr>
            <a:lvl3pPr>
              <a:buNone/>
              <a:defRPr sz="1400">
                <a:latin typeface="Arial" pitchFamily="34" charset="0"/>
                <a:cs typeface="Arial" pitchFamily="34" charset="0"/>
              </a:defRPr>
            </a:lvl3pPr>
            <a:lvl4pPr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004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87338" y="361950"/>
            <a:ext cx="84820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4163" y="1438275"/>
            <a:ext cx="8482012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460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811963"/>
            <a:ext cx="9144000" cy="460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88925" y="6462713"/>
            <a:ext cx="485775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9C1C2-BE46-C445-BDD9-8AB7CCD2F8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781049" y="6464300"/>
            <a:ext cx="10900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867A76-77D1-4A3C-A8EF-885AEF95CF3B}" type="datetime1">
              <a:rPr lang="de-DE" smtClean="0"/>
              <a:t>20.05.2014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875366" y="6464300"/>
            <a:ext cx="446828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93" y="6291221"/>
            <a:ext cx="1404596" cy="365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50" r:id="rId3"/>
    <p:sldLayoutId id="2147483851" r:id="rId4"/>
    <p:sldLayoutId id="2147483852" r:id="rId5"/>
    <p:sldLayoutId id="2147483853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0808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0808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0808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0808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Blip>
          <a:blip r:embed="rId9"/>
        </a:buBlip>
        <a:defRPr sz="16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12788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Blip>
          <a:blip r:embed="rId9"/>
        </a:buBlip>
        <a:defRPr sz="1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073150" indent="-360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Blip>
          <a:blip r:embed="rId9"/>
        </a:buBlip>
        <a:defRPr sz="1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435100" indent="-3619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Blip>
          <a:blip r:embed="rId9"/>
        </a:buBlip>
        <a:defRPr sz="1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1797050" indent="-3619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Blip>
          <a:blip r:embed="rId9"/>
        </a:buBlip>
        <a:defRPr sz="1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ahar.schaa@cassini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290513" y="3122613"/>
            <a:ext cx="3810000" cy="708025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Cassini</a:t>
            </a:r>
            <a:r>
              <a:rPr lang="de-DE" b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I </a:t>
            </a:r>
            <a:r>
              <a:rPr lang="de-DE" b="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Guiding</a:t>
            </a:r>
            <a:r>
              <a:rPr lang="de-DE" b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="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ahead</a:t>
            </a:r>
            <a:endParaRPr lang="de-DE" b="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Wegeführung IPv4 und IPv6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1026096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IPv4 Welt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1" y="908720"/>
            <a:ext cx="7972772" cy="26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52" y="3713555"/>
            <a:ext cx="7583388" cy="25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98915" y="3713555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IPv6 Welt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03912" y="4408431"/>
            <a:ext cx="654346" cy="11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?</a:t>
            </a:r>
            <a:endParaRPr lang="de-DE" sz="60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42956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?</a:t>
            </a:r>
            <a:endParaRPr lang="de-D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 </a:t>
            </a:r>
            <a:r>
              <a:rPr lang="de-DE" dirty="0" err="1"/>
              <a:t>NetzG</a:t>
            </a:r>
            <a:r>
              <a:rPr lang="de-DE" dirty="0"/>
              <a:t> ab 2015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85750" y="1439430"/>
            <a:ext cx="8678738" cy="4559733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IT </a:t>
            </a:r>
            <a:r>
              <a:rPr lang="de-DE" sz="1800" b="1" dirty="0" err="1"/>
              <a:t>NetzG</a:t>
            </a:r>
            <a:r>
              <a:rPr lang="de-DE" sz="1800" b="1" dirty="0"/>
              <a:t> ab 2015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§ 3 Datenaustausch über das Verbindungsnetz</a:t>
            </a:r>
          </a:p>
          <a:p>
            <a:pPr marL="0" indent="0">
              <a:buNone/>
            </a:pPr>
            <a:r>
              <a:rPr lang="de-DE" dirty="0"/>
              <a:t>Der Datenaustausch zwischen dem Bund und den Ländern erfolgt über das Verbindungsnetz.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8805"/>
            <a:ext cx="7583388" cy="25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feil nach links und rechts 10"/>
          <p:cNvSpPr/>
          <p:nvPr/>
        </p:nvSpPr>
        <p:spPr>
          <a:xfrm>
            <a:off x="3897897" y="5461685"/>
            <a:ext cx="2088232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</a:t>
            </a:r>
            <a:r>
              <a:rPr lang="de-DE" b="1" dirty="0" smtClean="0"/>
              <a:t>ewünscht</a:t>
            </a:r>
            <a:endParaRPr lang="de-DE" b="1" dirty="0"/>
          </a:p>
        </p:txBody>
      </p:sp>
      <p:sp>
        <p:nvSpPr>
          <p:cNvPr id="12" name="Pfeil nach links und rechts 11"/>
          <p:cNvSpPr/>
          <p:nvPr/>
        </p:nvSpPr>
        <p:spPr>
          <a:xfrm>
            <a:off x="3873556" y="2662741"/>
            <a:ext cx="2088232" cy="57606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verboten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779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03468" cy="551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Erweiterte Realität zum IPv6 Routing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64088" y="4365104"/>
            <a:ext cx="654346" cy="11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?</a:t>
            </a:r>
            <a:endParaRPr lang="de-DE" sz="60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03254" y="2511523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?</a:t>
            </a:r>
            <a:endParaRPr lang="de-DE" sz="6000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06551" y="1628800"/>
            <a:ext cx="654346" cy="11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?</a:t>
            </a:r>
            <a:endParaRPr lang="de-D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85750" y="1439430"/>
            <a:ext cx="8174682" cy="4559733"/>
          </a:xfrm>
        </p:spPr>
        <p:txBody>
          <a:bodyPr/>
          <a:lstStyle/>
          <a:p>
            <a:r>
              <a:rPr lang="de-DE" sz="2000" dirty="0" smtClean="0"/>
              <a:t>Exponentielles Wachstum der Routingregeln bei linearer Steigerung der Koppelnetze möglich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Netzteilnehmer unterschiedlicher „IT-Größe“  sind in einem Netz verbunden – unterschiedliche Kapazität der Router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Routingregeln müssen durch den schwächsten Router im Netz </a:t>
            </a:r>
            <a:r>
              <a:rPr lang="de-DE" sz="2000" dirty="0" err="1" smtClean="0"/>
              <a:t>verarbeitbar</a:t>
            </a:r>
            <a:r>
              <a:rPr lang="de-DE" sz="2000" dirty="0" smtClean="0"/>
              <a:t> sein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Abstimmung und </a:t>
            </a:r>
            <a:r>
              <a:rPr lang="de-DE" sz="2000" dirty="0"/>
              <a:t>B</a:t>
            </a:r>
            <a:r>
              <a:rPr lang="de-DE" sz="2000" dirty="0" smtClean="0"/>
              <a:t>ekanntmachung der Adressbereiche der teilnehmenden Organisationsnetze notwendig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sz="2000" dirty="0" smtClean="0"/>
              <a:t>Routingprotokolle in Behördennetzen oft aus </a:t>
            </a:r>
            <a:r>
              <a:rPr lang="de-DE" sz="2000" dirty="0"/>
              <a:t>S</a:t>
            </a:r>
            <a:r>
              <a:rPr lang="de-DE" sz="2000" dirty="0" smtClean="0"/>
              <a:t>icherheitsgründen nicht nutzbar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beispielhafte Routingregel</a:t>
            </a:r>
            <a:br>
              <a:rPr lang="de-DE" dirty="0" smtClean="0"/>
            </a:br>
            <a:r>
              <a:rPr lang="de-DE" dirty="0"/>
              <a:t>- internes Routing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4" y="1089720"/>
            <a:ext cx="5904656" cy="5400600"/>
          </a:xfrm>
          <a:prstGeom prst="rect">
            <a:avLst/>
          </a:prstGeom>
        </p:spPr>
      </p:pic>
      <p:sp>
        <p:nvSpPr>
          <p:cNvPr id="8" name="Freeform 30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1403648" y="1089720"/>
            <a:ext cx="7272808" cy="4715544"/>
          </a:xfrm>
          <a:custGeom>
            <a:avLst/>
            <a:gdLst>
              <a:gd name="T0" fmla="*/ 12854753 w 3884"/>
              <a:gd name="T1" fmla="*/ 340603455 h 1600"/>
              <a:gd name="T2" fmla="*/ 99980973 w 3884"/>
              <a:gd name="T3" fmla="*/ 366414398 h 1600"/>
              <a:gd name="T4" fmla="*/ 164903632 w 3884"/>
              <a:gd name="T5" fmla="*/ 223695065 h 1600"/>
              <a:gd name="T6" fmla="*/ 84183043 w 3884"/>
              <a:gd name="T7" fmla="*/ 34667467 h 1600"/>
              <a:gd name="T8" fmla="*/ 3202818 w 3884"/>
              <a:gd name="T9" fmla="*/ 183207450 h 1600"/>
              <a:gd name="T10" fmla="*/ 33802997 w 3884"/>
              <a:gd name="T11" fmla="*/ 271268050 h 1600"/>
              <a:gd name="T12" fmla="*/ 0 w 3884"/>
              <a:gd name="T13" fmla="*/ 183207450 h 1600"/>
              <a:gd name="T14" fmla="*/ 84442680 w 3884"/>
              <a:gd name="T15" fmla="*/ 17207471 h 1600"/>
              <a:gd name="T16" fmla="*/ 167846812 w 3884"/>
              <a:gd name="T17" fmla="*/ 223695065 h 1600"/>
              <a:gd name="T18" fmla="*/ 98509279 w 3884"/>
              <a:gd name="T19" fmla="*/ 385393061 h 1600"/>
              <a:gd name="T20" fmla="*/ 12854753 w 3884"/>
              <a:gd name="T21" fmla="*/ 340603455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DC6E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beispielhafte </a:t>
            </a:r>
            <a:r>
              <a:rPr lang="de-DE" dirty="0" smtClean="0"/>
              <a:t>Routingregel</a:t>
            </a:r>
            <a:br>
              <a:rPr lang="de-DE" dirty="0" smtClean="0"/>
            </a:br>
            <a:r>
              <a:rPr lang="de-DE" dirty="0" smtClean="0"/>
              <a:t>- internes Routing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85750" y="1439430"/>
            <a:ext cx="8606730" cy="455973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000" dirty="0"/>
              <a:t>Netzbereiche die immer über </a:t>
            </a:r>
            <a:r>
              <a:rPr lang="de-DE" sz="2000" dirty="0" smtClean="0"/>
              <a:t>das Koppelnetz der Länder geroutet </a:t>
            </a:r>
            <a:r>
              <a:rPr lang="de-DE" sz="2000" dirty="0"/>
              <a:t>werden sind nach dem aktuellen Adressschema</a:t>
            </a:r>
            <a:r>
              <a:rPr lang="de-DE" sz="2000" dirty="0" smtClean="0"/>
              <a:t>:</a:t>
            </a:r>
            <a:endParaRPr lang="de-DE" sz="2000" dirty="0"/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2a02:1000/32 - 2a02:102f/32 = 2a02:1000/27 + 2a02:1020/28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000" dirty="0" smtClean="0"/>
              <a:t>Daraus </a:t>
            </a:r>
            <a:r>
              <a:rPr lang="de-DE" sz="2000" dirty="0"/>
              <a:t>resultieren genau zwei Routingregeln, anhand derer die Router aller </a:t>
            </a:r>
            <a:r>
              <a:rPr lang="de-DE" sz="2000" dirty="0" smtClean="0"/>
              <a:t>Netz-Teilnehmer </a:t>
            </a:r>
            <a:r>
              <a:rPr lang="de-DE" sz="2000" dirty="0"/>
              <a:t>entscheiden können, ob der Datenverkehr über </a:t>
            </a:r>
            <a:r>
              <a:rPr lang="de-DE" sz="2000" dirty="0" smtClean="0"/>
              <a:t>das Koppelnetz </a:t>
            </a:r>
            <a:r>
              <a:rPr lang="de-DE" sz="2000" dirty="0"/>
              <a:t>geleitet werden soll oder nicht</a:t>
            </a:r>
            <a:r>
              <a:rPr lang="de-DE" sz="2000" dirty="0" smtClean="0"/>
              <a:t>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de-DE" sz="200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000" b="1" dirty="0" smtClean="0">
                <a:ea typeface="Times New Roman"/>
                <a:cs typeface="Times New Roman"/>
              </a:rPr>
              <a:t>Schlussfolgerung</a:t>
            </a:r>
            <a:r>
              <a:rPr lang="de-DE" sz="2000" dirty="0" smtClean="0">
                <a:ea typeface="Times New Roman"/>
                <a:cs typeface="Times New Roman"/>
              </a:rPr>
              <a:t>: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Times New Roman"/>
                <a:cs typeface="Times New Roman"/>
              </a:rPr>
              <a:t>2 Routingregeln kann jeder Router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Times New Roman"/>
                <a:cs typeface="Times New Roman"/>
              </a:rPr>
              <a:t>Skaliert auch bei mehreren gekoppelten Koppelnetzen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(Wenn alle sich daran halten 1-4 Regeln zu haben) </a:t>
            </a:r>
            <a:endParaRPr lang="de-DE" sz="2000" dirty="0">
              <a:ea typeface="Times New Roman"/>
              <a:cs typeface="Times New Roman"/>
            </a:endParaRP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am Beispiel DOI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96744" cy="458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436096" y="207915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X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der Sicherheitsbehörden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85750" y="1439430"/>
            <a:ext cx="7310586" cy="4559733"/>
          </a:xfrm>
        </p:spPr>
        <p:txBody>
          <a:bodyPr/>
          <a:lstStyle/>
          <a:p>
            <a:r>
              <a:rPr lang="de-DE" sz="2000" dirty="0" smtClean="0"/>
              <a:t>Sicherheitsbehörden sind in besonderem Maße auf korrektes Routing angewiesen</a:t>
            </a:r>
          </a:p>
          <a:p>
            <a:r>
              <a:rPr lang="de-DE" sz="2000" dirty="0" smtClean="0"/>
              <a:t>Daten dürfen Sicherheitsbereiche nicht verlassen können</a:t>
            </a:r>
          </a:p>
          <a:p>
            <a:r>
              <a:rPr lang="de-DE" sz="2000" dirty="0" smtClean="0"/>
              <a:t>Sicherheitsbehörden kommunizieren </a:t>
            </a:r>
          </a:p>
          <a:p>
            <a:pPr lvl="1"/>
            <a:r>
              <a:rPr lang="de-DE" sz="2000" dirty="0" smtClean="0"/>
              <a:t>intern </a:t>
            </a:r>
          </a:p>
          <a:p>
            <a:pPr lvl="1"/>
            <a:r>
              <a:rPr lang="de-DE" sz="2000" dirty="0" smtClean="0"/>
              <a:t>mit „normalen“ Behörden</a:t>
            </a:r>
          </a:p>
          <a:p>
            <a:pPr lvl="1"/>
            <a:r>
              <a:rPr lang="de-DE" sz="2000" dirty="0" smtClean="0"/>
              <a:t>extern (Internet)</a:t>
            </a:r>
          </a:p>
          <a:p>
            <a:pPr marL="361950" lvl="1" indent="0">
              <a:buNone/>
            </a:pPr>
            <a:r>
              <a:rPr lang="de-DE" sz="2000" dirty="0" smtClean="0"/>
              <a:t>-&gt; komplexere Regelwerke für Datenflüsse und Routing </a:t>
            </a:r>
          </a:p>
          <a:p>
            <a:r>
              <a:rPr lang="de-DE" sz="2000" dirty="0" smtClean="0"/>
              <a:t>Routing ist allerdings keine Sicherheitsfunktion</a:t>
            </a:r>
            <a:br>
              <a:rPr lang="de-DE" sz="2000" dirty="0" smtClean="0"/>
            </a:br>
            <a:r>
              <a:rPr lang="de-DE" sz="2000" dirty="0" smtClean="0"/>
              <a:t>-&gt; erhöhte Relevanz für Firewalls, </a:t>
            </a:r>
            <a:r>
              <a:rPr lang="de-DE" sz="2000" dirty="0" err="1" smtClean="0"/>
              <a:t>Proxies</a:t>
            </a:r>
            <a:r>
              <a:rPr lang="de-DE" sz="2000" dirty="0" smtClean="0"/>
              <a:t> und VPN-Verbindungen! </a:t>
            </a:r>
          </a:p>
          <a:p>
            <a:r>
              <a:rPr lang="de-DE" sz="2000" dirty="0" smtClean="0"/>
              <a:t>Generell hohe </a:t>
            </a:r>
            <a:r>
              <a:rPr lang="de-DE" sz="2000" dirty="0"/>
              <a:t>S</a:t>
            </a:r>
            <a:r>
              <a:rPr lang="de-DE" sz="2000" dirty="0" smtClean="0"/>
              <a:t>ensibilität bei Behörden für Routing von Daten über deutsches / EU-Hoheitsgebiet 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6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Routing  - de.government </a:t>
            </a:r>
            <a:r>
              <a:rPr lang="de-DE" dirty="0"/>
              <a:t>Adressraum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5184576" cy="57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Internetrouting von Adressbereichen aus Verwaltungs- LIRs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416824" cy="534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Untertitel 4"/>
          <p:cNvSpPr>
            <a:spLocks noGrp="1"/>
          </p:cNvSpPr>
          <p:nvPr>
            <p:ph type="body" sz="quarter" idx="10"/>
          </p:nvPr>
        </p:nvSpPr>
        <p:spPr>
          <a:xfrm>
            <a:off x="285750" y="5208588"/>
            <a:ext cx="6057900" cy="771525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Tahar Schaa </a:t>
            </a:r>
            <a:r>
              <a:rPr lang="de-DE" b="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I </a:t>
            </a:r>
            <a:r>
              <a:rPr lang="de-DE" b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Management Consultant</a:t>
            </a:r>
            <a:endParaRPr lang="de-DE" b="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de-DE" sz="9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Version </a:t>
            </a:r>
            <a:r>
              <a:rPr lang="de-DE" sz="9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3.1</a:t>
            </a:r>
            <a:endParaRPr lang="de-DE" sz="9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4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5750" y="358775"/>
            <a:ext cx="8318698" cy="1558057"/>
          </a:xfrm>
        </p:spPr>
        <p:txBody>
          <a:bodyPr/>
          <a:lstStyle/>
          <a:p>
            <a:r>
              <a:rPr lang="de-DE" sz="2800" dirty="0">
                <a:latin typeface="Arial" charset="0"/>
                <a:ea typeface="ＭＳ Ｐゴシック" charset="0"/>
                <a:cs typeface="Arial" charset="0"/>
              </a:rPr>
              <a:t>Routing </a:t>
            </a:r>
            <a:r>
              <a:rPr lang="de-DE" sz="2800" dirty="0" smtClean="0">
                <a:latin typeface="Arial" charset="0"/>
                <a:ea typeface="ＭＳ Ｐゴシック" charset="0"/>
                <a:cs typeface="Arial" charset="0"/>
              </a:rPr>
              <a:t>in Netzen der öffentlichen Verwaltung</a:t>
            </a:r>
            <a:endParaRPr lang="de-DE" sz="2800" dirty="0" smtClean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de-DE" sz="2800" dirty="0" smtClean="0">
                <a:latin typeface="Arial" charset="0"/>
                <a:ea typeface="ＭＳ Ｐゴシック" charset="0"/>
                <a:cs typeface="Arial" charset="0"/>
              </a:rPr>
              <a:t>und </a:t>
            </a:r>
            <a:r>
              <a:rPr lang="de-DE" sz="2800" dirty="0">
                <a:latin typeface="Arial" charset="0"/>
                <a:ea typeface="ＭＳ Ｐゴシック" charset="0"/>
                <a:cs typeface="Arial" charset="0"/>
              </a:rPr>
              <a:t>die Rolle von </a:t>
            </a:r>
            <a:r>
              <a:rPr lang="de-DE" sz="2800" dirty="0" smtClean="0">
                <a:latin typeface="Arial" charset="0"/>
                <a:ea typeface="ＭＳ Ｐゴシック" charset="0"/>
                <a:cs typeface="Arial" charset="0"/>
              </a:rPr>
              <a:t>Sicherheitsbehörden</a:t>
            </a:r>
            <a:endParaRPr lang="de-DE" sz="28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Internetrouting von Adressbereichen aus Verwaltungs- LIRs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592129"/>
              </p:ext>
            </p:extLst>
          </p:nvPr>
        </p:nvGraphicFramePr>
        <p:xfrm>
          <a:off x="179512" y="738655"/>
          <a:ext cx="8424936" cy="578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3" imgW="10101240" imgH="6933481" progId="Visio.Drawing.11">
                  <p:embed/>
                </p:oleObj>
              </mc:Choice>
              <mc:Fallback>
                <p:oleObj name="Visio" r:id="rId3" imgW="10101240" imgH="6933481" progId="Visio.Drawing.11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738655"/>
                        <a:ext cx="8424936" cy="5786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0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5"/>
          <p:cNvSpPr>
            <a:spLocks noChangeArrowheads="1"/>
          </p:cNvSpPr>
          <p:nvPr/>
        </p:nvSpPr>
        <p:spPr bwMode="auto">
          <a:xfrm>
            <a:off x="0" y="0"/>
            <a:ext cx="9144000" cy="59928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lin ang="1920000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de-DE"/>
          </a:p>
        </p:txBody>
      </p:sp>
      <p:sp>
        <p:nvSpPr>
          <p:cNvPr id="163842" name="Rectangle 4"/>
          <p:cNvSpPr>
            <a:spLocks noChangeArrowheads="1"/>
          </p:cNvSpPr>
          <p:nvPr/>
        </p:nvSpPr>
        <p:spPr bwMode="auto">
          <a:xfrm>
            <a:off x="285750" y="3429000"/>
            <a:ext cx="2676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de-DE" sz="1300" b="1" dirty="0">
                <a:solidFill>
                  <a:srgbClr val="FFFFFF"/>
                </a:solidFill>
              </a:rPr>
              <a:t>Cassini </a:t>
            </a:r>
            <a:r>
              <a:rPr lang="de-DE" sz="1300" b="1" dirty="0" smtClean="0">
                <a:solidFill>
                  <a:srgbClr val="FFFFFF"/>
                </a:solidFill>
              </a:rPr>
              <a:t>Consulting</a:t>
            </a:r>
            <a:endParaRPr lang="de-DE" sz="1300" b="1" dirty="0">
              <a:solidFill>
                <a:srgbClr val="FFFFFF"/>
              </a:solidFill>
            </a:endParaRPr>
          </a:p>
          <a:p>
            <a:pPr eaLnBrk="0" hangingPunct="0">
              <a:buClr>
                <a:srgbClr val="BFBB9B"/>
              </a:buClr>
            </a:pPr>
            <a:r>
              <a:rPr lang="de-DE" sz="1300" dirty="0">
                <a:solidFill>
                  <a:srgbClr val="FFFFFF"/>
                </a:solidFill>
              </a:rPr>
              <a:t>Niederlassung </a:t>
            </a:r>
            <a:r>
              <a:rPr lang="de-DE" sz="1300" dirty="0" smtClean="0">
                <a:solidFill>
                  <a:srgbClr val="FFFFFF"/>
                </a:solidFill>
              </a:rPr>
              <a:t>DUS</a:t>
            </a:r>
            <a:endParaRPr lang="de-DE" sz="1300" dirty="0">
              <a:solidFill>
                <a:srgbClr val="FFFFFF"/>
              </a:solidFill>
            </a:endParaRPr>
          </a:p>
          <a:p>
            <a:pPr eaLnBrk="0" hangingPunct="0">
              <a:lnSpc>
                <a:spcPct val="105000"/>
              </a:lnSpc>
              <a:buClr>
                <a:srgbClr val="BFBB9B"/>
              </a:buClr>
            </a:pPr>
            <a:endParaRPr lang="de-DE" sz="1300" dirty="0">
              <a:solidFill>
                <a:srgbClr val="FFFFFF"/>
              </a:solidFill>
            </a:endParaRPr>
          </a:p>
          <a:p>
            <a:pPr eaLnBrk="0" hangingPunct="0">
              <a:lnSpc>
                <a:spcPct val="105000"/>
              </a:lnSpc>
              <a:buClr>
                <a:srgbClr val="BFBB9B"/>
              </a:buClr>
            </a:pPr>
            <a:r>
              <a:rPr lang="de-DE" sz="1300" dirty="0" smtClean="0">
                <a:solidFill>
                  <a:srgbClr val="FFFFFF"/>
                </a:solidFill>
              </a:rPr>
              <a:t>Tahar Schaa</a:t>
            </a:r>
            <a:endParaRPr lang="de-DE" sz="1300" dirty="0">
              <a:solidFill>
                <a:srgbClr val="FFFFFF"/>
              </a:solidFill>
            </a:endParaRPr>
          </a:p>
          <a:p>
            <a:pPr eaLnBrk="0" hangingPunct="0">
              <a:lnSpc>
                <a:spcPct val="105000"/>
              </a:lnSpc>
              <a:buClr>
                <a:srgbClr val="BFBB9B"/>
              </a:buClr>
            </a:pPr>
            <a:endParaRPr lang="de-DE" sz="1300" dirty="0">
              <a:solidFill>
                <a:srgbClr val="FFFFFF"/>
              </a:solidFill>
            </a:endParaRPr>
          </a:p>
          <a:p>
            <a:pPr eaLnBrk="0" hangingPunct="0">
              <a:buClr>
                <a:srgbClr val="BFBB9B"/>
              </a:buClr>
            </a:pPr>
            <a:r>
              <a:rPr lang="de-DE" sz="1000" dirty="0" err="1" smtClean="0">
                <a:solidFill>
                  <a:srgbClr val="FFFFFF"/>
                </a:solidFill>
              </a:rPr>
              <a:t>Benningsen</a:t>
            </a:r>
            <a:r>
              <a:rPr lang="de-DE" sz="1000" dirty="0" smtClean="0">
                <a:solidFill>
                  <a:srgbClr val="FFFFFF"/>
                </a:solidFill>
              </a:rPr>
              <a:t>  Platz 1</a:t>
            </a:r>
            <a:endParaRPr lang="de-DE" sz="1000" dirty="0">
              <a:solidFill>
                <a:srgbClr val="FFFFFF"/>
              </a:solidFill>
            </a:endParaRPr>
          </a:p>
          <a:p>
            <a:pPr eaLnBrk="0" hangingPunct="0">
              <a:buClr>
                <a:srgbClr val="BFBB9B"/>
              </a:buClr>
            </a:pPr>
            <a:r>
              <a:rPr lang="de-DE" sz="1000" dirty="0" smtClean="0">
                <a:solidFill>
                  <a:srgbClr val="FFFFFF"/>
                </a:solidFill>
              </a:rPr>
              <a:t>40474 Düsseldorf</a:t>
            </a:r>
            <a:endParaRPr lang="de-DE" sz="1000" dirty="0">
              <a:solidFill>
                <a:srgbClr val="FFFFFF"/>
              </a:solidFill>
            </a:endParaRPr>
          </a:p>
          <a:p>
            <a:pPr eaLnBrk="0" hangingPunct="0">
              <a:buClr>
                <a:srgbClr val="BFBB9B"/>
              </a:buClr>
            </a:pPr>
            <a:r>
              <a:rPr lang="de-DE" sz="1000" dirty="0" smtClean="0">
                <a:solidFill>
                  <a:srgbClr val="FFFFFF"/>
                </a:solidFill>
              </a:rPr>
              <a:t>Deutschland</a:t>
            </a:r>
            <a:endParaRPr lang="de-DE" sz="1000" dirty="0">
              <a:solidFill>
                <a:srgbClr val="FFFFFF"/>
              </a:solidFill>
            </a:endParaRPr>
          </a:p>
          <a:p>
            <a:pPr eaLnBrk="0" hangingPunct="0">
              <a:buClr>
                <a:srgbClr val="BFBB9B"/>
              </a:buClr>
            </a:pPr>
            <a:r>
              <a:rPr lang="de-DE" sz="1000" dirty="0">
                <a:solidFill>
                  <a:srgbClr val="FFFFFF"/>
                </a:solidFill>
              </a:rPr>
              <a:t>T +49 (0)151 11 44  </a:t>
            </a:r>
            <a:r>
              <a:rPr lang="de-DE" sz="1000" dirty="0" smtClean="0">
                <a:solidFill>
                  <a:srgbClr val="FFFFFF"/>
                </a:solidFill>
              </a:rPr>
              <a:t>38 75</a:t>
            </a:r>
            <a:endParaRPr lang="de-DE" sz="1000" dirty="0">
              <a:solidFill>
                <a:srgbClr val="FFFFFF"/>
              </a:solidFill>
            </a:endParaRPr>
          </a:p>
          <a:p>
            <a:pPr eaLnBrk="0" hangingPunct="0">
              <a:buClr>
                <a:srgbClr val="BFBB9B"/>
              </a:buClr>
            </a:pPr>
            <a:r>
              <a:rPr lang="de-DE" sz="1000" dirty="0">
                <a:solidFill>
                  <a:srgbClr val="FFFFFF"/>
                </a:solidFill>
              </a:rPr>
              <a:t/>
            </a:r>
            <a:br>
              <a:rPr lang="de-DE" sz="1000" dirty="0">
                <a:solidFill>
                  <a:srgbClr val="FFFFFF"/>
                </a:solidFill>
              </a:rPr>
            </a:br>
            <a:r>
              <a:rPr lang="de-DE" sz="1000" dirty="0" smtClean="0">
                <a:solidFill>
                  <a:srgbClr val="FFFFFF"/>
                </a:solidFill>
              </a:rPr>
              <a:t>Tahar.Schaa@cassini.de</a:t>
            </a:r>
            <a:endParaRPr lang="de-DE" sz="1000" dirty="0">
              <a:solidFill>
                <a:srgbClr val="FFFFFF"/>
              </a:solidFill>
            </a:endParaRPr>
          </a:p>
          <a:p>
            <a:pPr eaLnBrk="0" hangingPunct="0">
              <a:buClr>
                <a:srgbClr val="BFBB9B"/>
              </a:buClr>
            </a:pPr>
            <a:r>
              <a:rPr lang="de-DE" sz="1000" dirty="0" err="1">
                <a:solidFill>
                  <a:srgbClr val="FFFFFF"/>
                </a:solidFill>
              </a:rPr>
              <a:t>visit</a:t>
            </a:r>
            <a:r>
              <a:rPr lang="de-DE" sz="1000" dirty="0">
                <a:solidFill>
                  <a:srgbClr val="FFFFFF"/>
                </a:solidFill>
              </a:rPr>
              <a:t>  </a:t>
            </a:r>
            <a:r>
              <a:rPr lang="de-DE" sz="1000" dirty="0">
                <a:solidFill>
                  <a:schemeClr val="bg1"/>
                </a:solidFill>
              </a:rPr>
              <a:t>www.cassini.de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63843" name="Rechteck 9"/>
          <p:cNvSpPr>
            <a:spLocks noChangeArrowheads="1"/>
          </p:cNvSpPr>
          <p:nvPr/>
        </p:nvSpPr>
        <p:spPr bwMode="auto">
          <a:xfrm>
            <a:off x="3886200" y="4267200"/>
            <a:ext cx="510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Alle Angaben basieren auf dem derzeitigen Kenntnisstand. Änderungen vorbehalten.</a:t>
            </a:r>
            <a:br>
              <a:rPr lang="de-DE" sz="1000">
                <a:solidFill>
                  <a:schemeClr val="bg1"/>
                </a:solidFill>
              </a:rPr>
            </a:br>
            <a:endParaRPr lang="de-DE" sz="1000">
              <a:solidFill>
                <a:schemeClr val="bg1"/>
              </a:solidFill>
            </a:endParaRPr>
          </a:p>
          <a:p>
            <a:r>
              <a:rPr lang="de-DE" sz="1000">
                <a:solidFill>
                  <a:schemeClr val="bg1"/>
                </a:solidFill>
              </a:rPr>
              <a:t>Dieses Dokument von Cassini </a:t>
            </a:r>
            <a:r>
              <a:rPr lang="de-DE" sz="1000" smtClean="0">
                <a:solidFill>
                  <a:schemeClr val="bg1"/>
                </a:solidFill>
              </a:rPr>
              <a:t>Consulting </a:t>
            </a:r>
            <a:r>
              <a:rPr lang="de-DE" sz="1000">
                <a:solidFill>
                  <a:schemeClr val="bg1"/>
                </a:solidFill>
              </a:rPr>
              <a:t>ist ausschließlich für den Adressaten bzw. Auftraggeber bestimmt. Es bleibt bis zur einer ausdrücklichen Übertragung von Nutzungsrechten Eigentum von Cassini.</a:t>
            </a:r>
            <a:br>
              <a:rPr lang="de-DE" sz="1000">
                <a:solidFill>
                  <a:schemeClr val="bg1"/>
                </a:solidFill>
              </a:rPr>
            </a:br>
            <a:endParaRPr lang="de-DE" sz="1000">
              <a:solidFill>
                <a:schemeClr val="bg1"/>
              </a:solidFill>
            </a:endParaRPr>
          </a:p>
          <a:p>
            <a:r>
              <a:rPr lang="de-DE" sz="1000">
                <a:solidFill>
                  <a:schemeClr val="bg1"/>
                </a:solidFill>
              </a:rPr>
              <a:t>Jede Bearbeitung, Verwertung, Vervielfältigung und/oder gewerbsmäßige Verbreitung des Werkes ist nur mit Einverständnis von Cassini zulässig.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1DCBD8-D4EC-4FAB-AD33-3A775349F074}" type="datetime1">
              <a:rPr lang="de-DE" smtClean="0"/>
              <a:t>20.05.2014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30" y="149008"/>
            <a:ext cx="2640318" cy="39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89198" y="1268760"/>
            <a:ext cx="4968552" cy="149579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800" b="1" dirty="0">
                <a:solidFill>
                  <a:schemeClr val="bg1"/>
                </a:solidFill>
              </a:rPr>
              <a:t>Dipl. Ing. Tahar Schaa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de-DE" sz="2000" b="1" dirty="0">
              <a:solidFill>
                <a:schemeClr val="bg1"/>
              </a:solidFill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</a:pPr>
            <a:r>
              <a:rPr lang="de-DE" sz="2000" b="1" dirty="0">
                <a:solidFill>
                  <a:schemeClr val="bg1"/>
                </a:solidFill>
              </a:rPr>
              <a:t>Tel		 +49 (0) 151 11 44 38 75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000" b="1" dirty="0">
                <a:solidFill>
                  <a:schemeClr val="bg1"/>
                </a:solidFill>
              </a:rPr>
              <a:t>Mail	</a:t>
            </a:r>
            <a:r>
              <a:rPr lang="de-DE" sz="2000" b="1" dirty="0" smtClean="0">
                <a:solidFill>
                  <a:schemeClr val="bg1"/>
                </a:solidFill>
              </a:rPr>
              <a:t>	 </a:t>
            </a:r>
            <a:r>
              <a:rPr lang="de-DE" sz="2000" b="1" dirty="0">
                <a:solidFill>
                  <a:schemeClr val="bg1"/>
                </a:solidFill>
                <a:hlinkClick r:id="rId4"/>
              </a:rPr>
              <a:t>tahar.schaa@cassini.de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7F7F7F"/>
                </a:solidFill>
              </a:rPr>
              <a:t>Agenda</a:t>
            </a:r>
            <a:endParaRPr lang="de-DE" dirty="0">
              <a:solidFill>
                <a:srgbClr val="7F7F7F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0E2B601-F297-4514-83B6-0CB3F9F0F56A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1540" y="2709168"/>
            <a:ext cx="83772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/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de-DE" dirty="0" smtClean="0"/>
              <a:t>Warum ändert sich das Routing von IPv4 zu IPv6?</a:t>
            </a:r>
            <a:endParaRPr lang="de-DE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31540" y="2132856"/>
            <a:ext cx="83772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/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de-DE" dirty="0" smtClean="0"/>
              <a:t>Was sind die Ziele von Routing?</a:t>
            </a:r>
            <a:endParaRPr lang="de-DE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1540" y="5058429"/>
            <a:ext cx="8377200" cy="431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Simulation von IPv6 </a:t>
            </a:r>
            <a:r>
              <a:rPr lang="de-DE" dirty="0" smtClean="0"/>
              <a:t>Routing - </a:t>
            </a:r>
            <a:r>
              <a:rPr lang="de-DE" dirty="0" smtClean="0"/>
              <a:t>Nikolay </a:t>
            </a:r>
            <a:r>
              <a:rPr lang="de-DE" dirty="0"/>
              <a:t>Vassilev</a:t>
            </a:r>
            <a:r>
              <a:rPr lang="de-DE" dirty="0"/>
              <a:t>  </a:t>
            </a:r>
            <a:r>
              <a:rPr lang="de-DE" dirty="0" smtClean="0"/>
              <a:t>Tcholtchev (</a:t>
            </a:r>
            <a:r>
              <a:rPr lang="de-DE" dirty="0" err="1" smtClean="0"/>
              <a:t>FhG</a:t>
            </a:r>
            <a:r>
              <a:rPr lang="de-DE" dirty="0" smtClean="0"/>
              <a:t> Fokus)</a:t>
            </a:r>
            <a:endParaRPr lang="de-DE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31540" y="5589488"/>
            <a:ext cx="83772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/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de-DE" dirty="0" smtClean="0"/>
              <a:t>Funktioniert das eigentlich?</a:t>
            </a:r>
            <a:endParaRPr lang="de-DE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31540" y="1628800"/>
            <a:ext cx="8377200" cy="431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/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de-DE" dirty="0" smtClean="0"/>
              <a:t>Routing mit </a:t>
            </a:r>
            <a:r>
              <a:rPr lang="de-DE" dirty="0" smtClean="0"/>
              <a:t>IPv6 – Tahar Schaa (Cassini) </a:t>
            </a:r>
            <a:endParaRPr lang="de-DE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31540" y="4437112"/>
            <a:ext cx="83772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dirty="0"/>
              <a:t>Ansätze für Routingregeln - </a:t>
            </a:r>
            <a:r>
              <a:rPr lang="de-DE" dirty="0" smtClean="0"/>
              <a:t>externes </a:t>
            </a:r>
            <a:r>
              <a:rPr lang="de-DE" dirty="0"/>
              <a:t>Routing</a:t>
            </a:r>
            <a:endParaRPr lang="de-DE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31540" y="3285232"/>
            <a:ext cx="83772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/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de-DE" dirty="0" smtClean="0"/>
              <a:t>Ansätze </a:t>
            </a:r>
            <a:r>
              <a:rPr lang="de-DE" dirty="0"/>
              <a:t>für Routingregeln - </a:t>
            </a:r>
            <a:r>
              <a:rPr lang="de-DE" dirty="0" smtClean="0"/>
              <a:t>internes </a:t>
            </a:r>
            <a:r>
              <a:rPr lang="de-DE" dirty="0"/>
              <a:t>Routing</a:t>
            </a:r>
            <a:endParaRPr lang="de-DE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31540" y="3861296"/>
            <a:ext cx="837720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0000" anchor="ctr"/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1600" b="1"/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de-DE" dirty="0" smtClean="0"/>
              <a:t>Was brauchen Sicherheitsbehörden?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9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 3"/>
          <p:cNvSpPr/>
          <p:nvPr/>
        </p:nvSpPr>
        <p:spPr>
          <a:xfrm>
            <a:off x="3944938" y="1844675"/>
            <a:ext cx="2909887" cy="24796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sp>
        <p:nvSpPr>
          <p:cNvPr id="5" name="Wolke 4"/>
          <p:cNvSpPr/>
          <p:nvPr/>
        </p:nvSpPr>
        <p:spPr>
          <a:xfrm>
            <a:off x="2543175" y="1658938"/>
            <a:ext cx="1927225" cy="26336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Service</a:t>
            </a:r>
          </a:p>
          <a:p>
            <a:pPr algn="ctr">
              <a:defRPr/>
            </a:pPr>
            <a:r>
              <a:rPr lang="de-DE" dirty="0"/>
              <a:t>Provider</a:t>
            </a:r>
          </a:p>
        </p:txBody>
      </p:sp>
      <p:sp>
        <p:nvSpPr>
          <p:cNvPr id="6" name="Wolke 5"/>
          <p:cNvSpPr/>
          <p:nvPr/>
        </p:nvSpPr>
        <p:spPr>
          <a:xfrm>
            <a:off x="373063" y="4111625"/>
            <a:ext cx="3411537" cy="14414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/>
              <a:t>Behörde</a:t>
            </a:r>
            <a:endParaRPr lang="de-DE" b="1" dirty="0"/>
          </a:p>
        </p:txBody>
      </p:sp>
      <p:sp>
        <p:nvSpPr>
          <p:cNvPr id="7" name="Wolke 6"/>
          <p:cNvSpPr/>
          <p:nvPr/>
        </p:nvSpPr>
        <p:spPr>
          <a:xfrm>
            <a:off x="692150" y="1747838"/>
            <a:ext cx="2349500" cy="8318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Bürger</a:t>
            </a:r>
          </a:p>
        </p:txBody>
      </p:sp>
      <p:sp>
        <p:nvSpPr>
          <p:cNvPr id="8" name="Wolke 7"/>
          <p:cNvSpPr/>
          <p:nvPr/>
        </p:nvSpPr>
        <p:spPr>
          <a:xfrm>
            <a:off x="6203950" y="1582738"/>
            <a:ext cx="2878138" cy="15875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Diensteanbieter</a:t>
            </a:r>
            <a:endParaRPr lang="de-DE" dirty="0"/>
          </a:p>
          <a:p>
            <a:pPr algn="ctr">
              <a:defRPr/>
            </a:pPr>
            <a:endParaRPr lang="de-DE" dirty="0"/>
          </a:p>
        </p:txBody>
      </p:sp>
      <p:pic>
        <p:nvPicPr>
          <p:cNvPr id="21512" name="Picture 3" descr="osa svg icon security web ser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49713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7" descr="osa svg icon security network hub switch gene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20662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7" descr="osa svg icon security network hub switch gene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26548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7" descr="osa svg icon security network hub switch gene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87801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4" descr="osa svg icon security desktop compu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906588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5" descr="osa svg icon site neighbourhoo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422400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" descr="osa svg icon site branch offic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913188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lke 15"/>
          <p:cNvSpPr/>
          <p:nvPr/>
        </p:nvSpPr>
        <p:spPr>
          <a:xfrm rot="382107">
            <a:off x="731838" y="4403725"/>
            <a:ext cx="703262" cy="39052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1520" name="Picture 14" descr="osa svg icon security desktop compu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949825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osa svg icon security desktop compu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102225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4" descr="osa svg icon security desktop compu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254625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" descr="osa svg icon security web serv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4511675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" descr="osa svg icon security generic serve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97998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15" descr="osa svg icon security network firewal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387508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8" descr="osa svg icon device wireless router wi-fi wifi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928813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17" descr="osa svg icon security network hub switch gene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34950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lke 24"/>
          <p:cNvSpPr/>
          <p:nvPr/>
        </p:nvSpPr>
        <p:spPr>
          <a:xfrm>
            <a:off x="3506788" y="4451350"/>
            <a:ext cx="2773362" cy="154622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Koppelnetze</a:t>
            </a:r>
          </a:p>
        </p:txBody>
      </p:sp>
      <p:sp>
        <p:nvSpPr>
          <p:cNvPr id="26" name="Wolke 25"/>
          <p:cNvSpPr/>
          <p:nvPr/>
        </p:nvSpPr>
        <p:spPr>
          <a:xfrm flipH="1">
            <a:off x="5767388" y="3778250"/>
            <a:ext cx="2981325" cy="14414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/>
              <a:t>Behörde</a:t>
            </a:r>
            <a:endParaRPr lang="de-DE" b="1" dirty="0"/>
          </a:p>
        </p:txBody>
      </p:sp>
      <p:grpSp>
        <p:nvGrpSpPr>
          <p:cNvPr id="21530" name="Gruppieren 2"/>
          <p:cNvGrpSpPr>
            <a:grpSpLocks/>
          </p:cNvGrpSpPr>
          <p:nvPr/>
        </p:nvGrpSpPr>
        <p:grpSpPr bwMode="auto">
          <a:xfrm flipH="1">
            <a:off x="7757886" y="4511675"/>
            <a:ext cx="954088" cy="955675"/>
            <a:chOff x="9335963" y="4749432"/>
            <a:chExt cx="954088" cy="955675"/>
          </a:xfrm>
        </p:grpSpPr>
        <p:pic>
          <p:nvPicPr>
            <p:cNvPr id="21545" name="Picture 14" descr="osa svg icon security desktop compute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40763" y="4749432"/>
              <a:ext cx="649288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14" descr="osa svg icon security desktop compute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88363" y="4901832"/>
              <a:ext cx="649288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14" descr="osa svg icon security desktop compute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963" y="5054232"/>
              <a:ext cx="649288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1" name="Picture 3" descr="osa svg icon security application server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716639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15" descr="osa svg icon security network firewal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4722813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15" descr="osa svg icon security network firew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714750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15" descr="osa svg icon security network firew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451350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" descr="osa svg icon security web ser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748213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2" descr="osa svg icon site branch offic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3567113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4" descr="osa svg icon security database serve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2419350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17" descr="osa svg icon security network hub switch gene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48627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17" descr="osa svg icon security network hub switch gene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21652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Wolke 39"/>
          <p:cNvSpPr/>
          <p:nvPr/>
        </p:nvSpPr>
        <p:spPr>
          <a:xfrm>
            <a:off x="358775" y="2903538"/>
            <a:ext cx="2349500" cy="74453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Wirtschaft</a:t>
            </a:r>
          </a:p>
        </p:txBody>
      </p:sp>
      <p:pic>
        <p:nvPicPr>
          <p:cNvPr id="21541" name="Picture 3" descr="osa svg icon site factory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58603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17" descr="osa svg icon security network hub switch gener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85750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14" descr="osa svg icon security desktop compu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951163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14" descr="osa svg icon security desktop compu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103563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- Netzstruktur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2497138" y="3356992"/>
            <a:ext cx="4357688" cy="22230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2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Netz-Betrachtung </a:t>
            </a:r>
            <a:r>
              <a:rPr lang="de-DE" dirty="0"/>
              <a:t>in der ÖV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412776"/>
            <a:ext cx="8543925" cy="468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123728" y="692696"/>
            <a:ext cx="4752528" cy="4464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0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von Routing – </a:t>
            </a:r>
            <a:br>
              <a:rPr lang="de-DE" dirty="0" smtClean="0"/>
            </a:br>
            <a:r>
              <a:rPr lang="de-DE" dirty="0" smtClean="0"/>
              <a:t>insbesondere in der öffentlichen Verwaltung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/>
              <a:t>Ermöglichen von Kommunikation</a:t>
            </a:r>
            <a:r>
              <a:rPr lang="de-DE" dirty="0"/>
              <a:t> – Erreichbarkeit als oberstes Ziel. Die Kommunikation über öffentliche Netze sowie über Verwaltungsnetze muss sichergestellt sein</a:t>
            </a:r>
          </a:p>
          <a:p>
            <a:r>
              <a:rPr lang="de-DE" b="1" dirty="0"/>
              <a:t>Transparenz</a:t>
            </a:r>
            <a:r>
              <a:rPr lang="de-DE" dirty="0"/>
              <a:t> - Der IPv6 Adressbereich de.government = Transparenz über die Nutzung und Zuordnung der Adressbereiche zu verantwortlichen Stellen</a:t>
            </a:r>
          </a:p>
          <a:p>
            <a:r>
              <a:rPr lang="de-DE" b="1" dirty="0"/>
              <a:t>Persistente Adresszuordnung</a:t>
            </a:r>
            <a:r>
              <a:rPr lang="de-DE" dirty="0"/>
              <a:t> - de.government Adressen sind weltweit eindeutig und einer Station/einem Gerät dauerhaft zugewiesen. Eine Umadressierung ist zukünftig nicht erforderlich </a:t>
            </a:r>
          </a:p>
          <a:p>
            <a:r>
              <a:rPr lang="de-DE" b="1" dirty="0"/>
              <a:t>Definierte Wegeführung (Routing)</a:t>
            </a:r>
            <a:r>
              <a:rPr lang="de-DE" dirty="0"/>
              <a:t> - Es ist klar definiert, über welche Netzwerkinfrastrukturen die Inhaber von IP Adressen aus de.government kommunizieren  </a:t>
            </a:r>
          </a:p>
          <a:p>
            <a:r>
              <a:rPr lang="de-DE" b="1" dirty="0"/>
              <a:t>Nachhaltigkeit und langfristige Tragfähigkeit</a:t>
            </a:r>
            <a:r>
              <a:rPr lang="de-DE" dirty="0"/>
              <a:t> - Das Routingkonzept soll nachhaltig sein, auf eine langfristige Gültigkeit und Zukunftssicherheit </a:t>
            </a:r>
            <a:r>
              <a:rPr lang="de-DE" dirty="0" smtClean="0"/>
              <a:t>abzielen</a:t>
            </a:r>
          </a:p>
          <a:p>
            <a:r>
              <a:rPr lang="de-DE" b="1" dirty="0"/>
              <a:t>Sicherheit</a:t>
            </a:r>
            <a:r>
              <a:rPr lang="de-DE" dirty="0"/>
              <a:t> – IT-Sicherheit muss in Verbindung mit Routing sichergestellt </a:t>
            </a:r>
            <a:r>
              <a:rPr lang="de-DE" dirty="0" smtClean="0"/>
              <a:t>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20.05.2014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8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IPv4 Ausgangslage </a:t>
            </a:r>
            <a:r>
              <a:rPr lang="de-DE" dirty="0"/>
              <a:t>in der öffentlichen Verwaltung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578252471"/>
              </p:ext>
            </p:extLst>
          </p:nvPr>
        </p:nvGraphicFramePr>
        <p:xfrm>
          <a:off x="251520" y="980728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6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ändert sich das Routing von IPv4 zu IPv6? - Intern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35523" cy="27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79512" y="1026096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IPv4 Welt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9" y="3501009"/>
            <a:ext cx="7840961" cy="29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14941" y="3759072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IPv6 Welt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3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ändert sich das Routing von IPv4 zu IPv6? - Extern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A9C1C2-BE46-C445-BDD9-8AB7CCD2F82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6645965-100D-49B6-9064-0AB9F373461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Cassini Consulting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94" y="1195416"/>
            <a:ext cx="7294292" cy="19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" y="3444649"/>
            <a:ext cx="7407181" cy="283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98915" y="3713555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IPv6 Welt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1026096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IPv4 Welt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4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5hYECJ0E.zzmGNstwHDw"/>
</p:tagLst>
</file>

<file path=ppt/theme/theme1.xml><?xml version="1.0" encoding="utf-8"?>
<a:theme xmlns:a="http://schemas.openxmlformats.org/drawingml/2006/main" name="Cassini_PowerPointMaster_3.1">
  <a:themeElements>
    <a:clrScheme name="Cassini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60C32F"/>
      </a:accent1>
      <a:accent2>
        <a:srgbClr val="CC3300"/>
      </a:accent2>
      <a:accent3>
        <a:srgbClr val="EBEB6C"/>
      </a:accent3>
      <a:accent4>
        <a:srgbClr val="EAEAEA"/>
      </a:accent4>
      <a:accent5>
        <a:srgbClr val="808080"/>
      </a:accent5>
      <a:accent6>
        <a:srgbClr val="B2B2B2"/>
      </a:accent6>
      <a:hlink>
        <a:srgbClr val="60C32F"/>
      </a:hlink>
      <a:folHlink>
        <a:srgbClr val="60C32F"/>
      </a:folHlink>
    </a:clrScheme>
    <a:fontScheme name="Cassini Consulting Theme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Cassini Theme 2009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60C32F"/>
      </a:accent1>
      <a:accent2>
        <a:srgbClr val="CC3300"/>
      </a:accent2>
      <a:accent3>
        <a:srgbClr val="EBEB6C"/>
      </a:accent3>
      <a:accent4>
        <a:srgbClr val="EAEAEA"/>
      </a:accent4>
      <a:accent5>
        <a:srgbClr val="808080"/>
      </a:accent5>
      <a:accent6>
        <a:srgbClr val="B2B2B2"/>
      </a:accent6>
      <a:hlink>
        <a:srgbClr val="60C32F"/>
      </a:hlink>
      <a:folHlink>
        <a:srgbClr val="60C32F"/>
      </a:folHlink>
    </a:clrScheme>
    <a:fontScheme name="Cassini Consulting Theme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Cassini Theme 2009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60C32F"/>
      </a:accent1>
      <a:accent2>
        <a:srgbClr val="CC3300"/>
      </a:accent2>
      <a:accent3>
        <a:srgbClr val="EBEB6C"/>
      </a:accent3>
      <a:accent4>
        <a:srgbClr val="EAEAEA"/>
      </a:accent4>
      <a:accent5>
        <a:srgbClr val="808080"/>
      </a:accent5>
      <a:accent6>
        <a:srgbClr val="B2B2B2"/>
      </a:accent6>
      <a:hlink>
        <a:srgbClr val="60C32F"/>
      </a:hlink>
      <a:folHlink>
        <a:srgbClr val="60C32F"/>
      </a:folHlink>
    </a:clrScheme>
    <a:fontScheme name="Cassini Consulting Theme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E675EBDE9A79468F168278EDE085F4" ma:contentTypeVersion="1" ma:contentTypeDescription="Ein neues Dokument erstellen." ma:contentTypeScope="" ma:versionID="180c2ad0af91a5c9ebe47592aaf5a2da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992d77c06c8d732b7c6bc07933f2b4f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E253A-3162-4706-A8DF-1DAC61BAE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D3B291-CC01-4764-8F48-9FA5219A1E74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426CF92-C16E-4DED-BEB5-9040C63CAE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Office PowerPoint</Application>
  <PresentationFormat>Bildschirmpräsentation (4:3)</PresentationFormat>
  <Paragraphs>188</Paragraphs>
  <Slides>21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Cassini_PowerPointMaster_3.1</vt:lpstr>
      <vt:lpstr>Visio</vt:lpstr>
      <vt:lpstr>PowerPoint-Präsentation</vt:lpstr>
      <vt:lpstr>PowerPoint-Präsentation</vt:lpstr>
      <vt:lpstr>Agenda</vt:lpstr>
      <vt:lpstr>Übersicht - Netzstruktur</vt:lpstr>
      <vt:lpstr>Netz-Betrachtung in der ÖV</vt:lpstr>
      <vt:lpstr>Ziele von Routing –  insbesondere in der öffentlichen Verwaltung</vt:lpstr>
      <vt:lpstr>IPv4 Ausgangslage in der öffentlichen Verwaltung</vt:lpstr>
      <vt:lpstr>Warum ändert sich das Routing von IPv4 zu IPv6? - Intern</vt:lpstr>
      <vt:lpstr>Warum ändert sich das Routing von IPv4 zu IPv6? - Extern</vt:lpstr>
      <vt:lpstr>Wegeführung IPv4 und IPv6</vt:lpstr>
      <vt:lpstr>IT NetzG ab 2015 </vt:lpstr>
      <vt:lpstr>Erweiterte Realität zum IPv6 Routing</vt:lpstr>
      <vt:lpstr>Herausforderungen</vt:lpstr>
      <vt:lpstr>Mögliche beispielhafte Routingregel - internes Routing</vt:lpstr>
      <vt:lpstr>Mögliche beispielhafte Routingregel - internes Routing</vt:lpstr>
      <vt:lpstr>Funktion am Beispiel DOI</vt:lpstr>
      <vt:lpstr>Anforderungen der Sicherheitsbehörden</vt:lpstr>
      <vt:lpstr>Externes Routing  - de.government Adressraum</vt:lpstr>
      <vt:lpstr>Internetrouting von Adressbereichen aus Verwaltungs- LIRs</vt:lpstr>
      <vt:lpstr>Internetrouting von Adressbereichen aus Verwaltungs- LIRs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2013-01-22T17:26:47Z</dcterms:created>
  <dcterms:modified xsi:type="dcterms:W3CDTF">2014-05-22T09:49:03Z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0x01010008E675EBDE9A79468F168278EDE085F4</vt:lpwstr>
  </property>
</Properties>
</file>