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8" r:id="rId1"/>
    <p:sldMasterId id="2147483668" r:id="rId2"/>
    <p:sldMasterId id="2147483677" r:id="rId3"/>
    <p:sldMasterId id="2147483715" r:id="rId4"/>
  </p:sldMasterIdLst>
  <p:notesMasterIdLst>
    <p:notesMasterId r:id="rId37"/>
  </p:notesMasterIdLst>
  <p:handoutMasterIdLst>
    <p:handoutMasterId r:id="rId38"/>
  </p:handoutMasterIdLst>
  <p:sldIdLst>
    <p:sldId id="509" r:id="rId5"/>
    <p:sldId id="444" r:id="rId6"/>
    <p:sldId id="431" r:id="rId7"/>
    <p:sldId id="424" r:id="rId8"/>
    <p:sldId id="425" r:id="rId9"/>
    <p:sldId id="426" r:id="rId10"/>
    <p:sldId id="427" r:id="rId11"/>
    <p:sldId id="478" r:id="rId12"/>
    <p:sldId id="493" r:id="rId13"/>
    <p:sldId id="494" r:id="rId14"/>
    <p:sldId id="496" r:id="rId15"/>
    <p:sldId id="475" r:id="rId16"/>
    <p:sldId id="485" r:id="rId17"/>
    <p:sldId id="510" r:id="rId18"/>
    <p:sldId id="477" r:id="rId19"/>
    <p:sldId id="490" r:id="rId20"/>
    <p:sldId id="491" r:id="rId21"/>
    <p:sldId id="479" r:id="rId22"/>
    <p:sldId id="399" r:id="rId23"/>
    <p:sldId id="503" r:id="rId24"/>
    <p:sldId id="501" r:id="rId25"/>
    <p:sldId id="497" r:id="rId26"/>
    <p:sldId id="498" r:id="rId27"/>
    <p:sldId id="499" r:id="rId28"/>
    <p:sldId id="518" r:id="rId29"/>
    <p:sldId id="506" r:id="rId30"/>
    <p:sldId id="515" r:id="rId31"/>
    <p:sldId id="507" r:id="rId32"/>
    <p:sldId id="516" r:id="rId33"/>
    <p:sldId id="514" r:id="rId34"/>
    <p:sldId id="442" r:id="rId35"/>
    <p:sldId id="434" r:id="rId36"/>
  </p:sldIdLst>
  <p:sldSz cx="9144000" cy="6858000" type="screen4x3"/>
  <p:notesSz cx="9928225" cy="6797675"/>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z Sterle" initials="J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712"/>
    <a:srgbClr val="28623A"/>
    <a:srgbClr val="00589A"/>
    <a:srgbClr val="B6D2EC"/>
    <a:srgbClr val="3E89CE"/>
    <a:srgbClr val="319ADB"/>
    <a:srgbClr val="5FBCEB"/>
    <a:srgbClr val="20A3E4"/>
    <a:srgbClr val="2EA8DE"/>
    <a:srgbClr val="30B3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1" autoAdjust="0"/>
    <p:restoredTop sz="97277" autoAdjust="0"/>
  </p:normalViewPr>
  <p:slideViewPr>
    <p:cSldViewPr snapToGrid="0" snapToObjects="1">
      <p:cViewPr varScale="1">
        <p:scale>
          <a:sx n="113" d="100"/>
          <a:sy n="113" d="100"/>
        </p:scale>
        <p:origin x="-9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5623698" y="0"/>
            <a:ext cx="4302231" cy="339884"/>
          </a:xfrm>
          <a:prstGeom prst="rect">
            <a:avLst/>
          </a:prstGeom>
        </p:spPr>
        <p:txBody>
          <a:bodyPr vert="horz" lIns="91440" tIns="45720" rIns="91440" bIns="45720" rtlCol="0"/>
          <a:lstStyle>
            <a:lvl1pPr algn="r">
              <a:defRPr sz="1200"/>
            </a:lvl1pPr>
          </a:lstStyle>
          <a:p>
            <a:fld id="{C25272BC-5E14-9C43-918F-7CDBD589A7B1}" type="datetimeFigureOut">
              <a:rPr lang="es-ES" smtClean="0"/>
              <a:pPr/>
              <a:t>5/22/14</a:t>
            </a:fld>
            <a:endParaRPr lang="es-ES"/>
          </a:p>
        </p:txBody>
      </p:sp>
      <p:sp>
        <p:nvSpPr>
          <p:cNvPr id="4" name="Marcador de pie de página 3"/>
          <p:cNvSpPr>
            <a:spLocks noGrp="1"/>
          </p:cNvSpPr>
          <p:nvPr>
            <p:ph type="ftr" sz="quarter" idx="2"/>
          </p:nvPr>
        </p:nvSpPr>
        <p:spPr>
          <a:xfrm>
            <a:off x="1" y="6456612"/>
            <a:ext cx="4302231" cy="339884"/>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37949C79-0E37-8744-838A-F5F552A15E3F}" type="slidenum">
              <a:rPr lang="es-ES" smtClean="0"/>
              <a:pPr/>
              <a:t>‹#›</a:t>
            </a:fld>
            <a:endParaRPr lang="es-ES"/>
          </a:p>
        </p:txBody>
      </p:sp>
    </p:spTree>
    <p:extLst>
      <p:ext uri="{BB962C8B-B14F-4D97-AF65-F5344CB8AC3E}">
        <p14:creationId xmlns:p14="http://schemas.microsoft.com/office/powerpoint/2010/main" val="3787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5622925" y="0"/>
            <a:ext cx="4303713" cy="339725"/>
          </a:xfrm>
          <a:prstGeom prst="rect">
            <a:avLst/>
          </a:prstGeom>
        </p:spPr>
        <p:txBody>
          <a:bodyPr vert="horz" lIns="91440" tIns="45720" rIns="91440" bIns="45720" rtlCol="0"/>
          <a:lstStyle>
            <a:lvl1pPr algn="r">
              <a:defRPr sz="1200"/>
            </a:lvl1pPr>
          </a:lstStyle>
          <a:p>
            <a:fld id="{6A29A1C1-C368-4A48-9DD7-0F95E713CDAE}" type="datetimeFigureOut">
              <a:rPr lang="sl-SI" smtClean="0"/>
              <a:t>5/22/14</a:t>
            </a:fld>
            <a:endParaRPr lang="sl-SI"/>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992188" y="3228975"/>
            <a:ext cx="7943850" cy="30591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6456363"/>
            <a:ext cx="4302125" cy="339725"/>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5622925" y="6456363"/>
            <a:ext cx="4303713" cy="339725"/>
          </a:xfrm>
          <a:prstGeom prst="rect">
            <a:avLst/>
          </a:prstGeom>
        </p:spPr>
        <p:txBody>
          <a:bodyPr vert="horz" lIns="91440" tIns="45720" rIns="91440" bIns="45720" rtlCol="0" anchor="b"/>
          <a:lstStyle>
            <a:lvl1pPr algn="r">
              <a:defRPr sz="1200"/>
            </a:lvl1pPr>
          </a:lstStyle>
          <a:p>
            <a:fld id="{95DF89ED-E9FF-46D1-8F0F-D76D83FDD1EB}" type="slidenum">
              <a:rPr lang="sl-SI" smtClean="0"/>
              <a:t>‹#›</a:t>
            </a:fld>
            <a:endParaRPr lang="sl-SI"/>
          </a:p>
        </p:txBody>
      </p:sp>
    </p:spTree>
    <p:extLst>
      <p:ext uri="{BB962C8B-B14F-4D97-AF65-F5344CB8AC3E}">
        <p14:creationId xmlns:p14="http://schemas.microsoft.com/office/powerpoint/2010/main" val="164850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a:t>
            </a:r>
            <a:r>
              <a:rPr lang="en-US" dirty="0" smtClean="0"/>
              <a:t>hat is</a:t>
            </a:r>
            <a:r>
              <a:rPr lang="en-US" baseline="0" dirty="0" smtClean="0"/>
              <a:t> the story behind the 6inACTION?</a:t>
            </a:r>
            <a:endParaRPr lang="en-US" dirty="0" smtClean="0"/>
          </a:p>
          <a:p>
            <a:endParaRPr lang="en-US" dirty="0" smtClean="0"/>
          </a:p>
          <a:p>
            <a:r>
              <a:rPr lang="en-US" dirty="0" smtClean="0"/>
              <a:t>Todays professional end commercial communication</a:t>
            </a:r>
            <a:r>
              <a:rPr lang="en-US" baseline="0" dirty="0" smtClean="0"/>
              <a:t> systems are build, managed and provisioned as vertical separated wall gardened siloes. State od the art professional technology is TETRA(EU) or P25(USA). TETRA system is optimized for voice communications, with optional data rate of up to 9kbps – system speed. In tetra you have special features like direct mobile-to-mobile </a:t>
            </a:r>
            <a:r>
              <a:rPr lang="en-US" baseline="0" dirty="0" err="1" smtClean="0"/>
              <a:t>cal</a:t>
            </a:r>
            <a:r>
              <a:rPr lang="en-US" baseline="0" dirty="0" smtClean="0"/>
              <a:t>, p2t, group calls etc.</a:t>
            </a:r>
          </a:p>
          <a:p>
            <a:endParaRPr lang="en-US" baseline="0" dirty="0" smtClean="0"/>
          </a:p>
          <a:p>
            <a:r>
              <a:rPr lang="en-US" baseline="0" dirty="0" smtClean="0"/>
              <a:t>On the other hand state of the arte commercial mobile solution in operations is LTE, which is ALL IP packet system capable of </a:t>
            </a:r>
            <a:r>
              <a:rPr lang="en-US" baseline="0" dirty="0" err="1" smtClean="0"/>
              <a:t>transfering</a:t>
            </a:r>
            <a:r>
              <a:rPr lang="en-US" baseline="0" dirty="0" smtClean="0"/>
              <a:t> multimedia reach communication with the speed of up to 80 or 100Mbps.</a:t>
            </a:r>
          </a:p>
          <a:p>
            <a:endParaRPr lang="en-US" baseline="0" dirty="0" smtClean="0"/>
          </a:p>
          <a:p>
            <a:r>
              <a:rPr lang="en-US" baseline="0" dirty="0" smtClean="0"/>
              <a:t>If you compare state of the art technologies in the field of </a:t>
            </a:r>
            <a:r>
              <a:rPr lang="en-US" baseline="0" dirty="0" err="1" smtClean="0"/>
              <a:t>profesional</a:t>
            </a:r>
            <a:r>
              <a:rPr lang="en-US" baseline="0" dirty="0" smtClean="0"/>
              <a:t> and commercial communication system there is at least gap of 2, 3 or even 4 generations. TETRA is first generation of GSM EDGE.</a:t>
            </a:r>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DF89ED-E9FF-46D1-8F0F-D76D83FDD1EB}" type="slidenum">
              <a:rPr lang="sl-SI" smtClean="0"/>
              <a:t>3</a:t>
            </a:fld>
            <a:endParaRPr lang="sl-SI"/>
          </a:p>
        </p:txBody>
      </p:sp>
    </p:spTree>
    <p:extLst>
      <p:ext uri="{BB962C8B-B14F-4D97-AF65-F5344CB8AC3E}">
        <p14:creationId xmlns:p14="http://schemas.microsoft.com/office/powerpoint/2010/main" val="2624489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lone">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7011C56-6D5A-0343-8960-B9656A8D9360}" type="datetimeFigureOut">
              <a:rPr lang="es-ES" smtClean="0"/>
              <a:pPr/>
              <a:t>5/22/14</a:t>
            </a:fld>
            <a:endParaRPr lang="es-ES"/>
          </a:p>
        </p:txBody>
      </p:sp>
      <p:sp>
        <p:nvSpPr>
          <p:cNvPr id="6" name="Marcador de texto 2"/>
          <p:cNvSpPr>
            <a:spLocks noGrp="1"/>
          </p:cNvSpPr>
          <p:nvPr>
            <p:ph type="body" idx="1"/>
          </p:nvPr>
        </p:nvSpPr>
        <p:spPr>
          <a:xfrm>
            <a:off x="457200" y="3157038"/>
            <a:ext cx="5196648" cy="1500187"/>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Marcador de texto 2"/>
          <p:cNvSpPr>
            <a:spLocks noGrp="1"/>
          </p:cNvSpPr>
          <p:nvPr>
            <p:ph type="body" idx="13"/>
          </p:nvPr>
        </p:nvSpPr>
        <p:spPr>
          <a:xfrm>
            <a:off x="457200" y="4615429"/>
            <a:ext cx="5196648" cy="1500187"/>
          </a:xfrm>
        </p:spPr>
        <p:txBody>
          <a:bodyPr anchor="t">
            <a:normAutofit/>
          </a:bodyPr>
          <a:lstStyle>
            <a:lvl1pPr marL="0" indent="0">
              <a:buNone/>
              <a:defRPr sz="3600" b="1">
                <a:solidFill>
                  <a:srgbClr val="660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2008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slovna str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a:solidFill>
                <a:srgbClr val="060E18">
                  <a:tint val="75000"/>
                </a:srgbClr>
              </a:solidFill>
              <a:latin typeface="Calibri"/>
            </a:endParaRPr>
          </a:p>
        </p:txBody>
      </p:sp>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pic>
        <p:nvPicPr>
          <p:cNvPr id="9" name="Picture 5" descr="C:\Users\Romina\Documents\My Dropbox\S\LTFE\PowerPoint\ltfe.png"/>
          <p:cNvPicPr>
            <a:picLocks noChangeAspect="1" noChangeArrowheads="1"/>
          </p:cNvPicPr>
          <p:nvPr userDrawn="1"/>
        </p:nvPicPr>
        <p:blipFill>
          <a:blip r:embed="rId2" cstate="print"/>
          <a:srcRect/>
          <a:stretch>
            <a:fillRect/>
          </a:stretch>
        </p:blipFill>
        <p:spPr bwMode="auto">
          <a:xfrm>
            <a:off x="7808656" y="367137"/>
            <a:ext cx="1063879" cy="295646"/>
          </a:xfrm>
          <a:prstGeom prst="rect">
            <a:avLst/>
          </a:prstGeom>
          <a:noFill/>
        </p:spPr>
      </p:pic>
      <p:sp>
        <p:nvSpPr>
          <p:cNvPr id="11" name="Title 1"/>
          <p:cNvSpPr>
            <a:spLocks noGrp="1"/>
          </p:cNvSpPr>
          <p:nvPr>
            <p:ph type="ctrTitle" hasCustomPrompt="1"/>
          </p:nvPr>
        </p:nvSpPr>
        <p:spPr>
          <a:xfrm>
            <a:off x="322884" y="1616244"/>
            <a:ext cx="8397228" cy="1758302"/>
          </a:xfrm>
        </p:spPr>
        <p:txBody>
          <a:bodyPr anchor="t" anchorCtr="0">
            <a:noAutofit/>
          </a:bodyPr>
          <a:lstStyle>
            <a:lvl1pPr algn="l">
              <a:lnSpc>
                <a:spcPts val="5000"/>
              </a:lnSpc>
              <a:defRPr sz="4400" b="1" cap="none" baseline="0">
                <a:solidFill>
                  <a:srgbClr val="344447"/>
                </a:solidFill>
                <a:latin typeface="Tahoma" pitchFamily="34" charset="0"/>
                <a:ea typeface="Tahoma" pitchFamily="34" charset="0"/>
                <a:cs typeface="Tahoma" pitchFamily="34" charset="0"/>
              </a:defRPr>
            </a:lvl1pPr>
          </a:lstStyle>
          <a:p>
            <a:r>
              <a:rPr lang="en-US" dirty="0" smtClean="0"/>
              <a:t>NASLOV PREZENTACIJE,</a:t>
            </a:r>
            <a:br>
              <a:rPr lang="en-US" dirty="0" smtClean="0"/>
            </a:br>
            <a:r>
              <a:rPr lang="en-US" dirty="0" smtClean="0"/>
              <a:t>KI GRE V DVE VRSTICI</a:t>
            </a:r>
            <a:endParaRPr lang="en-GB" dirty="0"/>
          </a:p>
        </p:txBody>
      </p:sp>
      <p:sp>
        <p:nvSpPr>
          <p:cNvPr id="12" name="Subtitle 2"/>
          <p:cNvSpPr>
            <a:spLocks noGrp="1"/>
          </p:cNvSpPr>
          <p:nvPr>
            <p:ph type="subTitle" idx="1" hasCustomPrompt="1"/>
          </p:nvPr>
        </p:nvSpPr>
        <p:spPr>
          <a:xfrm>
            <a:off x="326561" y="3380212"/>
            <a:ext cx="8389316" cy="2606960"/>
          </a:xfrm>
          <a:prstGeom prst="rect">
            <a:avLst/>
          </a:prstGeom>
        </p:spPr>
        <p:txBody>
          <a:bodyPr>
            <a:normAutofit/>
          </a:bodyPr>
          <a:lstStyle>
            <a:lvl1pPr marL="0" indent="0" algn="l">
              <a:lnSpc>
                <a:spcPct val="100000"/>
              </a:lnSpc>
              <a:buNone/>
              <a:defRPr sz="2000" baseline="0">
                <a:solidFill>
                  <a:srgbClr val="344447"/>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smtClean="0"/>
              <a:t>Podnaslov</a:t>
            </a:r>
          </a:p>
          <a:p>
            <a:endParaRPr lang="en-GB" dirty="0"/>
          </a:p>
        </p:txBody>
      </p:sp>
    </p:spTree>
    <p:extLst>
      <p:ext uri="{BB962C8B-B14F-4D97-AF65-F5344CB8AC3E}">
        <p14:creationId xmlns:p14="http://schemas.microsoft.com/office/powerpoint/2010/main" val="334866709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aslovna stran">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sp>
        <p:nvSpPr>
          <p:cNvPr id="9" name="Title 1"/>
          <p:cNvSpPr>
            <a:spLocks noGrp="1"/>
          </p:cNvSpPr>
          <p:nvPr>
            <p:ph type="ctrTitle" hasCustomPrompt="1"/>
          </p:nvPr>
        </p:nvSpPr>
        <p:spPr>
          <a:xfrm>
            <a:off x="322884" y="527699"/>
            <a:ext cx="8397228" cy="796006"/>
          </a:xfrm>
        </p:spPr>
        <p:txBody>
          <a:bodyPr anchor="t" anchorCtr="0">
            <a:noAutofit/>
          </a:bodyPr>
          <a:lstStyle>
            <a:lvl1pPr algn="l">
              <a:lnSpc>
                <a:spcPts val="5000"/>
              </a:lnSpc>
              <a:defRPr sz="4000" b="1" cap="none" baseline="0">
                <a:solidFill>
                  <a:srgbClr val="344447"/>
                </a:solidFill>
                <a:latin typeface="Tahoma" pitchFamily="34" charset="0"/>
                <a:ea typeface="Tahoma" pitchFamily="34" charset="0"/>
                <a:cs typeface="Tahoma" pitchFamily="34" charset="0"/>
              </a:defRPr>
            </a:lvl1pPr>
          </a:lstStyle>
          <a:p>
            <a:r>
              <a:rPr lang="sl-SI" dirty="0" smtClean="0"/>
              <a:t>Vmesni naslov</a:t>
            </a:r>
            <a:endParaRPr lang="en-GB" dirty="0"/>
          </a:p>
        </p:txBody>
      </p:sp>
      <p:sp>
        <p:nvSpPr>
          <p:cNvPr id="10" name="Subtitle 2"/>
          <p:cNvSpPr>
            <a:spLocks noGrp="1"/>
          </p:cNvSpPr>
          <p:nvPr>
            <p:ph type="subTitle" idx="1" hasCustomPrompt="1"/>
          </p:nvPr>
        </p:nvSpPr>
        <p:spPr>
          <a:xfrm>
            <a:off x="320424" y="1384198"/>
            <a:ext cx="8389316" cy="854548"/>
          </a:xfrm>
          <a:prstGeom prst="rect">
            <a:avLst/>
          </a:prstGeom>
        </p:spPr>
        <p:txBody>
          <a:bodyPr>
            <a:normAutofit/>
          </a:bodyPr>
          <a:lstStyle>
            <a:lvl1pPr marL="0" indent="0" algn="l">
              <a:lnSpc>
                <a:spcPts val="1500"/>
              </a:lnSpc>
              <a:buNone/>
              <a:defRPr sz="2000">
                <a:solidFill>
                  <a:srgbClr val="344447"/>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smtClean="0"/>
              <a:t>Podnaslov</a:t>
            </a:r>
            <a:endParaRPr lang="en-GB" dirty="0"/>
          </a:p>
        </p:txBody>
      </p:sp>
      <p:sp>
        <p:nvSpPr>
          <p:cNvPr id="7" name="Rectangle 6"/>
          <p:cNvSpPr/>
          <p:nvPr userDrawn="1"/>
        </p:nvSpPr>
        <p:spPr>
          <a:xfrm>
            <a:off x="0" y="1"/>
            <a:ext cx="9144000" cy="54863"/>
          </a:xfrm>
          <a:prstGeom prst="rect">
            <a:avLst/>
          </a:prstGeom>
          <a:solidFill>
            <a:srgbClr val="88B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l-SI">
              <a:solidFill>
                <a:prstClr val="white"/>
              </a:solidFill>
            </a:endParaRPr>
          </a:p>
        </p:txBody>
      </p:sp>
    </p:spTree>
    <p:extLst>
      <p:ext uri="{BB962C8B-B14F-4D97-AF65-F5344CB8AC3E}">
        <p14:creationId xmlns:p14="http://schemas.microsoft.com/office/powerpoint/2010/main" val="231707399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is">
    <p:spTree>
      <p:nvGrpSpPr>
        <p:cNvPr id="1" name=""/>
        <p:cNvGrpSpPr/>
        <p:nvPr/>
      </p:nvGrpSpPr>
      <p:grpSpPr>
        <a:xfrm>
          <a:off x="0" y="0"/>
          <a:ext cx="0" cy="0"/>
          <a:chOff x="0" y="0"/>
          <a:chExt cx="0" cy="0"/>
        </a:xfrm>
      </p:grpSpPr>
      <p:sp>
        <p:nvSpPr>
          <p:cNvPr id="2" name="Title 1"/>
          <p:cNvSpPr>
            <a:spLocks noGrp="1"/>
          </p:cNvSpPr>
          <p:nvPr>
            <p:ph type="title"/>
          </p:nvPr>
        </p:nvSpPr>
        <p:spPr>
          <a:xfrm>
            <a:off x="361615" y="552338"/>
            <a:ext cx="8229600" cy="751144"/>
          </a:xfrm>
        </p:spPr>
        <p:txBody>
          <a:bodyPr anchor="t" anchorCtr="0"/>
          <a:lstStyle>
            <a:lvl1pPr>
              <a:lnSpc>
                <a:spcPts val="2300"/>
              </a:lnSpc>
              <a:defRPr sz="2800" cap="none" baseline="0"/>
            </a:lvl1pPr>
          </a:lstStyle>
          <a:p>
            <a:r>
              <a:rPr lang="en-US" dirty="0" smtClean="0"/>
              <a:t>Click to edit Master title style</a:t>
            </a:r>
            <a:endParaRPr lang="en-GB" dirty="0"/>
          </a:p>
        </p:txBody>
      </p:sp>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sp>
        <p:nvSpPr>
          <p:cNvPr id="7" name="Rectangle 6"/>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4" name="Text Placeholder 13"/>
          <p:cNvSpPr>
            <a:spLocks noGrp="1"/>
          </p:cNvSpPr>
          <p:nvPr>
            <p:ph type="body" sz="quarter" idx="13"/>
          </p:nvPr>
        </p:nvSpPr>
        <p:spPr>
          <a:xfrm>
            <a:off x="362610" y="1325880"/>
            <a:ext cx="8118603" cy="4749664"/>
          </a:xfrm>
        </p:spPr>
        <p:txBody>
          <a:bodyPr>
            <a:normAutofit/>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l-SI" dirty="0"/>
          </a:p>
        </p:txBody>
      </p:sp>
    </p:spTree>
    <p:extLst>
      <p:ext uri="{BB962C8B-B14F-4D97-AF65-F5344CB8AC3E}">
        <p14:creationId xmlns:p14="http://schemas.microsoft.com/office/powerpoint/2010/main" val="242632626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sp>
        <p:nvSpPr>
          <p:cNvPr id="2"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dirty="0" smtClean="0"/>
              <a:t>Click to edit Master title style</a:t>
            </a:r>
            <a:endParaRPr lang="en-GB" dirty="0"/>
          </a:p>
        </p:txBody>
      </p:sp>
      <p:sp>
        <p:nvSpPr>
          <p:cNvPr id="3" name="Content Placeholder 2"/>
          <p:cNvSpPr>
            <a:spLocks noGrp="1"/>
          </p:cNvSpPr>
          <p:nvPr>
            <p:ph idx="1"/>
          </p:nvPr>
        </p:nvSpPr>
        <p:spPr>
          <a:xfrm>
            <a:off x="349509" y="1703303"/>
            <a:ext cx="2520000" cy="1921714"/>
          </a:xfrm>
          <a:prstGeom prst="rect">
            <a:avLst/>
          </a:prstGeom>
        </p:spPr>
        <p:txBody>
          <a:bodyPr>
            <a:normAutofit/>
          </a:bodyPr>
          <a:lstStyle>
            <a:lvl1pPr marL="0" indent="0">
              <a:spcAft>
                <a:spcPts val="300"/>
              </a:spcAft>
              <a:buNone/>
              <a:defRPr sz="1800">
                <a:solidFill>
                  <a:srgbClr val="344447"/>
                </a:solidFill>
              </a:defRPr>
            </a:lvl1pPr>
            <a:lvl2pPr marL="457200" indent="0">
              <a:spcAft>
                <a:spcPts val="300"/>
              </a:spcAft>
              <a:buNone/>
              <a:defRPr>
                <a:solidFill>
                  <a:srgbClr val="344447"/>
                </a:solidFill>
              </a:defRPr>
            </a:lvl2pPr>
            <a:lvl3pPr marL="914400" indent="0">
              <a:spcAft>
                <a:spcPts val="300"/>
              </a:spcAft>
              <a:buNone/>
              <a:defRPr>
                <a:solidFill>
                  <a:srgbClr val="344447"/>
                </a:solidFill>
              </a:defRPr>
            </a:lvl3pPr>
            <a:lvl4pPr marL="1371600" indent="0">
              <a:spcAft>
                <a:spcPts val="300"/>
              </a:spcAft>
              <a:buNone/>
              <a:defRPr>
                <a:solidFill>
                  <a:srgbClr val="344447"/>
                </a:solidFill>
              </a:defRPr>
            </a:lvl4pPr>
            <a:lvl5pPr marL="1828800" indent="0">
              <a:spcAft>
                <a:spcPts val="300"/>
              </a:spcAft>
              <a:buNone/>
              <a:defRPr>
                <a:solidFill>
                  <a:srgbClr val="344447"/>
                </a:solidFill>
              </a:defRPr>
            </a:lvl5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sp>
        <p:nvSpPr>
          <p:cNvPr id="9" name="Text Placeholder 8"/>
          <p:cNvSpPr>
            <a:spLocks noGrp="1"/>
          </p:cNvSpPr>
          <p:nvPr>
            <p:ph type="body" sz="quarter" idx="13"/>
          </p:nvPr>
        </p:nvSpPr>
        <p:spPr>
          <a:xfrm>
            <a:off x="3369372" y="1705206"/>
            <a:ext cx="5222306" cy="1920240"/>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2" name="Content Placeholder 2"/>
          <p:cNvSpPr>
            <a:spLocks noGrp="1"/>
          </p:cNvSpPr>
          <p:nvPr>
            <p:ph idx="15"/>
          </p:nvPr>
        </p:nvSpPr>
        <p:spPr>
          <a:xfrm>
            <a:off x="347055" y="3992246"/>
            <a:ext cx="2520000" cy="1921714"/>
          </a:xfrm>
          <a:prstGeom prst="rect">
            <a:avLst/>
          </a:prstGeom>
        </p:spPr>
        <p:txBody>
          <a:bodyPr>
            <a:normAutofit/>
          </a:bodyPr>
          <a:lstStyle>
            <a:lvl1pPr marL="0" indent="0">
              <a:spcAft>
                <a:spcPts val="300"/>
              </a:spcAft>
              <a:buNone/>
              <a:defRPr sz="1800">
                <a:solidFill>
                  <a:srgbClr val="344447"/>
                </a:solidFill>
              </a:defRPr>
            </a:lvl1pPr>
            <a:lvl2pPr marL="457200" indent="0">
              <a:spcAft>
                <a:spcPts val="300"/>
              </a:spcAft>
              <a:buNone/>
              <a:defRPr>
                <a:solidFill>
                  <a:srgbClr val="344447"/>
                </a:solidFill>
              </a:defRPr>
            </a:lvl2pPr>
            <a:lvl3pPr marL="914400" indent="0">
              <a:spcAft>
                <a:spcPts val="300"/>
              </a:spcAft>
              <a:buNone/>
              <a:defRPr>
                <a:solidFill>
                  <a:srgbClr val="344447"/>
                </a:solidFill>
              </a:defRPr>
            </a:lvl3pPr>
            <a:lvl4pPr marL="1371600" indent="0">
              <a:spcAft>
                <a:spcPts val="300"/>
              </a:spcAft>
              <a:buNone/>
              <a:defRPr>
                <a:solidFill>
                  <a:srgbClr val="344447"/>
                </a:solidFill>
              </a:defRPr>
            </a:lvl4pPr>
            <a:lvl5pPr marL="1828800" indent="0">
              <a:spcAft>
                <a:spcPts val="300"/>
              </a:spcAft>
              <a:buNone/>
              <a:defRPr>
                <a:solidFill>
                  <a:srgbClr val="344447"/>
                </a:solidFill>
              </a:defRPr>
            </a:lvl5pPr>
          </a:lstStyle>
          <a:p>
            <a:pPr lvl="0"/>
            <a:r>
              <a:rPr lang="en-US" smtClean="0"/>
              <a:t>Click to edit Master text styles</a:t>
            </a:r>
          </a:p>
        </p:txBody>
      </p:sp>
      <p:sp>
        <p:nvSpPr>
          <p:cNvPr id="13" name="Text Placeholder 8"/>
          <p:cNvSpPr>
            <a:spLocks noGrp="1"/>
          </p:cNvSpPr>
          <p:nvPr>
            <p:ph type="body" sz="quarter" idx="16"/>
          </p:nvPr>
        </p:nvSpPr>
        <p:spPr>
          <a:xfrm>
            <a:off x="3366918" y="3994150"/>
            <a:ext cx="5243171" cy="1920240"/>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1" name="Rectangle 10"/>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570572507"/>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2" name="Title 1"/>
          <p:cNvSpPr>
            <a:spLocks noGrp="1"/>
          </p:cNvSpPr>
          <p:nvPr>
            <p:ph type="title"/>
          </p:nvPr>
        </p:nvSpPr>
        <p:spPr>
          <a:xfrm>
            <a:off x="360669" y="555161"/>
            <a:ext cx="8229600" cy="1143000"/>
          </a:xfrm>
        </p:spPr>
        <p:txBody>
          <a:bodyPr/>
          <a:lstStyle>
            <a:lvl1pPr>
              <a:lnSpc>
                <a:spcPts val="2300"/>
              </a:lnSpc>
              <a:defRPr cap="none" baseline="0"/>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dirty="0">
              <a:solidFill>
                <a:srgbClr val="060E18">
                  <a:tint val="75000"/>
                </a:srgbClr>
              </a:solidFill>
              <a:latin typeface="Calibri"/>
            </a:endParaRPr>
          </a:p>
        </p:txBody>
      </p:sp>
      <p:sp>
        <p:nvSpPr>
          <p:cNvPr id="5" name="Slide Number Placeholder 4"/>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dirty="0">
              <a:solidFill>
                <a:srgbClr val="060E18">
                  <a:tint val="75000"/>
                </a:srgbClr>
              </a:solidFill>
              <a:latin typeface="Calibri"/>
            </a:endParaRPr>
          </a:p>
        </p:txBody>
      </p:sp>
      <p:sp>
        <p:nvSpPr>
          <p:cNvPr id="6" name="Text Placeholder 16"/>
          <p:cNvSpPr>
            <a:spLocks noGrp="1"/>
          </p:cNvSpPr>
          <p:nvPr>
            <p:ph type="body" sz="quarter" idx="19" hasCustomPrompt="1"/>
          </p:nvPr>
        </p:nvSpPr>
        <p:spPr>
          <a:xfrm>
            <a:off x="368681" y="1697761"/>
            <a:ext cx="2516188"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7" name="Text Placeholder 16"/>
          <p:cNvSpPr>
            <a:spLocks noGrp="1"/>
          </p:cNvSpPr>
          <p:nvPr>
            <p:ph type="body" sz="quarter" idx="20" hasCustomPrompt="1"/>
          </p:nvPr>
        </p:nvSpPr>
        <p:spPr>
          <a:xfrm>
            <a:off x="374819" y="2084500"/>
            <a:ext cx="3730251"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8" name="Text Placeholder 16"/>
          <p:cNvSpPr>
            <a:spLocks noGrp="1"/>
          </p:cNvSpPr>
          <p:nvPr>
            <p:ph type="body" sz="quarter" idx="21" hasCustomPrompt="1"/>
          </p:nvPr>
        </p:nvSpPr>
        <p:spPr>
          <a:xfrm>
            <a:off x="368682" y="2476955"/>
            <a:ext cx="3069028"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9" name="Text Placeholder 16"/>
          <p:cNvSpPr>
            <a:spLocks noGrp="1"/>
          </p:cNvSpPr>
          <p:nvPr>
            <p:ph type="body" sz="quarter" idx="22" hasCustomPrompt="1"/>
          </p:nvPr>
        </p:nvSpPr>
        <p:spPr>
          <a:xfrm>
            <a:off x="368681" y="2869411"/>
            <a:ext cx="4123538"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0" name="Text Placeholder 16"/>
          <p:cNvSpPr>
            <a:spLocks noGrp="1"/>
          </p:cNvSpPr>
          <p:nvPr>
            <p:ph type="body" sz="quarter" idx="23" hasCustomPrompt="1"/>
          </p:nvPr>
        </p:nvSpPr>
        <p:spPr>
          <a:xfrm>
            <a:off x="368682" y="3256150"/>
            <a:ext cx="3924435"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1" name="Text Placeholder 16"/>
          <p:cNvSpPr>
            <a:spLocks noGrp="1"/>
          </p:cNvSpPr>
          <p:nvPr>
            <p:ph type="body" sz="quarter" idx="24" hasCustomPrompt="1"/>
          </p:nvPr>
        </p:nvSpPr>
        <p:spPr>
          <a:xfrm>
            <a:off x="368682" y="3642890"/>
            <a:ext cx="2691613"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2" name="Text Placeholder 16"/>
          <p:cNvSpPr>
            <a:spLocks noGrp="1"/>
          </p:cNvSpPr>
          <p:nvPr>
            <p:ph type="body" sz="quarter" idx="25" hasCustomPrompt="1"/>
          </p:nvPr>
        </p:nvSpPr>
        <p:spPr>
          <a:xfrm>
            <a:off x="368682" y="4029629"/>
            <a:ext cx="3400867"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3" name="Text Placeholder 16"/>
          <p:cNvSpPr>
            <a:spLocks noGrp="1"/>
          </p:cNvSpPr>
          <p:nvPr>
            <p:ph type="body" sz="quarter" idx="26" hasCustomPrompt="1"/>
          </p:nvPr>
        </p:nvSpPr>
        <p:spPr>
          <a:xfrm>
            <a:off x="374819" y="4416369"/>
            <a:ext cx="3083777"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4" name="Text Placeholder 16"/>
          <p:cNvSpPr>
            <a:spLocks noGrp="1"/>
          </p:cNvSpPr>
          <p:nvPr>
            <p:ph type="body" sz="quarter" idx="27" hasCustomPrompt="1"/>
          </p:nvPr>
        </p:nvSpPr>
        <p:spPr>
          <a:xfrm>
            <a:off x="368682" y="4808821"/>
            <a:ext cx="2346357" cy="381762"/>
          </a:xfrm>
          <a:prstGeom prst="rect">
            <a:avLst/>
          </a:prstGeom>
          <a:solidFill>
            <a:schemeClr val="accent1"/>
          </a:solidFill>
        </p:spPr>
        <p:txBody>
          <a:bodyPr anchor="ctr" anchorCtr="0">
            <a:noAutofit/>
          </a:bodyPr>
          <a:lstStyle>
            <a:lvl1pPr>
              <a:buNone/>
              <a:defRPr sz="1100" cap="all" baseline="0">
                <a:solidFill>
                  <a:schemeClr val="bg1"/>
                </a:solidFill>
                <a:latin typeface="Helvetica Neue" pitchFamily="2" charset="0"/>
              </a:defRPr>
            </a:lvl1pPr>
            <a:lvl2pPr>
              <a:buNone/>
              <a:defRPr/>
            </a:lvl2pPr>
            <a:lvl3pPr>
              <a:buNone/>
              <a:defRPr/>
            </a:lvl3pPr>
            <a:lvl4pPr>
              <a:buNone/>
              <a:defRPr/>
            </a:lvl4pPr>
            <a:lvl5pPr>
              <a:buNone/>
              <a:defRPr/>
            </a:lvl5pPr>
          </a:lstStyle>
          <a:p>
            <a:pPr lvl="0"/>
            <a:r>
              <a:rPr lang="en-US" dirty="0" smtClean="0"/>
              <a:t>Add text</a:t>
            </a:r>
            <a:endParaRPr lang="en-GB" dirty="0"/>
          </a:p>
        </p:txBody>
      </p:sp>
      <p:sp>
        <p:nvSpPr>
          <p:cNvPr id="15" name="Text Placeholder 8"/>
          <p:cNvSpPr>
            <a:spLocks noGrp="1"/>
          </p:cNvSpPr>
          <p:nvPr>
            <p:ph type="body" sz="quarter" idx="13"/>
          </p:nvPr>
        </p:nvSpPr>
        <p:spPr>
          <a:xfrm>
            <a:off x="5163208" y="1602105"/>
            <a:ext cx="3466443" cy="4423475"/>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6" name="Rectangle 15"/>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09533112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reativni opis">
    <p:spTree>
      <p:nvGrpSpPr>
        <p:cNvPr id="1" name=""/>
        <p:cNvGrpSpPr/>
        <p:nvPr/>
      </p:nvGrpSpPr>
      <p:grpSpPr>
        <a:xfrm>
          <a:off x="0" y="0"/>
          <a:ext cx="0" cy="0"/>
          <a:chOff x="0" y="0"/>
          <a:chExt cx="0" cy="0"/>
        </a:xfrm>
      </p:grpSpPr>
      <p:sp>
        <p:nvSpPr>
          <p:cNvPr id="2"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dirty="0" smtClean="0"/>
              <a:t>Click to edit Master title style</a:t>
            </a:r>
            <a:endParaRPr lang="en-GB" dirty="0"/>
          </a:p>
        </p:txBody>
      </p:sp>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sp>
        <p:nvSpPr>
          <p:cNvPr id="8" name="Text Placeholder 7"/>
          <p:cNvSpPr>
            <a:spLocks noGrp="1"/>
          </p:cNvSpPr>
          <p:nvPr>
            <p:ph type="body" sz="quarter" idx="13"/>
          </p:nvPr>
        </p:nvSpPr>
        <p:spPr>
          <a:xfrm rot="18900000">
            <a:off x="277536" y="3294697"/>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dirty="0" smtClean="0"/>
              <a:t>Click to edit Master text styles</a:t>
            </a:r>
          </a:p>
        </p:txBody>
      </p:sp>
      <p:sp>
        <p:nvSpPr>
          <p:cNvPr id="9" name="Text Placeholder 7"/>
          <p:cNvSpPr>
            <a:spLocks noGrp="1"/>
          </p:cNvSpPr>
          <p:nvPr>
            <p:ph type="body" sz="quarter" idx="14"/>
          </p:nvPr>
        </p:nvSpPr>
        <p:spPr>
          <a:xfrm rot="18900000">
            <a:off x="729853" y="314400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0" name="Text Placeholder 7"/>
          <p:cNvSpPr>
            <a:spLocks noGrp="1"/>
          </p:cNvSpPr>
          <p:nvPr>
            <p:ph type="body" sz="quarter" idx="15"/>
          </p:nvPr>
        </p:nvSpPr>
        <p:spPr>
          <a:xfrm rot="18900000">
            <a:off x="962296" y="3258121"/>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1" name="Text Placeholder 7"/>
          <p:cNvSpPr>
            <a:spLocks noGrp="1"/>
          </p:cNvSpPr>
          <p:nvPr>
            <p:ph type="body" sz="quarter" idx="16"/>
          </p:nvPr>
        </p:nvSpPr>
        <p:spPr>
          <a:xfrm rot="18900000">
            <a:off x="975623" y="363412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2" name="Text Placeholder 7"/>
          <p:cNvSpPr>
            <a:spLocks noGrp="1"/>
          </p:cNvSpPr>
          <p:nvPr>
            <p:ph type="body" sz="quarter" idx="17"/>
          </p:nvPr>
        </p:nvSpPr>
        <p:spPr>
          <a:xfrm rot="18900000">
            <a:off x="1505813" y="3393087"/>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3" name="Text Placeholder 7"/>
          <p:cNvSpPr>
            <a:spLocks noGrp="1"/>
          </p:cNvSpPr>
          <p:nvPr>
            <p:ph type="body" sz="quarter" idx="18"/>
          </p:nvPr>
        </p:nvSpPr>
        <p:spPr>
          <a:xfrm rot="18900000">
            <a:off x="1621631" y="3646197"/>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4" name="Text Placeholder 7"/>
          <p:cNvSpPr>
            <a:spLocks noGrp="1"/>
          </p:cNvSpPr>
          <p:nvPr>
            <p:ph type="body" sz="quarter" idx="19"/>
          </p:nvPr>
        </p:nvSpPr>
        <p:spPr>
          <a:xfrm rot="18900000">
            <a:off x="2080848" y="3488181"/>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5" name="Text Placeholder 7"/>
          <p:cNvSpPr>
            <a:spLocks noGrp="1"/>
          </p:cNvSpPr>
          <p:nvPr>
            <p:ph type="body" sz="quarter" idx="20"/>
          </p:nvPr>
        </p:nvSpPr>
        <p:spPr>
          <a:xfrm rot="18900000">
            <a:off x="2117335" y="3837856"/>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6" name="Text Placeholder 7"/>
          <p:cNvSpPr>
            <a:spLocks noGrp="1"/>
          </p:cNvSpPr>
          <p:nvPr>
            <p:ph type="body" sz="quarter" idx="21"/>
          </p:nvPr>
        </p:nvSpPr>
        <p:spPr>
          <a:xfrm rot="18900000">
            <a:off x="2706909" y="3521469"/>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7" name="Text Placeholder 7"/>
          <p:cNvSpPr>
            <a:spLocks noGrp="1"/>
          </p:cNvSpPr>
          <p:nvPr>
            <p:ph type="body" sz="quarter" idx="22"/>
          </p:nvPr>
        </p:nvSpPr>
        <p:spPr>
          <a:xfrm rot="18900000">
            <a:off x="3161778" y="3370780"/>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8" name="Text Placeholder 7"/>
          <p:cNvSpPr>
            <a:spLocks noGrp="1"/>
          </p:cNvSpPr>
          <p:nvPr>
            <p:ph type="body" sz="quarter" idx="23"/>
          </p:nvPr>
        </p:nvSpPr>
        <p:spPr>
          <a:xfrm rot="18900000">
            <a:off x="3243154" y="3669236"/>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19" name="Text Placeholder 7"/>
          <p:cNvSpPr>
            <a:spLocks noGrp="1"/>
          </p:cNvSpPr>
          <p:nvPr>
            <p:ph type="body" sz="quarter" idx="24"/>
          </p:nvPr>
        </p:nvSpPr>
        <p:spPr>
          <a:xfrm rot="18900000">
            <a:off x="3580199" y="3659002"/>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0" name="Text Placeholder 7"/>
          <p:cNvSpPr>
            <a:spLocks noGrp="1"/>
          </p:cNvSpPr>
          <p:nvPr>
            <p:ph type="body" sz="quarter" idx="25"/>
          </p:nvPr>
        </p:nvSpPr>
        <p:spPr>
          <a:xfrm rot="18900000">
            <a:off x="4213661" y="329469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1" name="Text Placeholder 7"/>
          <p:cNvSpPr>
            <a:spLocks noGrp="1"/>
          </p:cNvSpPr>
          <p:nvPr>
            <p:ph type="body" sz="quarter" idx="26"/>
          </p:nvPr>
        </p:nvSpPr>
        <p:spPr>
          <a:xfrm rot="18900000">
            <a:off x="4651532" y="3163023"/>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2" name="Text Placeholder 7"/>
          <p:cNvSpPr>
            <a:spLocks noGrp="1"/>
          </p:cNvSpPr>
          <p:nvPr>
            <p:ph type="body" sz="quarter" idx="27"/>
          </p:nvPr>
        </p:nvSpPr>
        <p:spPr>
          <a:xfrm rot="18900000">
            <a:off x="4996257" y="3144367"/>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3" name="Text Placeholder 7"/>
          <p:cNvSpPr>
            <a:spLocks noGrp="1"/>
          </p:cNvSpPr>
          <p:nvPr>
            <p:ph type="body" sz="quarter" idx="28"/>
          </p:nvPr>
        </p:nvSpPr>
        <p:spPr>
          <a:xfrm rot="18900000">
            <a:off x="5200247" y="329469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4" name="Text Placeholder 7"/>
          <p:cNvSpPr>
            <a:spLocks noGrp="1"/>
          </p:cNvSpPr>
          <p:nvPr>
            <p:ph type="body" sz="quarter" idx="29"/>
          </p:nvPr>
        </p:nvSpPr>
        <p:spPr>
          <a:xfrm rot="18900000">
            <a:off x="5613650" y="319630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5" name="Text Placeholder 7"/>
          <p:cNvSpPr>
            <a:spLocks noGrp="1"/>
          </p:cNvSpPr>
          <p:nvPr>
            <p:ph type="body" sz="quarter" idx="30"/>
          </p:nvPr>
        </p:nvSpPr>
        <p:spPr>
          <a:xfrm rot="18900000">
            <a:off x="6070730" y="3045619"/>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6" name="Text Placeholder 7"/>
          <p:cNvSpPr>
            <a:spLocks noGrp="1"/>
          </p:cNvSpPr>
          <p:nvPr>
            <p:ph type="body" sz="quarter" idx="31"/>
          </p:nvPr>
        </p:nvSpPr>
        <p:spPr>
          <a:xfrm rot="18900000">
            <a:off x="6305725" y="3159732"/>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7" name="Text Placeholder 7"/>
          <p:cNvSpPr>
            <a:spLocks noGrp="1"/>
          </p:cNvSpPr>
          <p:nvPr>
            <p:ph type="body" sz="quarter" idx="32"/>
          </p:nvPr>
        </p:nvSpPr>
        <p:spPr>
          <a:xfrm rot="18900000">
            <a:off x="6285028" y="3579631"/>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8" name="Text Placeholder 7"/>
          <p:cNvSpPr>
            <a:spLocks noGrp="1"/>
          </p:cNvSpPr>
          <p:nvPr>
            <p:ph type="body" sz="quarter" idx="33"/>
          </p:nvPr>
        </p:nvSpPr>
        <p:spPr>
          <a:xfrm rot="18900000">
            <a:off x="6727510" y="3443926"/>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29" name="Text Placeholder 7"/>
          <p:cNvSpPr>
            <a:spLocks noGrp="1"/>
          </p:cNvSpPr>
          <p:nvPr>
            <p:ph type="body" sz="quarter" idx="34"/>
          </p:nvPr>
        </p:nvSpPr>
        <p:spPr>
          <a:xfrm rot="18900000">
            <a:off x="7182379" y="3294698"/>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0" name="Text Placeholder 7"/>
          <p:cNvSpPr>
            <a:spLocks noGrp="1"/>
          </p:cNvSpPr>
          <p:nvPr>
            <p:ph type="body" sz="quarter" idx="35"/>
          </p:nvPr>
        </p:nvSpPr>
        <p:spPr>
          <a:xfrm rot="18900000">
            <a:off x="-1295110" y="3205456"/>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1" name="Text Placeholder 7"/>
          <p:cNvSpPr>
            <a:spLocks noGrp="1"/>
          </p:cNvSpPr>
          <p:nvPr>
            <p:ph type="body" sz="quarter" idx="36"/>
          </p:nvPr>
        </p:nvSpPr>
        <p:spPr>
          <a:xfrm rot="18900000">
            <a:off x="-1060115" y="3319569"/>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2" name="Text Placeholder 7"/>
          <p:cNvSpPr>
            <a:spLocks noGrp="1"/>
          </p:cNvSpPr>
          <p:nvPr>
            <p:ph type="body" sz="quarter" idx="37"/>
          </p:nvPr>
        </p:nvSpPr>
        <p:spPr>
          <a:xfrm rot="18900000">
            <a:off x="-649215" y="3221552"/>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3" name="Text Placeholder 7"/>
          <p:cNvSpPr>
            <a:spLocks noGrp="1"/>
          </p:cNvSpPr>
          <p:nvPr>
            <p:ph type="body" sz="quarter" idx="38"/>
          </p:nvPr>
        </p:nvSpPr>
        <p:spPr>
          <a:xfrm rot="18900000">
            <a:off x="-638330" y="3603764"/>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4" name="Text Placeholder 7"/>
          <p:cNvSpPr>
            <a:spLocks noGrp="1"/>
          </p:cNvSpPr>
          <p:nvPr>
            <p:ph type="body" sz="quarter" idx="39"/>
          </p:nvPr>
        </p:nvSpPr>
        <p:spPr>
          <a:xfrm rot="18900000">
            <a:off x="-183461" y="3454536"/>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5" name="Text Placeholder 7"/>
          <p:cNvSpPr>
            <a:spLocks noGrp="1"/>
          </p:cNvSpPr>
          <p:nvPr>
            <p:ph type="body" sz="quarter" idx="40"/>
          </p:nvPr>
        </p:nvSpPr>
        <p:spPr>
          <a:xfrm rot="18900000">
            <a:off x="7686162" y="3088413"/>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6" name="Text Placeholder 7"/>
          <p:cNvSpPr>
            <a:spLocks noGrp="1"/>
          </p:cNvSpPr>
          <p:nvPr>
            <p:ph type="body" sz="quarter" idx="41"/>
          </p:nvPr>
        </p:nvSpPr>
        <p:spPr>
          <a:xfrm rot="18900000">
            <a:off x="7767538" y="3386869"/>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7" name="Text Placeholder 7"/>
          <p:cNvSpPr>
            <a:spLocks noGrp="1"/>
          </p:cNvSpPr>
          <p:nvPr>
            <p:ph type="body" sz="quarter" idx="42"/>
          </p:nvPr>
        </p:nvSpPr>
        <p:spPr>
          <a:xfrm rot="18900000">
            <a:off x="8104583" y="3376635"/>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8" name="Text Placeholder 7"/>
          <p:cNvSpPr>
            <a:spLocks noGrp="1"/>
          </p:cNvSpPr>
          <p:nvPr>
            <p:ph type="body" sz="quarter" idx="43"/>
          </p:nvPr>
        </p:nvSpPr>
        <p:spPr>
          <a:xfrm rot="18900000">
            <a:off x="8738045" y="3012331"/>
            <a:ext cx="1843088" cy="268604"/>
          </a:xfrm>
          <a:prstGeom prst="rect">
            <a:avLst/>
          </a:prstGeom>
          <a:solidFill>
            <a:schemeClr val="accent1"/>
          </a:solidFill>
        </p:spPr>
        <p:txBody>
          <a:bodyPr tIns="32400">
            <a:noAutofit/>
          </a:bodyPr>
          <a:lstStyle>
            <a:lvl1pPr algn="ctr">
              <a:buNone/>
              <a:defRPr sz="1050" cap="all" baseline="0">
                <a:solidFill>
                  <a:schemeClr val="bg1"/>
                </a:solidFill>
                <a:latin typeface="Helvetica Neue" pitchFamily="2" charset="0"/>
              </a:defRPr>
            </a:lvl1pPr>
          </a:lstStyle>
          <a:p>
            <a:pPr lvl="0"/>
            <a:r>
              <a:rPr lang="en-US" smtClean="0"/>
              <a:t>Click to edit Master text styles</a:t>
            </a:r>
          </a:p>
        </p:txBody>
      </p:sp>
      <p:sp>
        <p:nvSpPr>
          <p:cNvPr id="39" name="Rectangle 38"/>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63368301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is projekta">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95" y="2131131"/>
            <a:ext cx="2124109" cy="3364130"/>
          </a:xfrm>
          <a:prstGeom prst="rect">
            <a:avLst/>
          </a:prstGeom>
          <a:ln>
            <a:noFill/>
          </a:ln>
        </p:spPr>
        <p:txBody>
          <a:bodyPr>
            <a:noAutofit/>
          </a:bodyPr>
          <a:lstStyle>
            <a:lvl1pPr marL="0" indent="0">
              <a:buNone/>
              <a:defRPr sz="1400">
                <a:solidFill>
                  <a:srgbClr val="344447"/>
                </a:solidFill>
              </a:defRPr>
            </a:lvl1pPr>
            <a:lvl2pPr marL="0" indent="0">
              <a:buNone/>
              <a:defRPr sz="1400">
                <a:solidFill>
                  <a:srgbClr val="344447"/>
                </a:solidFill>
              </a:defRPr>
            </a:lvl2pPr>
            <a:lvl3pPr marL="0" indent="0">
              <a:buNone/>
              <a:defRPr sz="1400">
                <a:solidFill>
                  <a:srgbClr val="344447"/>
                </a:solidFill>
              </a:defRPr>
            </a:lvl3pPr>
            <a:lvl4pPr marL="0" indent="0">
              <a:buNone/>
              <a:defRPr sz="1400">
                <a:solidFill>
                  <a:srgbClr val="344447"/>
                </a:solidFill>
              </a:defRPr>
            </a:lvl4pPr>
            <a:lvl5pPr marL="0" indent="0">
              <a:buNone/>
              <a:defRPr sz="1400">
                <a:solidFill>
                  <a:srgbClr val="34444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1935" y="717794"/>
            <a:ext cx="6003583" cy="5285660"/>
          </a:xfrm>
          <a:prstGeom prst="rect">
            <a:avLst/>
          </a:prstGeom>
        </p:spPr>
      </p:pic>
      <p:sp>
        <p:nvSpPr>
          <p:cNvPr id="10" name="Picture Placeholder 9"/>
          <p:cNvSpPr>
            <a:spLocks noGrp="1"/>
          </p:cNvSpPr>
          <p:nvPr>
            <p:ph type="pic" sz="quarter" idx="13"/>
          </p:nvPr>
        </p:nvSpPr>
        <p:spPr>
          <a:xfrm>
            <a:off x="3331066" y="1172824"/>
            <a:ext cx="5104800" cy="4000320"/>
          </a:xfrm>
          <a:prstGeom prst="rect">
            <a:avLst/>
          </a:prstGeom>
        </p:spPr>
        <p:txBody>
          <a:bodyPr/>
          <a:lstStyle/>
          <a:p>
            <a:r>
              <a:rPr lang="en-US" smtClean="0"/>
              <a:t>Click icon to add picture</a:t>
            </a:r>
            <a:endParaRPr lang="en-GB"/>
          </a:p>
        </p:txBody>
      </p:sp>
      <p:sp>
        <p:nvSpPr>
          <p:cNvPr id="12" name="Text Placeholder 11"/>
          <p:cNvSpPr>
            <a:spLocks noGrp="1"/>
          </p:cNvSpPr>
          <p:nvPr>
            <p:ph type="body" sz="quarter" idx="14" hasCustomPrompt="1"/>
          </p:nvPr>
        </p:nvSpPr>
        <p:spPr>
          <a:xfrm>
            <a:off x="472560" y="1813561"/>
            <a:ext cx="2162690" cy="283661"/>
          </a:xfrm>
          <a:prstGeom prst="rect">
            <a:avLst/>
          </a:prstGeom>
          <a:solidFill>
            <a:schemeClr val="accent1"/>
          </a:solidFill>
        </p:spPr>
        <p:txBody>
          <a:bodyPr tIns="32400" anchor="t" anchorCtr="0">
            <a:noAutofit/>
          </a:bodyPr>
          <a:lstStyle>
            <a:lvl1pPr marL="0" indent="0">
              <a:buNone/>
              <a:defRPr sz="1200" cap="all" baseline="0">
                <a:solidFill>
                  <a:schemeClr val="bg1"/>
                </a:solidFill>
                <a:latin typeface="Tahoma" pitchFamily="34" charset="0"/>
                <a:ea typeface="Tahoma" pitchFamily="34" charset="0"/>
                <a:cs typeface="Tahoma" pitchFamily="34" charset="0"/>
              </a:defRPr>
            </a:lvl1pPr>
            <a:lvl2pPr marL="0" indent="0">
              <a:buNone/>
              <a:defRPr sz="1200" cap="all" baseline="0">
                <a:solidFill>
                  <a:schemeClr val="bg1"/>
                </a:solidFill>
                <a:latin typeface="Helvetica Neue" pitchFamily="2" charset="0"/>
              </a:defRPr>
            </a:lvl2pPr>
            <a:lvl3pPr marL="0" indent="0">
              <a:buNone/>
              <a:defRPr sz="1200" cap="all" baseline="0">
                <a:solidFill>
                  <a:schemeClr val="bg1"/>
                </a:solidFill>
                <a:latin typeface="Helvetica Neue" pitchFamily="2" charset="0"/>
              </a:defRPr>
            </a:lvl3pPr>
            <a:lvl4pPr marL="0" indent="0">
              <a:buNone/>
              <a:defRPr sz="1200" cap="all" baseline="0">
                <a:solidFill>
                  <a:schemeClr val="bg1"/>
                </a:solidFill>
                <a:latin typeface="Helvetica Neue" pitchFamily="2" charset="0"/>
              </a:defRPr>
            </a:lvl4pPr>
            <a:lvl5pPr marL="0" indent="0">
              <a:buNone/>
              <a:defRPr sz="1200" cap="all" baseline="0">
                <a:solidFill>
                  <a:schemeClr val="bg1"/>
                </a:solidFill>
                <a:latin typeface="Helvetica Neue" pitchFamily="2" charset="0"/>
              </a:defRPr>
            </a:lvl5pPr>
          </a:lstStyle>
          <a:p>
            <a:pPr lvl="0"/>
            <a:r>
              <a:rPr lang="sl-SI" dirty="0" smtClean="0"/>
              <a:t>Text uredi</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Rectangle 10"/>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3"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dirty="0" smtClean="0"/>
              <a:t>Click to edit Master title style</a:t>
            </a:r>
            <a:endParaRPr lang="en-GB" dirty="0"/>
          </a:p>
        </p:txBody>
      </p:sp>
    </p:spTree>
    <p:extLst>
      <p:ext uri="{BB962C8B-B14F-4D97-AF65-F5344CB8AC3E}">
        <p14:creationId xmlns:p14="http://schemas.microsoft.com/office/powerpoint/2010/main" val="359532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is projekta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solidFill>
                <a:srgbClr val="060E18">
                  <a:tint val="75000"/>
                </a:srgbClr>
              </a:solidFill>
              <a:latin typeface="Calibri"/>
            </a:endParaRPr>
          </a:p>
        </p:txBody>
      </p:sp>
      <p:sp>
        <p:nvSpPr>
          <p:cNvPr id="6" name="Slide Number Placeholder 5"/>
          <p:cNvSpPr>
            <a:spLocks noGrp="1"/>
          </p:cNvSpPr>
          <p:nvPr>
            <p:ph type="sldNum" sz="quarter" idx="12"/>
          </p:nvPr>
        </p:nvSpPr>
        <p:spPr/>
        <p:txBody>
          <a:bodyPr/>
          <a:lstStyle/>
          <a:p>
            <a:fld id="{FA56ABA4-253D-44E9-97A8-82E0FB6AF783}" type="slidenum">
              <a:rPr lang="en-GB" smtClean="0">
                <a:solidFill>
                  <a:srgbClr val="060E18">
                    <a:tint val="75000"/>
                  </a:srgbClr>
                </a:solidFill>
                <a:latin typeface="Calibri"/>
              </a:rPr>
              <a:pPr/>
              <a:t>‹#›</a:t>
            </a:fld>
            <a:endParaRPr lang="en-GB">
              <a:solidFill>
                <a:srgbClr val="060E18">
                  <a:tint val="75000"/>
                </a:srgbClr>
              </a:solidFill>
              <a:latin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3668" y="1028504"/>
            <a:ext cx="5753148" cy="5292000"/>
          </a:xfrm>
          <a:prstGeom prst="rect">
            <a:avLst/>
          </a:prstGeom>
        </p:spPr>
      </p:pic>
      <p:sp>
        <p:nvSpPr>
          <p:cNvPr id="11" name="Picture Placeholder 9"/>
          <p:cNvSpPr>
            <a:spLocks noGrp="1"/>
          </p:cNvSpPr>
          <p:nvPr>
            <p:ph type="pic" sz="quarter" idx="15"/>
          </p:nvPr>
        </p:nvSpPr>
        <p:spPr>
          <a:xfrm>
            <a:off x="1844970" y="1529450"/>
            <a:ext cx="5398217" cy="4668971"/>
          </a:xfrm>
          <a:prstGeom prst="rect">
            <a:avLst/>
          </a:prstGeom>
        </p:spPr>
        <p:txBody>
          <a:bodyPr/>
          <a:lstStyle/>
          <a:p>
            <a:r>
              <a:rPr lang="en-US" dirty="0" smtClean="0"/>
              <a:t>Click icon to add picture</a:t>
            </a:r>
            <a:endParaRPr lang="en-GB" dirty="0"/>
          </a:p>
        </p:txBody>
      </p:sp>
      <p:sp>
        <p:nvSpPr>
          <p:cNvPr id="10" name="Rectangle 9"/>
          <p:cNvSpPr/>
          <p:nvPr userDrawn="1"/>
        </p:nvSpPr>
        <p:spPr>
          <a:xfrm>
            <a:off x="-7374" y="556269"/>
            <a:ext cx="353961" cy="15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3"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dirty="0" smtClean="0"/>
              <a:t>Click to edit Master title style</a:t>
            </a:r>
            <a:endParaRPr lang="en-GB" dirty="0"/>
          </a:p>
        </p:txBody>
      </p:sp>
    </p:spTree>
    <p:extLst>
      <p:ext uri="{BB962C8B-B14F-4D97-AF65-F5344CB8AC3E}">
        <p14:creationId xmlns:p14="http://schemas.microsoft.com/office/powerpoint/2010/main" val="292878305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3"/>
          </p:nvPr>
        </p:nvSpPr>
        <p:spPr>
          <a:xfrm>
            <a:off x="3124200" y="6325130"/>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solidFill>
                <a:srgbClr val="060E18">
                  <a:tint val="75000"/>
                </a:srgbClr>
              </a:solidFill>
              <a:latin typeface="Calibri"/>
            </a:endParaRPr>
          </a:p>
        </p:txBody>
      </p:sp>
      <p:sp>
        <p:nvSpPr>
          <p:cNvPr id="5" name="Slide Number Placeholder 5"/>
          <p:cNvSpPr>
            <a:spLocks noGrp="1"/>
          </p:cNvSpPr>
          <p:nvPr>
            <p:ph type="sldNum" sz="quarter" idx="4"/>
          </p:nvPr>
        </p:nvSpPr>
        <p:spPr>
          <a:xfrm>
            <a:off x="355600" y="6325130"/>
            <a:ext cx="854054"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FA56ABA4-253D-44E9-97A8-82E0FB6AF783}" type="slidenum">
              <a:rPr lang="en-GB" smtClean="0">
                <a:solidFill>
                  <a:srgbClr val="060E18">
                    <a:tint val="75000"/>
                  </a:srgbClr>
                </a:solidFill>
                <a:latin typeface="Calibri"/>
              </a:rPr>
              <a:pPr/>
              <a:t>‹#›</a:t>
            </a:fld>
            <a:endParaRPr lang="en-GB" dirty="0">
              <a:solidFill>
                <a:srgbClr val="060E18">
                  <a:tint val="75000"/>
                </a:srgbClr>
              </a:solidFill>
              <a:latin typeface="Calibri"/>
            </a:endParaRPr>
          </a:p>
        </p:txBody>
      </p:sp>
    </p:spTree>
    <p:extLst>
      <p:ext uri="{BB962C8B-B14F-4D97-AF65-F5344CB8AC3E}">
        <p14:creationId xmlns:p14="http://schemas.microsoft.com/office/powerpoint/2010/main" val="41274779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2" y="1600200"/>
            <a:ext cx="4124325" cy="1752600"/>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7727" y="1600200"/>
            <a:ext cx="3952875" cy="1697038"/>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smtClean="0"/>
              <a:t>Click to edit Master title style</a:t>
            </a:r>
            <a:endParaRPr lang="en-GB" dirty="0"/>
          </a:p>
        </p:txBody>
      </p:sp>
      <p:sp>
        <p:nvSpPr>
          <p:cNvPr id="6" name="Footer Placeholder 4"/>
          <p:cNvSpPr>
            <a:spLocks noGrp="1"/>
          </p:cNvSpPr>
          <p:nvPr>
            <p:ph type="ftr" sz="quarter" idx="3"/>
          </p:nvPr>
        </p:nvSpPr>
        <p:spPr>
          <a:xfrm>
            <a:off x="3124200" y="6325130"/>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solidFill>
                <a:srgbClr val="060E18">
                  <a:tint val="75000"/>
                </a:srgbClr>
              </a:solidFill>
              <a:latin typeface="Calibri"/>
            </a:endParaRPr>
          </a:p>
        </p:txBody>
      </p:sp>
      <p:sp>
        <p:nvSpPr>
          <p:cNvPr id="7" name="Slide Number Placeholder 5"/>
          <p:cNvSpPr>
            <a:spLocks noGrp="1"/>
          </p:cNvSpPr>
          <p:nvPr>
            <p:ph type="sldNum" sz="quarter" idx="4"/>
          </p:nvPr>
        </p:nvSpPr>
        <p:spPr>
          <a:xfrm>
            <a:off x="355600" y="6325130"/>
            <a:ext cx="854054"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FA56ABA4-253D-44E9-97A8-82E0FB6AF783}" type="slidenum">
              <a:rPr lang="en-GB" smtClean="0">
                <a:solidFill>
                  <a:srgbClr val="060E18">
                    <a:tint val="75000"/>
                  </a:srgbClr>
                </a:solidFill>
                <a:latin typeface="Calibri"/>
              </a:rPr>
              <a:pPr/>
              <a:t>‹#›</a:t>
            </a:fld>
            <a:endParaRPr lang="en-GB" dirty="0">
              <a:solidFill>
                <a:srgbClr val="060E18">
                  <a:tint val="75000"/>
                </a:srgbClr>
              </a:solidFill>
              <a:latin typeface="Calibri"/>
            </a:endParaRPr>
          </a:p>
        </p:txBody>
      </p:sp>
    </p:spTree>
    <p:extLst>
      <p:ext uri="{BB962C8B-B14F-4D97-AF65-F5344CB8AC3E}">
        <p14:creationId xmlns:p14="http://schemas.microsoft.com/office/powerpoint/2010/main" val="76198234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6 cover">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
        <p:nvSpPr>
          <p:cNvPr id="4" name="Marcador de fecha 3"/>
          <p:cNvSpPr>
            <a:spLocks noGrp="1"/>
          </p:cNvSpPr>
          <p:nvPr>
            <p:ph type="dt" sz="half" idx="10"/>
          </p:nvPr>
        </p:nvSpPr>
        <p:spPr/>
        <p:txBody>
          <a:bodyPr/>
          <a:lstStyle/>
          <a:p>
            <a:fld id="{57011C56-6D5A-0343-8960-B9656A8D9360}" type="datetimeFigureOut">
              <a:rPr lang="es-ES" smtClean="0"/>
              <a:pPr/>
              <a:t>5/22/14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85DB349-75D0-C74E-9AF1-79766BD7ABD2}" type="slidenum">
              <a:rPr lang="es-ES" smtClean="0"/>
              <a:pPr/>
              <a:t>‹#›</a:t>
            </a:fld>
            <a:endParaRPr lang="es-ES"/>
          </a:p>
        </p:txBody>
      </p:sp>
      <p:sp>
        <p:nvSpPr>
          <p:cNvPr id="7" name="Marcador de texto 2"/>
          <p:cNvSpPr>
            <a:spLocks noGrp="1"/>
          </p:cNvSpPr>
          <p:nvPr>
            <p:ph type="body" idx="13"/>
          </p:nvPr>
        </p:nvSpPr>
        <p:spPr>
          <a:xfrm>
            <a:off x="722313" y="4365104"/>
            <a:ext cx="7772400" cy="1500187"/>
          </a:xfrm>
        </p:spPr>
        <p:txBody>
          <a:bodyPr anchor="t">
            <a:normAutofit/>
          </a:bodyPr>
          <a:lstStyle>
            <a:lvl1pPr marL="0" indent="0">
              <a:buNone/>
              <a:defRPr sz="3600" b="1">
                <a:solidFill>
                  <a:srgbClr val="660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
        <p:nvSpPr>
          <p:cNvPr id="8"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3055296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smtClean="0"/>
              <a:t>Click to edit Master title style</a:t>
            </a:r>
            <a:endParaRPr lang="en-GB" dirty="0"/>
          </a:p>
        </p:txBody>
      </p:sp>
      <p:sp>
        <p:nvSpPr>
          <p:cNvPr id="4" name="Footer Placeholder 4"/>
          <p:cNvSpPr>
            <a:spLocks noGrp="1"/>
          </p:cNvSpPr>
          <p:nvPr>
            <p:ph type="ftr" sz="quarter" idx="3"/>
          </p:nvPr>
        </p:nvSpPr>
        <p:spPr>
          <a:xfrm>
            <a:off x="3124200" y="6325130"/>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solidFill>
                <a:srgbClr val="060E18">
                  <a:tint val="75000"/>
                </a:srgbClr>
              </a:solidFill>
              <a:latin typeface="Calibri"/>
            </a:endParaRPr>
          </a:p>
        </p:txBody>
      </p:sp>
      <p:sp>
        <p:nvSpPr>
          <p:cNvPr id="5" name="Slide Number Placeholder 5"/>
          <p:cNvSpPr>
            <a:spLocks noGrp="1"/>
          </p:cNvSpPr>
          <p:nvPr>
            <p:ph type="sldNum" sz="quarter" idx="4"/>
          </p:nvPr>
        </p:nvSpPr>
        <p:spPr>
          <a:xfrm>
            <a:off x="355600" y="6325130"/>
            <a:ext cx="854054"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FA56ABA4-253D-44E9-97A8-82E0FB6AF783}" type="slidenum">
              <a:rPr lang="en-GB" smtClean="0">
                <a:solidFill>
                  <a:srgbClr val="060E18">
                    <a:tint val="75000"/>
                  </a:srgbClr>
                </a:solidFill>
                <a:latin typeface="Calibri"/>
              </a:rPr>
              <a:pPr/>
              <a:t>‹#›</a:t>
            </a:fld>
            <a:endParaRPr lang="en-GB" dirty="0">
              <a:solidFill>
                <a:srgbClr val="060E18">
                  <a:tint val="75000"/>
                </a:srgbClr>
              </a:solidFill>
              <a:latin typeface="Calibri"/>
            </a:endParaRPr>
          </a:p>
        </p:txBody>
      </p:sp>
    </p:spTree>
    <p:extLst>
      <p:ext uri="{BB962C8B-B14F-4D97-AF65-F5344CB8AC3E}">
        <p14:creationId xmlns:p14="http://schemas.microsoft.com/office/powerpoint/2010/main" val="168754804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81003" y="1600200"/>
            <a:ext cx="4038599" cy="1525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600200"/>
            <a:ext cx="4038600" cy="1525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361615" y="552337"/>
            <a:ext cx="8229600" cy="1143000"/>
          </a:xfrm>
        </p:spPr>
        <p:txBody>
          <a:bodyPr anchor="t" anchorCtr="0"/>
          <a:lstStyle>
            <a:lvl1pPr>
              <a:lnSpc>
                <a:spcPts val="2300"/>
              </a:lnSpc>
              <a:defRPr sz="2800" cap="none" baseline="0"/>
            </a:lvl1pPr>
          </a:lstStyle>
          <a:p>
            <a:r>
              <a:rPr lang="en-US" smtClean="0"/>
              <a:t>Click to edit Master title style</a:t>
            </a:r>
            <a:endParaRPr lang="en-GB" dirty="0"/>
          </a:p>
        </p:txBody>
      </p:sp>
      <p:sp>
        <p:nvSpPr>
          <p:cNvPr id="6" name="Footer Placeholder 4"/>
          <p:cNvSpPr>
            <a:spLocks noGrp="1"/>
          </p:cNvSpPr>
          <p:nvPr>
            <p:ph type="ftr" sz="quarter" idx="3"/>
          </p:nvPr>
        </p:nvSpPr>
        <p:spPr>
          <a:xfrm>
            <a:off x="3124200" y="6325130"/>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solidFill>
                <a:srgbClr val="060E18">
                  <a:tint val="75000"/>
                </a:srgbClr>
              </a:solidFill>
              <a:latin typeface="Calibri"/>
            </a:endParaRPr>
          </a:p>
        </p:txBody>
      </p:sp>
      <p:sp>
        <p:nvSpPr>
          <p:cNvPr id="8" name="Slide Number Placeholder 5"/>
          <p:cNvSpPr>
            <a:spLocks noGrp="1"/>
          </p:cNvSpPr>
          <p:nvPr>
            <p:ph type="sldNum" sz="quarter" idx="4"/>
          </p:nvPr>
        </p:nvSpPr>
        <p:spPr>
          <a:xfrm>
            <a:off x="355600" y="6325130"/>
            <a:ext cx="854054"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FA56ABA4-253D-44E9-97A8-82E0FB6AF783}" type="slidenum">
              <a:rPr lang="en-GB" smtClean="0">
                <a:solidFill>
                  <a:srgbClr val="060E18">
                    <a:tint val="75000"/>
                  </a:srgbClr>
                </a:solidFill>
                <a:latin typeface="Calibri"/>
              </a:rPr>
              <a:pPr/>
              <a:t>‹#›</a:t>
            </a:fld>
            <a:endParaRPr lang="en-GB" dirty="0">
              <a:solidFill>
                <a:srgbClr val="060E18">
                  <a:tint val="75000"/>
                </a:srgbClr>
              </a:solidFill>
              <a:latin typeface="Calibri"/>
            </a:endParaRPr>
          </a:p>
        </p:txBody>
      </p:sp>
    </p:spTree>
    <p:extLst>
      <p:ext uri="{BB962C8B-B14F-4D97-AF65-F5344CB8AC3E}">
        <p14:creationId xmlns:p14="http://schemas.microsoft.com/office/powerpoint/2010/main" val="12653775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914400" y="152400"/>
            <a:ext cx="8077200" cy="71755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325440" y="1052513"/>
            <a:ext cx="4179887" cy="1525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57727" y="1052513"/>
            <a:ext cx="4181475" cy="1525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9"/>
          <p:cNvSpPr>
            <a:spLocks noGrp="1" noChangeArrowheads="1"/>
          </p:cNvSpPr>
          <p:nvPr>
            <p:ph type="ftr" sz="quarter" idx="10"/>
          </p:nvPr>
        </p:nvSpPr>
        <p:spPr>
          <a:ln/>
        </p:spPr>
        <p:txBody>
          <a:bodyPr/>
          <a:lstStyle>
            <a:lvl1pPr>
              <a:defRPr/>
            </a:lvl1pPr>
          </a:lstStyle>
          <a:p>
            <a:pPr>
              <a:defRPr/>
            </a:pPr>
            <a:endParaRPr lang="sl-SI">
              <a:solidFill>
                <a:srgbClr val="060E18">
                  <a:tint val="75000"/>
                </a:srgbClr>
              </a:solidFill>
              <a:latin typeface="Calibri"/>
            </a:endParaRPr>
          </a:p>
        </p:txBody>
      </p:sp>
      <p:sp>
        <p:nvSpPr>
          <p:cNvPr id="6" name="Rectangle 10"/>
          <p:cNvSpPr>
            <a:spLocks noGrp="1" noChangeArrowheads="1"/>
          </p:cNvSpPr>
          <p:nvPr>
            <p:ph type="sldNum" sz="quarter" idx="11"/>
          </p:nvPr>
        </p:nvSpPr>
        <p:spPr>
          <a:ln/>
        </p:spPr>
        <p:txBody>
          <a:bodyPr/>
          <a:lstStyle>
            <a:lvl1pPr>
              <a:defRPr/>
            </a:lvl1pPr>
          </a:lstStyle>
          <a:p>
            <a:pPr>
              <a:defRPr/>
            </a:pPr>
            <a:fld id="{B92092B7-DBD6-47B8-861A-EE17D90EA0B8}"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3407483477"/>
      </p:ext>
    </p:extLst>
  </p:cSld>
  <p:clrMapOvr>
    <a:masterClrMapping/>
  </p:clrMapOvr>
  <p:transition xmlns:p14="http://schemas.microsoft.com/office/powerpoint/2010/main">
    <p:pull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sl-SI">
              <a:solidFill>
                <a:srgbClr val="060E18">
                  <a:tint val="75000"/>
                </a:srgbClr>
              </a:solidFill>
              <a:latin typeface="Calibri"/>
            </a:endParaRPr>
          </a:p>
        </p:txBody>
      </p:sp>
      <p:sp>
        <p:nvSpPr>
          <p:cNvPr id="3" name="Rectangle 10"/>
          <p:cNvSpPr>
            <a:spLocks noGrp="1" noChangeArrowheads="1"/>
          </p:cNvSpPr>
          <p:nvPr>
            <p:ph type="sldNum" sz="quarter" idx="11"/>
          </p:nvPr>
        </p:nvSpPr>
        <p:spPr>
          <a:ln/>
        </p:spPr>
        <p:txBody>
          <a:bodyPr/>
          <a:lstStyle>
            <a:lvl1pPr>
              <a:defRPr/>
            </a:lvl1pPr>
          </a:lstStyle>
          <a:p>
            <a:pPr>
              <a:defRPr/>
            </a:pPr>
            <a:fld id="{58854D09-2027-40A1-9EF2-A1C2B3EE11B0}"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3335890472"/>
      </p:ext>
    </p:extLst>
  </p:cSld>
  <p:clrMapOvr>
    <a:masterClrMapping/>
  </p:clrMapOvr>
  <p:transition xmlns:p14="http://schemas.microsoft.com/office/powerpoint/2010/main">
    <p:pull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325440" y="1052513"/>
            <a:ext cx="4179887" cy="1525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57727" y="1052513"/>
            <a:ext cx="4181475" cy="1525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9"/>
          <p:cNvSpPr>
            <a:spLocks noGrp="1" noChangeArrowheads="1"/>
          </p:cNvSpPr>
          <p:nvPr>
            <p:ph type="ftr" sz="quarter" idx="10"/>
          </p:nvPr>
        </p:nvSpPr>
        <p:spPr>
          <a:ln/>
        </p:spPr>
        <p:txBody>
          <a:bodyPr/>
          <a:lstStyle>
            <a:lvl1pPr>
              <a:defRPr/>
            </a:lvl1pPr>
          </a:lstStyle>
          <a:p>
            <a:pPr>
              <a:defRPr/>
            </a:pPr>
            <a:endParaRPr lang="sl-SI">
              <a:solidFill>
                <a:srgbClr val="060E18">
                  <a:tint val="75000"/>
                </a:srgbClr>
              </a:solidFill>
              <a:latin typeface="Calibri"/>
            </a:endParaRPr>
          </a:p>
        </p:txBody>
      </p:sp>
      <p:sp>
        <p:nvSpPr>
          <p:cNvPr id="6" name="Rectangle 10"/>
          <p:cNvSpPr>
            <a:spLocks noGrp="1" noChangeArrowheads="1"/>
          </p:cNvSpPr>
          <p:nvPr>
            <p:ph type="sldNum" sz="quarter" idx="11"/>
          </p:nvPr>
        </p:nvSpPr>
        <p:spPr>
          <a:ln/>
        </p:spPr>
        <p:txBody>
          <a:bodyPr/>
          <a:lstStyle>
            <a:lvl1pPr>
              <a:defRPr/>
            </a:lvl1pPr>
          </a:lstStyle>
          <a:p>
            <a:pPr>
              <a:defRPr/>
            </a:pPr>
            <a:fld id="{6A7AEAA1-D6D0-45C3-8B08-58B9D0092A63}"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1655703457"/>
      </p:ext>
    </p:extLst>
  </p:cSld>
  <p:clrMapOvr>
    <a:masterClrMapping/>
  </p:clrMapOvr>
  <p:transition xmlns:p14="http://schemas.microsoft.com/office/powerpoint/2010/main">
    <p:pull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Naslov, besedilo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914400" y="152400"/>
            <a:ext cx="8077200" cy="71755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325440" y="1052513"/>
            <a:ext cx="4179887" cy="1525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4657727" y="1052513"/>
            <a:ext cx="4181475" cy="685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4657727" y="1890713"/>
            <a:ext cx="4181475" cy="6873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Rectangle 9"/>
          <p:cNvSpPr>
            <a:spLocks noGrp="1" noChangeArrowheads="1"/>
          </p:cNvSpPr>
          <p:nvPr>
            <p:ph type="ftr" sz="quarter" idx="10"/>
          </p:nvPr>
        </p:nvSpPr>
        <p:spPr>
          <a:ln/>
        </p:spPr>
        <p:txBody>
          <a:bodyPr/>
          <a:lstStyle>
            <a:lvl1pPr>
              <a:defRPr/>
            </a:lvl1pPr>
          </a:lstStyle>
          <a:p>
            <a:pPr>
              <a:defRPr/>
            </a:pPr>
            <a:endParaRPr lang="sl-SI">
              <a:solidFill>
                <a:srgbClr val="060E18">
                  <a:tint val="75000"/>
                </a:srgbClr>
              </a:solidFill>
              <a:latin typeface="Calibri"/>
            </a:endParaRPr>
          </a:p>
        </p:txBody>
      </p:sp>
      <p:sp>
        <p:nvSpPr>
          <p:cNvPr id="7" name="Rectangle 10"/>
          <p:cNvSpPr>
            <a:spLocks noGrp="1" noChangeArrowheads="1"/>
          </p:cNvSpPr>
          <p:nvPr>
            <p:ph type="sldNum" sz="quarter" idx="11"/>
          </p:nvPr>
        </p:nvSpPr>
        <p:spPr>
          <a:ln/>
        </p:spPr>
        <p:txBody>
          <a:bodyPr/>
          <a:lstStyle>
            <a:lvl1pPr>
              <a:defRPr/>
            </a:lvl1pPr>
          </a:lstStyle>
          <a:p>
            <a:pPr>
              <a:defRPr/>
            </a:pPr>
            <a:fld id="{DE6A5258-13D8-4302-AE14-F11C0CA788CB}"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1692387997"/>
      </p:ext>
    </p:extLst>
  </p:cSld>
  <p:clrMapOvr>
    <a:masterClrMapping/>
  </p:clrMapOvr>
  <p:transition xmlns:p14="http://schemas.microsoft.com/office/powerpoint/2010/main">
    <p:pull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9"/>
          <p:cNvSpPr>
            <a:spLocks noGrp="1" noChangeArrowheads="1"/>
          </p:cNvSpPr>
          <p:nvPr>
            <p:ph type="ftr" sz="quarter" idx="10"/>
          </p:nvPr>
        </p:nvSpPr>
        <p:spPr>
          <a:ln/>
        </p:spPr>
        <p:txBody>
          <a:bodyPr/>
          <a:lstStyle>
            <a:lvl1pPr>
              <a:defRPr/>
            </a:lvl1pPr>
          </a:lstStyle>
          <a:p>
            <a:pPr>
              <a:defRPr/>
            </a:pPr>
            <a:endParaRPr lang="sl-SI">
              <a:solidFill>
                <a:srgbClr val="060E18">
                  <a:tint val="75000"/>
                </a:srgbClr>
              </a:solidFill>
              <a:latin typeface="Calibri"/>
            </a:endParaRPr>
          </a:p>
        </p:txBody>
      </p:sp>
      <p:sp>
        <p:nvSpPr>
          <p:cNvPr id="4" name="Rectangle 10"/>
          <p:cNvSpPr>
            <a:spLocks noGrp="1" noChangeArrowheads="1"/>
          </p:cNvSpPr>
          <p:nvPr>
            <p:ph type="sldNum" sz="quarter" idx="11"/>
          </p:nvPr>
        </p:nvSpPr>
        <p:spPr>
          <a:ln/>
        </p:spPr>
        <p:txBody>
          <a:bodyPr/>
          <a:lstStyle>
            <a:lvl1pPr>
              <a:defRPr/>
            </a:lvl1pPr>
          </a:lstStyle>
          <a:p>
            <a:pPr>
              <a:defRPr/>
            </a:pPr>
            <a:fld id="{85CE8EC2-353E-45FD-A307-E91C43D9992A}"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537373887"/>
      </p:ext>
    </p:extLst>
  </p:cSld>
  <p:clrMapOvr>
    <a:masterClrMapping/>
  </p:clrMapOvr>
  <p:transition xmlns:p14="http://schemas.microsoft.com/office/powerpoint/2010/main">
    <p:pull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077200" cy="717550"/>
          </a:xfrm>
        </p:spPr>
        <p:txBody>
          <a:bodyPr/>
          <a:lstStyle/>
          <a:p>
            <a:r>
              <a:rPr lang="en-US" smtClean="0"/>
              <a:t>Click to edit Master title style</a:t>
            </a:r>
            <a:endParaRPr lang="sl-SI"/>
          </a:p>
        </p:txBody>
      </p:sp>
      <p:sp>
        <p:nvSpPr>
          <p:cNvPr id="3" name="Table Placeholder 2"/>
          <p:cNvSpPr>
            <a:spLocks noGrp="1"/>
          </p:cNvSpPr>
          <p:nvPr>
            <p:ph type="tbl" idx="1"/>
          </p:nvPr>
        </p:nvSpPr>
        <p:spPr>
          <a:xfrm>
            <a:off x="325438" y="1052513"/>
            <a:ext cx="8513762" cy="1525588"/>
          </a:xfrm>
        </p:spPr>
        <p:txBody>
          <a:bodyPr/>
          <a:lstStyle/>
          <a:p>
            <a:pPr lvl="0"/>
            <a:endParaRPr lang="sl-SI" noProof="0"/>
          </a:p>
        </p:txBody>
      </p:sp>
      <p:sp>
        <p:nvSpPr>
          <p:cNvPr id="4" name="Rectangle 9"/>
          <p:cNvSpPr>
            <a:spLocks noGrp="1" noChangeArrowheads="1"/>
          </p:cNvSpPr>
          <p:nvPr>
            <p:ph type="ftr" sz="quarter" idx="10"/>
          </p:nvPr>
        </p:nvSpPr>
        <p:spPr>
          <a:xfrm>
            <a:off x="152400" y="6629400"/>
            <a:ext cx="3200400" cy="228600"/>
          </a:xfrm>
          <a:prstGeom prst="rect">
            <a:avLst/>
          </a:prstGeom>
        </p:spPr>
        <p:txBody>
          <a:bodyPr/>
          <a:lstStyle>
            <a:lvl1pPr algn="r">
              <a:defRPr>
                <a:cs typeface="+mn-cs"/>
              </a:defRPr>
            </a:lvl1pPr>
          </a:lstStyle>
          <a:p>
            <a:pPr>
              <a:defRPr/>
            </a:pPr>
            <a:endParaRPr lang="sl-SI">
              <a:solidFill>
                <a:srgbClr val="060E18">
                  <a:tint val="75000"/>
                </a:srgbClr>
              </a:solidFill>
              <a:latin typeface="Calibri"/>
            </a:endParaRPr>
          </a:p>
        </p:txBody>
      </p:sp>
      <p:sp>
        <p:nvSpPr>
          <p:cNvPr id="5" name="Rectangle 10"/>
          <p:cNvSpPr>
            <a:spLocks noGrp="1" noChangeArrowheads="1"/>
          </p:cNvSpPr>
          <p:nvPr>
            <p:ph type="sldNum" sz="quarter" idx="11"/>
          </p:nvPr>
        </p:nvSpPr>
        <p:spPr/>
        <p:txBody>
          <a:bodyPr/>
          <a:lstStyle>
            <a:lvl1pPr>
              <a:defRPr/>
            </a:lvl1pPr>
          </a:lstStyle>
          <a:p>
            <a:pPr>
              <a:defRPr/>
            </a:pPr>
            <a:fld id="{B0F310BE-5E4A-48D0-917B-030C8EF95FF0}" type="slidenum">
              <a:rPr lang="sl-SI">
                <a:solidFill>
                  <a:srgbClr val="060E18">
                    <a:tint val="75000"/>
                  </a:srgbClr>
                </a:solidFill>
                <a:latin typeface="Calibri"/>
              </a:rPr>
              <a:pPr>
                <a:defRPr/>
              </a:pPr>
              <a:t>‹#›</a:t>
            </a:fld>
            <a:endParaRPr lang="sl-SI">
              <a:solidFill>
                <a:srgbClr val="060E18">
                  <a:tint val="75000"/>
                </a:srgbClr>
              </a:solidFill>
              <a:latin typeface="Calibri"/>
            </a:endParaRPr>
          </a:p>
        </p:txBody>
      </p:sp>
    </p:spTree>
    <p:extLst>
      <p:ext uri="{BB962C8B-B14F-4D97-AF65-F5344CB8AC3E}">
        <p14:creationId xmlns:p14="http://schemas.microsoft.com/office/powerpoint/2010/main" val="360875013"/>
      </p:ext>
    </p:extLst>
  </p:cSld>
  <p:clrMapOvr>
    <a:masterClrMapping/>
  </p:clrMapOvr>
  <p:transition xmlns:p14="http://schemas.microsoft.com/office/powerpoint/2010/main">
    <p:pull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cover">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57011C56-6D5A-0343-8960-B9656A8D9360}" type="datetimeFigureOut">
              <a:rPr lang="es-ES" smtClean="0"/>
              <a:pPr/>
              <a:t>5/22/14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DB349-75D0-C74E-9AF1-79766BD7ABD2}" type="slidenum">
              <a:rPr lang="es-ES" smtClean="0"/>
              <a:pPr/>
              <a:t>‹#›</a:t>
            </a:fld>
            <a:endParaRPr lang="es-ES"/>
          </a:p>
        </p:txBody>
      </p:sp>
      <p:sp>
        <p:nvSpPr>
          <p:cNvPr id="8" name="Subtítulo 2"/>
          <p:cNvSpPr>
            <a:spLocks noGrp="1"/>
          </p:cNvSpPr>
          <p:nvPr>
            <p:ph type="subTitle" idx="1"/>
          </p:nvPr>
        </p:nvSpPr>
        <p:spPr>
          <a:xfrm>
            <a:off x="1371600" y="1871386"/>
            <a:ext cx="6400800" cy="1752600"/>
          </a:xfrm>
          <a:prstGeom prst="rect">
            <a:avLst/>
          </a:prstGeom>
        </p:spPr>
        <p:txBody>
          <a:bodyPr anchor="b">
            <a:normAutofit/>
          </a:bodyPr>
          <a:lstStyle>
            <a:lvl1pPr marL="0" indent="0" algn="ctr">
              <a:buNone/>
              <a:defRPr sz="4000" b="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9" name="Título 1"/>
          <p:cNvSpPr>
            <a:spLocks noGrp="1"/>
          </p:cNvSpPr>
          <p:nvPr>
            <p:ph type="title"/>
          </p:nvPr>
        </p:nvSpPr>
        <p:spPr>
          <a:xfrm>
            <a:off x="637988" y="529679"/>
            <a:ext cx="7282699" cy="463471"/>
          </a:xfrm>
          <a:prstGeom prst="rect">
            <a:avLst/>
          </a:prstGeo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11" name="Marcador de texto 2"/>
          <p:cNvSpPr>
            <a:spLocks noGrp="1"/>
          </p:cNvSpPr>
          <p:nvPr>
            <p:ph type="body" idx="13"/>
          </p:nvPr>
        </p:nvSpPr>
        <p:spPr>
          <a:xfrm>
            <a:off x="1371599" y="3623986"/>
            <a:ext cx="6400801" cy="1500187"/>
          </a:xfrm>
          <a:prstGeom prst="rect">
            <a:avLst/>
          </a:prstGeom>
        </p:spPr>
        <p:txBody>
          <a:bodyPr anchor="t">
            <a:normAutofit/>
          </a:bodyPr>
          <a:lstStyle>
            <a:lvl1pPr marL="0" indent="0" algn="ctr">
              <a:buNone/>
              <a:defRPr sz="2800" b="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2481385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99360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57011C56-6D5A-0343-8960-B9656A8D9360}" type="datetimeFigureOut">
              <a:rPr lang="es-ES" smtClean="0"/>
              <a:pPr/>
              <a:t>5/22/14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85DB349-75D0-C74E-9AF1-79766BD7ABD2}" type="slidenum">
              <a:rPr lang="es-ES" smtClean="0"/>
              <a:pPr/>
              <a:t>‹#›</a:t>
            </a:fld>
            <a:endParaRPr lang="es-ES"/>
          </a:p>
        </p:txBody>
      </p:sp>
      <p:sp>
        <p:nvSpPr>
          <p:cNvPr id="8" name="Subtítulo 2"/>
          <p:cNvSpPr>
            <a:spLocks noGrp="1"/>
          </p:cNvSpPr>
          <p:nvPr>
            <p:ph type="subTitle" idx="1"/>
          </p:nvPr>
        </p:nvSpPr>
        <p:spPr>
          <a:xfrm>
            <a:off x="1371600" y="1871386"/>
            <a:ext cx="6400800" cy="1752600"/>
          </a:xfrm>
        </p:spPr>
        <p:txBody>
          <a:bodyPr anchor="b">
            <a:normAutofit/>
          </a:bodyPr>
          <a:lstStyle>
            <a:lvl1pPr marL="0" indent="0" algn="ctr">
              <a:buNone/>
              <a:defRPr sz="4000" b="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9"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11" name="Marcador de texto 2"/>
          <p:cNvSpPr>
            <a:spLocks noGrp="1"/>
          </p:cNvSpPr>
          <p:nvPr>
            <p:ph type="body" idx="13"/>
          </p:nvPr>
        </p:nvSpPr>
        <p:spPr>
          <a:xfrm>
            <a:off x="1371599" y="3623986"/>
            <a:ext cx="6400801" cy="1500187"/>
          </a:xfrm>
        </p:spPr>
        <p:txBody>
          <a:bodyPr anchor="t">
            <a:normAutofit/>
          </a:bodyPr>
          <a:lstStyle>
            <a:lvl1pPr marL="0" indent="0" algn="ctr">
              <a:buNone/>
              <a:defRPr sz="2800" b="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282776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l-SI"/>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3880713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399254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1897045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4158283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4070379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1867216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232479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1996869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346462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006E4-01A6-4ED5-898F-D56D98BDBAE3}" type="datetimeFigureOut">
              <a:rPr lang="sl-SI" smtClean="0">
                <a:solidFill>
                  <a:prstClr val="black"/>
                </a:solidFill>
              </a:rPr>
              <a:pPr/>
              <a:t>5/22/14</a:t>
            </a:fld>
            <a:endParaRPr lang="sl-SI">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sl-SI">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8C3928C-FA60-478B-8632-69A6FF2487CA}" type="slidenum">
              <a:rPr lang="sl-SI" smtClean="0">
                <a:solidFill>
                  <a:prstClr val="black"/>
                </a:solidFill>
              </a:rPr>
              <a:pPr/>
              <a:t>‹#›</a:t>
            </a:fld>
            <a:endParaRPr lang="sl-SI">
              <a:solidFill>
                <a:prstClr val="black"/>
              </a:solidFill>
            </a:endParaRPr>
          </a:p>
        </p:txBody>
      </p:sp>
    </p:spTree>
    <p:extLst>
      <p:ext uri="{BB962C8B-B14F-4D97-AF65-F5344CB8AC3E}">
        <p14:creationId xmlns:p14="http://schemas.microsoft.com/office/powerpoint/2010/main" val="387473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le and content">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57011C56-6D5A-0343-8960-B9656A8D9360}" type="datetimeFigureOut">
              <a:rPr lang="es-ES" smtClean="0"/>
              <a:pPr/>
              <a:t>5/22/14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85DB349-75D0-C74E-9AF1-79766BD7ABD2}" type="slidenum">
              <a:rPr lang="es-ES" smtClean="0"/>
              <a:pPr/>
              <a:t>‹#›</a:t>
            </a:fld>
            <a:endParaRPr lang="es-ES"/>
          </a:p>
        </p:txBody>
      </p:sp>
      <p:sp>
        <p:nvSpPr>
          <p:cNvPr id="7"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8" name="Marcador de contenido 2"/>
          <p:cNvSpPr>
            <a:spLocks noGrp="1"/>
          </p:cNvSpPr>
          <p:nvPr>
            <p:ph idx="1"/>
          </p:nvPr>
        </p:nvSpPr>
        <p:spPr>
          <a:xfrm>
            <a:off x="457200" y="1600200"/>
            <a:ext cx="8229600" cy="4525963"/>
          </a:xfrm>
        </p:spPr>
        <p:txBody>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600">
                <a:solidFill>
                  <a:schemeClr val="accent3"/>
                </a:solidFill>
              </a:defRPr>
            </a:lvl4pPr>
            <a:lvl5pPr>
              <a:defRPr sz="1400">
                <a:solidFill>
                  <a:schemeClr val="accent3"/>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11" name="Subtítulo 2"/>
          <p:cNvSpPr>
            <a:spLocks noGrp="1"/>
          </p:cNvSpPr>
          <p:nvPr>
            <p:ph type="subTitle" idx="13"/>
          </p:nvPr>
        </p:nvSpPr>
        <p:spPr>
          <a:xfrm>
            <a:off x="457200" y="993150"/>
            <a:ext cx="8229600" cy="607050"/>
          </a:xfrm>
        </p:spPr>
        <p:txBody>
          <a:bodyPr/>
          <a:lstStyle>
            <a:lvl1pPr marL="0" indent="0" algn="l">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Tree>
    <p:extLst>
      <p:ext uri="{BB962C8B-B14F-4D97-AF65-F5344CB8AC3E}">
        <p14:creationId xmlns:p14="http://schemas.microsoft.com/office/powerpoint/2010/main" val="2728532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cover">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57011C56-6D5A-0343-8960-B9656A8D9360}" type="datetimeFigureOut">
              <a:rPr lang="es-ES" smtClean="0"/>
              <a:pPr/>
              <a:t>5/22/14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DB349-75D0-C74E-9AF1-79766BD7ABD2}" type="slidenum">
              <a:rPr lang="es-ES" smtClean="0"/>
              <a:pPr/>
              <a:t>‹#›</a:t>
            </a:fld>
            <a:endParaRPr lang="es-ES"/>
          </a:p>
        </p:txBody>
      </p:sp>
      <p:sp>
        <p:nvSpPr>
          <p:cNvPr id="8" name="Subtítulo 2"/>
          <p:cNvSpPr>
            <a:spLocks noGrp="1"/>
          </p:cNvSpPr>
          <p:nvPr>
            <p:ph type="subTitle" idx="1"/>
          </p:nvPr>
        </p:nvSpPr>
        <p:spPr>
          <a:xfrm>
            <a:off x="1371600" y="1871386"/>
            <a:ext cx="6400800" cy="1752600"/>
          </a:xfrm>
          <a:prstGeom prst="rect">
            <a:avLst/>
          </a:prstGeom>
        </p:spPr>
        <p:txBody>
          <a:bodyPr anchor="b">
            <a:normAutofit/>
          </a:bodyPr>
          <a:lstStyle>
            <a:lvl1pPr marL="0" indent="0" algn="ctr">
              <a:buNone/>
              <a:defRPr sz="4000" b="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9" name="Título 1"/>
          <p:cNvSpPr>
            <a:spLocks noGrp="1"/>
          </p:cNvSpPr>
          <p:nvPr>
            <p:ph type="title"/>
          </p:nvPr>
        </p:nvSpPr>
        <p:spPr>
          <a:xfrm>
            <a:off x="637988" y="529679"/>
            <a:ext cx="7282699" cy="463471"/>
          </a:xfrm>
          <a:prstGeom prst="rect">
            <a:avLst/>
          </a:prstGeo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11" name="Marcador de texto 2"/>
          <p:cNvSpPr>
            <a:spLocks noGrp="1"/>
          </p:cNvSpPr>
          <p:nvPr>
            <p:ph type="body" idx="13"/>
          </p:nvPr>
        </p:nvSpPr>
        <p:spPr>
          <a:xfrm>
            <a:off x="1371599" y="3623986"/>
            <a:ext cx="6400801" cy="1500187"/>
          </a:xfrm>
          <a:prstGeom prst="rect">
            <a:avLst/>
          </a:prstGeom>
        </p:spPr>
        <p:txBody>
          <a:bodyPr anchor="t">
            <a:normAutofit/>
          </a:bodyPr>
          <a:lstStyle>
            <a:lvl1pPr marL="0" indent="0" algn="ctr">
              <a:buNone/>
              <a:defRPr sz="2800" b="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42530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fld id="{57011C56-6D5A-0343-8960-B9656A8D9360}" type="datetimeFigureOut">
              <a:rPr lang="es-ES" smtClean="0"/>
              <a:pPr/>
              <a:t>5/22/14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85DB349-75D0-C74E-9AF1-79766BD7ABD2}" type="slidenum">
              <a:rPr lang="es-ES" smtClean="0"/>
              <a:pPr/>
              <a:t>‹#›</a:t>
            </a:fld>
            <a:endParaRPr lang="es-ES"/>
          </a:p>
        </p:txBody>
      </p:sp>
      <p:sp>
        <p:nvSpPr>
          <p:cNvPr id="8"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9" name="Marcador de contenido 2"/>
          <p:cNvSpPr>
            <a:spLocks noGrp="1"/>
          </p:cNvSpPr>
          <p:nvPr>
            <p:ph idx="13"/>
          </p:nvPr>
        </p:nvSpPr>
        <p:spPr>
          <a:xfrm>
            <a:off x="4646482" y="1600200"/>
            <a:ext cx="4040318" cy="4525963"/>
          </a:xfrm>
        </p:spPr>
        <p:txBody>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600">
                <a:solidFill>
                  <a:schemeClr val="accent3"/>
                </a:solidFill>
              </a:defRPr>
            </a:lvl4pPr>
            <a:lvl5pPr>
              <a:defRPr sz="1400">
                <a:solidFill>
                  <a:schemeClr val="accent3"/>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10" name="Marcador de contenido 2"/>
          <p:cNvSpPr>
            <a:spLocks noGrp="1"/>
          </p:cNvSpPr>
          <p:nvPr>
            <p:ph idx="14"/>
          </p:nvPr>
        </p:nvSpPr>
        <p:spPr>
          <a:xfrm>
            <a:off x="467544" y="1600200"/>
            <a:ext cx="4040318" cy="4525963"/>
          </a:xfrm>
        </p:spPr>
        <p:txBody>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600">
                <a:solidFill>
                  <a:schemeClr val="accent3"/>
                </a:solidFill>
              </a:defRPr>
            </a:lvl4pPr>
            <a:lvl5pPr>
              <a:defRPr sz="1400">
                <a:solidFill>
                  <a:schemeClr val="accent3"/>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195729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sume and content">
    <p:spTree>
      <p:nvGrpSpPr>
        <p:cNvPr id="1" name=""/>
        <p:cNvGrpSpPr/>
        <p:nvPr/>
      </p:nvGrpSpPr>
      <p:grpSpPr>
        <a:xfrm>
          <a:off x="0" y="0"/>
          <a:ext cx="0" cy="0"/>
          <a:chOff x="0" y="0"/>
          <a:chExt cx="0" cy="0"/>
        </a:xfrm>
      </p:grpSpPr>
      <p:sp>
        <p:nvSpPr>
          <p:cNvPr id="7" name="Marcador de fecha 6"/>
          <p:cNvSpPr>
            <a:spLocks noGrp="1"/>
          </p:cNvSpPr>
          <p:nvPr>
            <p:ph type="dt" sz="half" idx="10"/>
          </p:nvPr>
        </p:nvSpPr>
        <p:spPr/>
        <p:txBody>
          <a:bodyPr/>
          <a:lstStyle/>
          <a:p>
            <a:fld id="{57011C56-6D5A-0343-8960-B9656A8D9360}" type="datetimeFigureOut">
              <a:rPr lang="es-ES" smtClean="0"/>
              <a:pPr/>
              <a:t>5/22/14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85DB349-75D0-C74E-9AF1-79766BD7ABD2}" type="slidenum">
              <a:rPr lang="es-ES" smtClean="0"/>
              <a:pPr/>
              <a:t>‹#›</a:t>
            </a:fld>
            <a:endParaRPr lang="es-ES"/>
          </a:p>
        </p:txBody>
      </p:sp>
      <p:sp>
        <p:nvSpPr>
          <p:cNvPr id="14" name="Marcador de texto 3"/>
          <p:cNvSpPr>
            <a:spLocks noGrp="1"/>
          </p:cNvSpPr>
          <p:nvPr>
            <p:ph type="body" sz="half" idx="2"/>
          </p:nvPr>
        </p:nvSpPr>
        <p:spPr>
          <a:xfrm>
            <a:off x="457200" y="2010376"/>
            <a:ext cx="3008313" cy="4115787"/>
          </a:xfrm>
        </p:spPr>
        <p:txBody>
          <a:bodyPr/>
          <a:lstStyle>
            <a:lvl1pPr marL="0" indent="0">
              <a:buNone/>
              <a:defRPr sz="1400">
                <a:solidFill>
                  <a:srgbClr val="2905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
        <p:nvSpPr>
          <p:cNvPr id="15" name="Marcador de contenido 2"/>
          <p:cNvSpPr>
            <a:spLocks noGrp="1"/>
          </p:cNvSpPr>
          <p:nvPr>
            <p:ph idx="1"/>
          </p:nvPr>
        </p:nvSpPr>
        <p:spPr>
          <a:xfrm>
            <a:off x="3677462" y="1191780"/>
            <a:ext cx="5009338" cy="4934383"/>
          </a:xfrm>
        </p:spPr>
        <p:txBody>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600">
                <a:solidFill>
                  <a:schemeClr val="accent3"/>
                </a:solidFill>
              </a:defRPr>
            </a:lvl4pPr>
            <a:lvl5pPr>
              <a:defRPr sz="1400">
                <a:solidFill>
                  <a:schemeClr val="accent3"/>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19"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20" name="Marcador de texto 3"/>
          <p:cNvSpPr>
            <a:spLocks noGrp="1"/>
          </p:cNvSpPr>
          <p:nvPr>
            <p:ph type="body" sz="half" idx="13"/>
          </p:nvPr>
        </p:nvSpPr>
        <p:spPr>
          <a:xfrm>
            <a:off x="457200" y="1191781"/>
            <a:ext cx="3008313" cy="728310"/>
          </a:xfrm>
        </p:spPr>
        <p:txBody>
          <a:bodyPr>
            <a:normAutofit/>
          </a:bodyPr>
          <a:lstStyle>
            <a:lvl1pPr marL="0" indent="0">
              <a:buNone/>
              <a:defRPr sz="1800" b="1">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57916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57011C56-6D5A-0343-8960-B9656A8D9360}" type="datetimeFigureOut">
              <a:rPr lang="es-ES" smtClean="0"/>
              <a:pPr/>
              <a:t>5/22/14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85DB349-75D0-C74E-9AF1-79766BD7ABD2}" type="slidenum">
              <a:rPr lang="es-ES" smtClean="0"/>
              <a:pPr/>
              <a:t>‹#›</a:t>
            </a:fld>
            <a:endParaRPr lang="es-ES"/>
          </a:p>
        </p:txBody>
      </p:sp>
    </p:spTree>
    <p:extLst>
      <p:ext uri="{BB962C8B-B14F-4D97-AF65-F5344CB8AC3E}">
        <p14:creationId xmlns:p14="http://schemas.microsoft.com/office/powerpoint/2010/main" val="352497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lone">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7011C56-6D5A-0343-8960-B9656A8D9360}" type="datetimeFigureOut">
              <a:rPr lang="es-ES" smtClean="0"/>
              <a:pPr/>
              <a:t>5/22/14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85DB349-75D0-C74E-9AF1-79766BD7ABD2}" type="slidenum">
              <a:rPr lang="es-ES" smtClean="0"/>
              <a:pPr/>
              <a:t>‹#›</a:t>
            </a:fld>
            <a:endParaRPr lang="es-ES"/>
          </a:p>
        </p:txBody>
      </p:sp>
      <p:sp>
        <p:nvSpPr>
          <p:cNvPr id="5"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18139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1792288" y="103410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602076"/>
            <a:ext cx="5486400" cy="804862"/>
          </a:xfrm>
        </p:spPr>
        <p:txBody>
          <a:bodyPr/>
          <a:lstStyle>
            <a:lvl1pPr marL="0" indent="0">
              <a:buNone/>
              <a:defRPr sz="140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
        <p:nvSpPr>
          <p:cNvPr id="5" name="Marcador de fecha 4"/>
          <p:cNvSpPr>
            <a:spLocks noGrp="1"/>
          </p:cNvSpPr>
          <p:nvPr>
            <p:ph type="dt" sz="half" idx="10"/>
          </p:nvPr>
        </p:nvSpPr>
        <p:spPr/>
        <p:txBody>
          <a:bodyPr/>
          <a:lstStyle/>
          <a:p>
            <a:fld id="{57011C56-6D5A-0343-8960-B9656A8D9360}" type="datetimeFigureOut">
              <a:rPr lang="es-ES" smtClean="0"/>
              <a:pPr/>
              <a:t>5/22/14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85DB349-75D0-C74E-9AF1-79766BD7ABD2}" type="slidenum">
              <a:rPr lang="es-ES" smtClean="0"/>
              <a:pPr/>
              <a:t>‹#›</a:t>
            </a:fld>
            <a:endParaRPr lang="es-ES"/>
          </a:p>
        </p:txBody>
      </p:sp>
      <p:sp>
        <p:nvSpPr>
          <p:cNvPr id="10" name="Título 1"/>
          <p:cNvSpPr>
            <a:spLocks noGrp="1"/>
          </p:cNvSpPr>
          <p:nvPr>
            <p:ph type="title"/>
          </p:nvPr>
        </p:nvSpPr>
        <p:spPr>
          <a:xfrm>
            <a:off x="637988" y="529679"/>
            <a:ext cx="7282699" cy="463471"/>
          </a:xfrm>
        </p:spPr>
        <p:txBody>
          <a:bodyPr>
            <a:normAutofit/>
          </a:bodyPr>
          <a:lstStyle>
            <a:lvl1pPr algn="r">
              <a:defRPr sz="2000" b="1">
                <a:solidFill>
                  <a:schemeClr val="accent4">
                    <a:lumMod val="40000"/>
                    <a:lumOff val="60000"/>
                  </a:schemeClr>
                </a:solidFill>
              </a:defRPr>
            </a:lvl1pPr>
          </a:lstStyle>
          <a:p>
            <a:r>
              <a:rPr lang="es-ES_tradnl" dirty="0" smtClean="0"/>
              <a:t>Clic para editar título</a:t>
            </a:r>
            <a:endParaRPr lang="es-ES" dirty="0"/>
          </a:p>
        </p:txBody>
      </p:sp>
      <p:sp>
        <p:nvSpPr>
          <p:cNvPr id="11" name="Marcador de texto 3"/>
          <p:cNvSpPr>
            <a:spLocks noGrp="1"/>
          </p:cNvSpPr>
          <p:nvPr>
            <p:ph type="body" sz="half" idx="13"/>
          </p:nvPr>
        </p:nvSpPr>
        <p:spPr>
          <a:xfrm>
            <a:off x="1792288" y="5199645"/>
            <a:ext cx="5486400" cy="402431"/>
          </a:xfrm>
        </p:spPr>
        <p:txBody>
          <a:bodyPr>
            <a:normAutofit/>
          </a:bodyPr>
          <a:lstStyle>
            <a:lvl1pPr marL="0" indent="0">
              <a:buNone/>
              <a:defRPr sz="1800" b="1">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279727956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theme" Target="../theme/theme2.xml"/><Relationship Id="rId10"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8.xml"/><Relationship Id="rId20" Type="http://schemas.openxmlformats.org/officeDocument/2006/relationships/theme" Target="../theme/theme3.xml"/><Relationship Id="rId21" Type="http://schemas.openxmlformats.org/officeDocument/2006/relationships/image" Target="../media/image3.jpeg"/><Relationship Id="rId22" Type="http://schemas.openxmlformats.org/officeDocument/2006/relationships/image" Target="../media/image4.png"/><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slideLayout" Target="../slideLayouts/slideLayout27.xml"/><Relationship Id="rId19" Type="http://schemas.openxmlformats.org/officeDocument/2006/relationships/slideLayout" Target="../slideLayouts/slideLayout28.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8" descr="GEN6_fondoPPT_PORT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bg1"/>
                </a:solidFill>
              </a:defRPr>
            </a:lvl1pPr>
          </a:lstStyle>
          <a:p>
            <a:fld id="{57011C56-6D5A-0343-8960-B9656A8D9360}" type="datetimeFigureOut">
              <a:rPr lang="es-ES" smtClean="0"/>
              <a:pPr/>
              <a:t>5/22/14</a:t>
            </a:fld>
            <a:endParaRPr lang="es-ES" dirty="0"/>
          </a:p>
        </p:txBody>
      </p:sp>
    </p:spTree>
    <p:extLst>
      <p:ext uri="{BB962C8B-B14F-4D97-AF65-F5344CB8AC3E}">
        <p14:creationId xmlns:p14="http://schemas.microsoft.com/office/powerpoint/2010/main" val="1366548345"/>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GEN6_fondoPPT_4b.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bg1"/>
                </a:solidFill>
              </a:defRPr>
            </a:lvl1pPr>
          </a:lstStyle>
          <a:p>
            <a:fld id="{57011C56-6D5A-0343-8960-B9656A8D9360}" type="datetimeFigureOut">
              <a:rPr lang="es-ES" smtClean="0"/>
              <a:pPr/>
              <a:t>5/22/14</a:t>
            </a:fld>
            <a:endParaRPr lang="es-E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b="1">
                <a:solidFill>
                  <a:schemeClr val="accent4">
                    <a:lumMod val="40000"/>
                    <a:lumOff val="60000"/>
                  </a:schemeClr>
                </a:solidFill>
              </a:defRPr>
            </a:lvl1pPr>
          </a:lstStyle>
          <a:p>
            <a:endParaRPr lang="es-E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accent4">
                    <a:lumMod val="20000"/>
                    <a:lumOff val="80000"/>
                  </a:schemeClr>
                </a:solidFill>
              </a:defRPr>
            </a:lvl1pPr>
          </a:lstStyle>
          <a:p>
            <a:fld id="{F85DB349-75D0-C74E-9AF1-79766BD7ABD2}" type="slidenum">
              <a:rPr lang="es-ES" smtClean="0"/>
              <a:pPr/>
              <a:t>‹#›</a:t>
            </a:fld>
            <a:endParaRPr lang="es-ES" dirty="0"/>
          </a:p>
        </p:txBody>
      </p:sp>
    </p:spTree>
    <p:extLst>
      <p:ext uri="{BB962C8B-B14F-4D97-AF65-F5344CB8AC3E}">
        <p14:creationId xmlns:p14="http://schemas.microsoft.com/office/powerpoint/2010/main" val="40332095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1"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669" y="457824"/>
            <a:ext cx="8229600" cy="1143000"/>
          </a:xfrm>
          <a:prstGeom prst="rect">
            <a:avLst/>
          </a:prstGeom>
        </p:spPr>
        <p:txBody>
          <a:bodyPr vert="horz" lIns="91440" tIns="45720" rIns="91440" bIns="45720" rtlCol="0" anchor="t" anchorCtr="0">
            <a:noAutofit/>
          </a:bodyPr>
          <a:lstStyle/>
          <a:p>
            <a:r>
              <a:rPr lang="en-US" dirty="0" smtClean="0"/>
              <a:t>Click to edit Master title style</a:t>
            </a:r>
            <a:endParaRPr lang="en-GB" dirty="0"/>
          </a:p>
        </p:txBody>
      </p:sp>
      <p:sp>
        <p:nvSpPr>
          <p:cNvPr id="4" name="Date Placeholder 3"/>
          <p:cNvSpPr>
            <a:spLocks noGrp="1"/>
          </p:cNvSpPr>
          <p:nvPr>
            <p:ph type="dt" sz="half" idx="2"/>
          </p:nvPr>
        </p:nvSpPr>
        <p:spPr>
          <a:xfrm>
            <a:off x="7235845" y="6280152"/>
            <a:ext cx="1069955" cy="349249"/>
          </a:xfrm>
          <a:prstGeom prst="rect">
            <a:avLst/>
          </a:prstGeom>
        </p:spPr>
        <p:txBody>
          <a:bodyPr vert="horz" lIns="91440" tIns="45720" rIns="91440" bIns="45720" rtlCol="0" anchor="ctr"/>
          <a:lstStyle>
            <a:lvl1pPr algn="l">
              <a:defRPr sz="1100">
                <a:solidFill>
                  <a:schemeClr val="tx1">
                    <a:tint val="75000"/>
                  </a:schemeClr>
                </a:solidFill>
              </a:defRPr>
            </a:lvl1pPr>
          </a:lstStyle>
          <a:p>
            <a:pPr defTabSz="914400"/>
            <a:endParaRPr lang="en-GB" dirty="0">
              <a:solidFill>
                <a:srgbClr val="060E18">
                  <a:tint val="75000"/>
                </a:srgbClr>
              </a:solidFill>
            </a:endParaRPr>
          </a:p>
        </p:txBody>
      </p:sp>
      <p:sp>
        <p:nvSpPr>
          <p:cNvPr id="5" name="Footer Placeholder 4"/>
          <p:cNvSpPr>
            <a:spLocks noGrp="1"/>
          </p:cNvSpPr>
          <p:nvPr>
            <p:ph type="ftr" sz="quarter" idx="3"/>
          </p:nvPr>
        </p:nvSpPr>
        <p:spPr>
          <a:xfrm>
            <a:off x="3124200" y="626491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914400"/>
            <a:endParaRPr lang="en-GB" dirty="0">
              <a:solidFill>
                <a:srgbClr val="060E18">
                  <a:tint val="75000"/>
                </a:srgbClr>
              </a:solidFill>
            </a:endParaRPr>
          </a:p>
        </p:txBody>
      </p:sp>
      <p:sp>
        <p:nvSpPr>
          <p:cNvPr id="6" name="Slide Number Placeholder 5"/>
          <p:cNvSpPr>
            <a:spLocks noGrp="1"/>
          </p:cNvSpPr>
          <p:nvPr>
            <p:ph type="sldNum" sz="quarter" idx="4"/>
          </p:nvPr>
        </p:nvSpPr>
        <p:spPr>
          <a:xfrm>
            <a:off x="355600" y="6264912"/>
            <a:ext cx="854054"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914400"/>
            <a:fld id="{FA56ABA4-253D-44E9-97A8-82E0FB6AF783}" type="slidenum">
              <a:rPr lang="en-GB" smtClean="0">
                <a:solidFill>
                  <a:srgbClr val="060E18">
                    <a:tint val="75000"/>
                  </a:srgbClr>
                </a:solidFill>
              </a:rPr>
              <a:pPr defTabSz="914400"/>
              <a:t>‹#›</a:t>
            </a:fld>
            <a:endParaRPr lang="en-GB" dirty="0">
              <a:solidFill>
                <a:srgbClr val="060E18">
                  <a:tint val="75000"/>
                </a:srgbClr>
              </a:solidFill>
            </a:endParaRPr>
          </a:p>
        </p:txBody>
      </p:sp>
      <p:pic>
        <p:nvPicPr>
          <p:cNvPr id="9" name="Picture 8" descr="logotip.png"/>
          <p:cNvPicPr>
            <a:picLocks noChangeAspect="1"/>
          </p:cNvPicPr>
          <p:nvPr userDrawn="1"/>
        </p:nvPicPr>
        <p:blipFill>
          <a:blip r:embed="rId22" cstate="print"/>
          <a:stretch>
            <a:fillRect/>
          </a:stretch>
        </p:blipFill>
        <p:spPr>
          <a:xfrm>
            <a:off x="8224566" y="6146575"/>
            <a:ext cx="880955" cy="480521"/>
          </a:xfrm>
          <a:prstGeom prst="rect">
            <a:avLst/>
          </a:prstGeom>
        </p:spPr>
      </p:pic>
      <p:sp>
        <p:nvSpPr>
          <p:cNvPr id="8" name="TextBox 7"/>
          <p:cNvSpPr txBox="1"/>
          <p:nvPr userDrawn="1"/>
        </p:nvSpPr>
        <p:spPr>
          <a:xfrm>
            <a:off x="8255899" y="6614530"/>
            <a:ext cx="1161143" cy="230832"/>
          </a:xfrm>
          <a:prstGeom prst="rect">
            <a:avLst/>
          </a:prstGeom>
          <a:noFill/>
        </p:spPr>
        <p:txBody>
          <a:bodyPr wrap="square" rtlCol="0">
            <a:spAutoFit/>
          </a:bodyPr>
          <a:lstStyle/>
          <a:p>
            <a:pPr defTabSz="914400"/>
            <a:r>
              <a:rPr lang="sl-SI" sz="900" dirty="0" smtClean="0">
                <a:solidFill>
                  <a:prstClr val="white"/>
                </a:solidFill>
              </a:rPr>
              <a:t>www.ltfe.org</a:t>
            </a:r>
            <a:endParaRPr lang="sl-SI" sz="900" dirty="0">
              <a:solidFill>
                <a:prstClr val="white"/>
              </a:solidFill>
            </a:endParaRPr>
          </a:p>
        </p:txBody>
      </p:sp>
      <p:sp>
        <p:nvSpPr>
          <p:cNvPr id="12" name="Text Placeholder 11"/>
          <p:cNvSpPr>
            <a:spLocks noGrp="1"/>
          </p:cNvSpPr>
          <p:nvPr>
            <p:ph type="body" idx="1"/>
          </p:nvPr>
        </p:nvSpPr>
        <p:spPr>
          <a:xfrm>
            <a:off x="371282" y="1600200"/>
            <a:ext cx="8229600" cy="452628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l-SI" dirty="0"/>
          </a:p>
        </p:txBody>
      </p:sp>
    </p:spTree>
    <p:extLst>
      <p:ext uri="{BB962C8B-B14F-4D97-AF65-F5344CB8AC3E}">
        <p14:creationId xmlns:p14="http://schemas.microsoft.com/office/powerpoint/2010/main" val="23762713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728" r:id="rId19"/>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ts val="3000"/>
        </a:lnSpc>
        <a:spcBef>
          <a:spcPct val="0"/>
        </a:spcBef>
        <a:buNone/>
        <a:defRPr sz="2800" b="1" kern="1200" cap="all" baseline="0">
          <a:solidFill>
            <a:srgbClr val="344447"/>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rgbClr val="344447"/>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baseline="0">
          <a:solidFill>
            <a:srgbClr val="344447"/>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rgbClr val="344447"/>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rgbClr val="344447"/>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200" kern="1200">
          <a:solidFill>
            <a:srgbClr val="344447"/>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801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urgentcomm.com/technology/long-term-evolution?intlink=autlink" TargetMode="External"/><Relationship Id="rId4" Type="http://schemas.openxmlformats.org/officeDocument/2006/relationships/hyperlink" Target="http://urgentcomm.com/policy_and_law/news/obama-signs-dblock-law-20120223" TargetMode="External"/><Relationship Id="rId5" Type="http://schemas.openxmlformats.org/officeDocument/2006/relationships/hyperlink" Target="http://www.3gpp.org/Public-Safety" TargetMode="External"/><Relationship Id="rId1" Type="http://schemas.openxmlformats.org/officeDocument/2006/relationships/slideLayout" Target="../slideLayouts/slideLayout34.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www.astrid.be" TargetMode="External"/><Relationship Id="rId4" Type="http://schemas.openxmlformats.org/officeDocument/2006/relationships/image" Target="../media/image35.png"/><Relationship Id="rId1" Type="http://schemas.openxmlformats.org/officeDocument/2006/relationships/slideLayout" Target="../slideLayouts/slideLayout34.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35.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eg"/><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 Id="rId3" Type="http://schemas.openxmlformats.org/officeDocument/2006/relationships/image" Target="../media/image4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7.emf"/><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 Id="rId3"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10.png"/><Relationship Id="rId1" Type="http://schemas.openxmlformats.org/officeDocument/2006/relationships/slideLayout" Target="../slideLayouts/slideLayout23.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ec.europa.eu/information_society/apps/projects/factsheet/index.cfm?project_ref=297239" TargetMode="External"/><Relationship Id="rId4" Type="http://schemas.openxmlformats.org/officeDocument/2006/relationships/hyperlink" Target="http://www.gen6-project.eu/" TargetMode="External"/><Relationship Id="rId5" Type="http://schemas.openxmlformats.org/officeDocument/2006/relationships/hyperlink" Target="http://www.gen6-project.eu/A-ERCS.html" TargetMode="External"/><Relationship Id="rId6" Type="http://schemas.openxmlformats.org/officeDocument/2006/relationships/hyperlink" Target="http://6inaction.net/" TargetMode="External"/><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png"/><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 Id="rId3"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8.png"/><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3.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0.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8.png"/><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9.jpeg"/><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3.png"/><Relationship Id="rId1" Type="http://schemas.openxmlformats.org/officeDocument/2006/relationships/slideLayout" Target="../slideLayouts/slideLayout35.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0.png"/><Relationship Id="rId1" Type="http://schemas.openxmlformats.org/officeDocument/2006/relationships/slideLayout" Target="../slideLayouts/slideLayout35.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5.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4.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0"/>
            <a:ext cx="9144001" cy="689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a:spLocks noGrp="1"/>
          </p:cNvSpPr>
          <p:nvPr>
            <p:ph type="subTitle" idx="1"/>
          </p:nvPr>
        </p:nvSpPr>
        <p:spPr>
          <a:xfrm>
            <a:off x="880937" y="1403908"/>
            <a:ext cx="7459352" cy="2472014"/>
          </a:xfrm>
        </p:spPr>
        <p:txBody>
          <a:bodyPr>
            <a:normAutofit/>
          </a:bodyPr>
          <a:lstStyle/>
          <a:p>
            <a:r>
              <a:rPr lang="en-US" dirty="0" smtClean="0">
                <a:solidFill>
                  <a:schemeClr val="bg2">
                    <a:lumMod val="75000"/>
                  </a:schemeClr>
                </a:solidFill>
                <a:latin typeface="PFBeauSansPro-Regular"/>
              </a:rPr>
              <a:t>6inACTION – </a:t>
            </a:r>
            <a:r>
              <a:rPr lang="en-US" dirty="0">
                <a:solidFill>
                  <a:schemeClr val="bg2">
                    <a:lumMod val="75000"/>
                  </a:schemeClr>
                </a:solidFill>
                <a:latin typeface="PFBeauSansPro-Regular"/>
              </a:rPr>
              <a:t>Smart C</a:t>
            </a:r>
            <a:r>
              <a:rPr lang="en-US" dirty="0" smtClean="0">
                <a:solidFill>
                  <a:schemeClr val="bg2">
                    <a:lumMod val="75000"/>
                  </a:schemeClr>
                </a:solidFill>
                <a:latin typeface="PFBeauSansPro-Regular"/>
              </a:rPr>
              <a:t>ommunications </a:t>
            </a:r>
            <a:r>
              <a:rPr lang="en-US" dirty="0">
                <a:solidFill>
                  <a:schemeClr val="bg2">
                    <a:lumMod val="75000"/>
                  </a:schemeClr>
                </a:solidFill>
                <a:latin typeface="PFBeauSansPro-Regular"/>
              </a:rPr>
              <a:t>S</a:t>
            </a:r>
            <a:r>
              <a:rPr lang="en-US" dirty="0" smtClean="0">
                <a:solidFill>
                  <a:schemeClr val="bg2">
                    <a:lumMod val="75000"/>
                  </a:schemeClr>
                </a:solidFill>
                <a:latin typeface="PFBeauSansPro-Regular"/>
              </a:rPr>
              <a:t>olution </a:t>
            </a:r>
            <a:r>
              <a:rPr lang="en-US" dirty="0">
                <a:solidFill>
                  <a:schemeClr val="bg2">
                    <a:lumMod val="75000"/>
                  </a:schemeClr>
                </a:solidFill>
                <a:latin typeface="PFBeauSansPro-Regular"/>
              </a:rPr>
              <a:t>i</a:t>
            </a:r>
            <a:r>
              <a:rPr lang="en-US" dirty="0" smtClean="0">
                <a:solidFill>
                  <a:schemeClr val="bg2">
                    <a:lumMod val="75000"/>
                  </a:schemeClr>
                </a:solidFill>
                <a:latin typeface="PFBeauSansPro-Regular"/>
              </a:rPr>
              <a:t>n Emergency </a:t>
            </a:r>
            <a:r>
              <a:rPr lang="en-US" dirty="0">
                <a:solidFill>
                  <a:schemeClr val="bg2">
                    <a:lumMod val="75000"/>
                  </a:schemeClr>
                </a:solidFill>
                <a:latin typeface="PFBeauSansPro-Regular"/>
              </a:rPr>
              <a:t>S</a:t>
            </a:r>
            <a:r>
              <a:rPr lang="en-US" dirty="0" smtClean="0">
                <a:solidFill>
                  <a:schemeClr val="bg2">
                    <a:lumMod val="75000"/>
                  </a:schemeClr>
                </a:solidFill>
                <a:latin typeface="PFBeauSansPro-Regular"/>
              </a:rPr>
              <a:t>ituations</a:t>
            </a:r>
          </a:p>
        </p:txBody>
      </p:sp>
      <p:sp>
        <p:nvSpPr>
          <p:cNvPr id="2" name="TextBox 1"/>
          <p:cNvSpPr txBox="1"/>
          <p:nvPr/>
        </p:nvSpPr>
        <p:spPr>
          <a:xfrm>
            <a:off x="2150856" y="5698075"/>
            <a:ext cx="184666" cy="369332"/>
          </a:xfrm>
          <a:prstGeom prst="rect">
            <a:avLst/>
          </a:prstGeom>
          <a:noFill/>
        </p:spPr>
        <p:txBody>
          <a:bodyPr wrap="none" rtlCol="0">
            <a:spAutoFit/>
          </a:bodyPr>
          <a:lstStyle/>
          <a:p>
            <a:endParaRPr lang="en-US" dirty="0"/>
          </a:p>
        </p:txBody>
      </p:sp>
      <p:sp>
        <p:nvSpPr>
          <p:cNvPr id="10" name="TextBox 9"/>
          <p:cNvSpPr txBox="1"/>
          <p:nvPr/>
        </p:nvSpPr>
        <p:spPr>
          <a:xfrm>
            <a:off x="405033" y="4419823"/>
            <a:ext cx="8178800" cy="707886"/>
          </a:xfrm>
          <a:prstGeom prst="rect">
            <a:avLst/>
          </a:prstGeom>
          <a:noFill/>
        </p:spPr>
        <p:txBody>
          <a:bodyPr wrap="square" rtlCol="0">
            <a:spAutoFit/>
          </a:bodyPr>
          <a:lstStyle/>
          <a:p>
            <a:pPr algn="ctr"/>
            <a:r>
              <a:rPr lang="en-US" sz="2000" b="1" dirty="0" smtClean="0">
                <a:solidFill>
                  <a:schemeClr val="bg2">
                    <a:lumMod val="75000"/>
                  </a:schemeClr>
                </a:solidFill>
                <a:latin typeface="PFBeauSansPro-Regular"/>
              </a:rPr>
              <a:t>Janez Sterle</a:t>
            </a:r>
            <a:r>
              <a:rPr lang="sl-SI" sz="2000" b="1" dirty="0" smtClean="0">
                <a:solidFill>
                  <a:schemeClr val="bg2">
                    <a:lumMod val="75000"/>
                  </a:schemeClr>
                </a:solidFill>
                <a:latin typeface="PFBeauSansPro-Regular"/>
              </a:rPr>
              <a:t>,</a:t>
            </a:r>
            <a:r>
              <a:rPr lang="en-US" sz="2000" b="1" dirty="0" smtClean="0">
                <a:solidFill>
                  <a:schemeClr val="bg2">
                    <a:lumMod val="75000"/>
                  </a:schemeClr>
                </a:solidFill>
                <a:latin typeface="PFBeauSansPro-Regular"/>
              </a:rPr>
              <a:t> </a:t>
            </a:r>
            <a:r>
              <a:rPr lang="en-US" sz="2000" b="1" dirty="0" err="1" smtClean="0">
                <a:solidFill>
                  <a:schemeClr val="bg2">
                    <a:lumMod val="75000"/>
                  </a:schemeClr>
                </a:solidFill>
                <a:latin typeface="PFBeauSansPro-Regular"/>
              </a:rPr>
              <a:t>Universität</a:t>
            </a:r>
            <a:r>
              <a:rPr lang="en-US" sz="2000" b="1" dirty="0" smtClean="0">
                <a:solidFill>
                  <a:schemeClr val="bg2">
                    <a:lumMod val="75000"/>
                  </a:schemeClr>
                </a:solidFill>
                <a:latin typeface="PFBeauSansPro-Regular"/>
              </a:rPr>
              <a:t> Ljubljana, </a:t>
            </a:r>
            <a:r>
              <a:rPr lang="en-US" sz="2000" b="1" dirty="0" err="1" smtClean="0">
                <a:solidFill>
                  <a:schemeClr val="bg2">
                    <a:lumMod val="75000"/>
                  </a:schemeClr>
                </a:solidFill>
                <a:latin typeface="PFBeauSansPro-Regular"/>
              </a:rPr>
              <a:t>Slowenien</a:t>
            </a:r>
            <a:endParaRPr lang="en-US" sz="2000" b="1" dirty="0" smtClean="0">
              <a:solidFill>
                <a:schemeClr val="bg2">
                  <a:lumMod val="75000"/>
                </a:schemeClr>
              </a:solidFill>
              <a:latin typeface="PFBeauSansPro-Regular"/>
            </a:endParaRPr>
          </a:p>
          <a:p>
            <a:pPr algn="ctr"/>
            <a:r>
              <a:rPr lang="sl-SI" sz="2000" b="1" dirty="0">
                <a:solidFill>
                  <a:schemeClr val="bg2">
                    <a:lumMod val="75000"/>
                  </a:schemeClr>
                </a:solidFill>
                <a:latin typeface="PFBeauSansPro-Regular"/>
              </a:rPr>
              <a:t>j</a:t>
            </a:r>
            <a:r>
              <a:rPr lang="sl-SI" sz="2000" b="1" dirty="0" smtClean="0">
                <a:solidFill>
                  <a:schemeClr val="bg2">
                    <a:lumMod val="75000"/>
                  </a:schemeClr>
                </a:solidFill>
                <a:latin typeface="PFBeauSansPro-Regular"/>
              </a:rPr>
              <a:t>anez.sterle@fe.uni-lj.si</a:t>
            </a:r>
            <a:endParaRPr lang="en-US" sz="2000" b="1" dirty="0">
              <a:solidFill>
                <a:schemeClr val="bg2">
                  <a:lumMod val="75000"/>
                </a:schemeClr>
              </a:solidFill>
              <a:latin typeface="PFBeauSansPro-Regular"/>
            </a:endParaRPr>
          </a:p>
        </p:txBody>
      </p:sp>
      <p:sp>
        <p:nvSpPr>
          <p:cNvPr id="3" name="TextBox 2"/>
          <p:cNvSpPr txBox="1"/>
          <p:nvPr/>
        </p:nvSpPr>
        <p:spPr>
          <a:xfrm>
            <a:off x="1927820" y="837671"/>
            <a:ext cx="5006499" cy="369332"/>
          </a:xfrm>
          <a:prstGeom prst="rect">
            <a:avLst/>
          </a:prstGeom>
          <a:noFill/>
        </p:spPr>
        <p:txBody>
          <a:bodyPr wrap="none" rtlCol="0">
            <a:spAutoFit/>
          </a:bodyPr>
          <a:lstStyle/>
          <a:p>
            <a:pPr algn="ctr"/>
            <a:r>
              <a:rPr lang="en-US" b="1" dirty="0" smtClean="0">
                <a:solidFill>
                  <a:schemeClr val="bg2">
                    <a:lumMod val="75000"/>
                  </a:schemeClr>
                </a:solidFill>
                <a:latin typeface="PFBeauSansPro-Regular"/>
              </a:rPr>
              <a:t>Der IPv6-Kongress, </a:t>
            </a:r>
            <a:r>
              <a:rPr lang="de-DE" b="1" dirty="0">
                <a:solidFill>
                  <a:schemeClr val="bg2">
                    <a:lumMod val="75000"/>
                  </a:schemeClr>
                </a:solidFill>
                <a:latin typeface="PFBeauSansPro-Regular"/>
              </a:rPr>
              <a:t>Frankfurt/Main </a:t>
            </a:r>
            <a:r>
              <a:rPr lang="de-DE" b="1" dirty="0" smtClean="0">
                <a:solidFill>
                  <a:schemeClr val="bg2">
                    <a:lumMod val="75000"/>
                  </a:schemeClr>
                </a:solidFill>
                <a:latin typeface="PFBeauSansPro-Regular"/>
              </a:rPr>
              <a:t>Mai </a:t>
            </a:r>
            <a:r>
              <a:rPr lang="de-DE" b="1" dirty="0">
                <a:solidFill>
                  <a:schemeClr val="bg2">
                    <a:lumMod val="75000"/>
                  </a:schemeClr>
                </a:solidFill>
                <a:latin typeface="PFBeauSansPro-Regular"/>
              </a:rPr>
              <a:t>2014</a:t>
            </a:r>
            <a:endParaRPr lang="en-US" dirty="0"/>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74253" r="1809" b="1306"/>
          <a:stretch/>
        </p:blipFill>
        <p:spPr bwMode="auto">
          <a:xfrm>
            <a:off x="1" y="5380915"/>
            <a:ext cx="9143999" cy="148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6871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sl-SI" sz="2800" b="1" dirty="0" smtClean="0">
                <a:latin typeface="PFBeauSansPro-Regular"/>
              </a:rPr>
              <a:t>Regulation and standardization</a:t>
            </a:r>
            <a:endParaRPr lang="en-US" sz="2800" b="1" dirty="0">
              <a:latin typeface="PFBeauSansPro-Regular"/>
            </a:endParaRPr>
          </a:p>
        </p:txBody>
      </p:sp>
      <p:sp>
        <p:nvSpPr>
          <p:cNvPr id="8"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sl-SI" sz="1800" b="1" dirty="0">
                <a:latin typeface="PFBeauSansPro-Regular"/>
              </a:rPr>
              <a:t>BB PPDR – BB </a:t>
            </a:r>
            <a:r>
              <a:rPr lang="sl-SI" sz="1800" b="1" dirty="0" err="1">
                <a:latin typeface="PFBeauSansPro-Regular"/>
              </a:rPr>
              <a:t>Public</a:t>
            </a:r>
            <a:r>
              <a:rPr lang="sl-SI" sz="1800" b="1" dirty="0">
                <a:latin typeface="PFBeauSansPro-Regular"/>
              </a:rPr>
              <a:t> </a:t>
            </a:r>
            <a:r>
              <a:rPr lang="sl-SI" sz="1800" b="1" dirty="0" err="1">
                <a:latin typeface="PFBeauSansPro-Regular"/>
              </a:rPr>
              <a:t>Protection</a:t>
            </a:r>
            <a:r>
              <a:rPr lang="sl-SI" sz="1800" b="1" dirty="0">
                <a:latin typeface="PFBeauSansPro-Regular"/>
              </a:rPr>
              <a:t> </a:t>
            </a:r>
            <a:r>
              <a:rPr lang="sl-SI" sz="1800" b="1" dirty="0" err="1">
                <a:latin typeface="PFBeauSansPro-Regular"/>
              </a:rPr>
              <a:t>and</a:t>
            </a:r>
            <a:r>
              <a:rPr lang="sl-SI" sz="1800" b="1" dirty="0">
                <a:latin typeface="PFBeauSansPro-Regular"/>
              </a:rPr>
              <a:t> </a:t>
            </a:r>
            <a:r>
              <a:rPr lang="sl-SI" sz="1800" b="1" dirty="0" err="1">
                <a:latin typeface="PFBeauSansPro-Regular"/>
              </a:rPr>
              <a:t>Disaster</a:t>
            </a:r>
            <a:r>
              <a:rPr lang="sl-SI" sz="1800" b="1" dirty="0">
                <a:latin typeface="PFBeauSansPro-Regular"/>
              </a:rPr>
              <a:t> Relief</a:t>
            </a:r>
          </a:p>
          <a:p>
            <a:pPr marL="400050" lvl="1" defTabSz="457200"/>
            <a:r>
              <a:rPr lang="en-US" sz="1400" b="1" dirty="0" smtClean="0">
                <a:latin typeface="PFBeauSansPro-Regular"/>
              </a:rPr>
              <a:t>ITU-T - Report ITU-R M.2033 </a:t>
            </a:r>
          </a:p>
          <a:p>
            <a:pPr marL="800100" lvl="2" defTabSz="457200"/>
            <a:r>
              <a:rPr lang="en-US" sz="1200" b="1" dirty="0" err="1" smtClean="0">
                <a:latin typeface="PFBeauSansPro-Regular"/>
              </a:rPr>
              <a:t>Radiocommunication</a:t>
            </a:r>
            <a:r>
              <a:rPr lang="en-US" sz="1200" b="1" dirty="0" smtClean="0">
                <a:latin typeface="PFBeauSansPro-Regular"/>
              </a:rPr>
              <a:t> objectives and requirements for public protection and disaster relief</a:t>
            </a:r>
            <a:endParaRPr lang="sl-SI" sz="1200" b="1" dirty="0" smtClean="0">
              <a:latin typeface="PFBeauSansPro-Regular"/>
            </a:endParaRPr>
          </a:p>
          <a:p>
            <a:pPr marL="400050" lvl="1" defTabSz="457200"/>
            <a:r>
              <a:rPr lang="en-US" sz="1400" b="1" dirty="0" smtClean="0">
                <a:latin typeface="PFBeauSansPro-Regular"/>
              </a:rPr>
              <a:t>US </a:t>
            </a:r>
            <a:r>
              <a:rPr lang="en-US" sz="1400" b="1" dirty="0" smtClean="0">
                <a:latin typeface="PFBeauSansPro-Regular"/>
              </a:rPr>
              <a:t>FCC mandates LTE for public safety network (</a:t>
            </a:r>
            <a:r>
              <a:rPr lang="en-US" sz="1400" b="1" dirty="0" err="1" smtClean="0">
                <a:latin typeface="PFBeauSansPro-Regular"/>
              </a:rPr>
              <a:t>Februar</a:t>
            </a:r>
            <a:r>
              <a:rPr lang="en-US" sz="1400" b="1" dirty="0" smtClean="0">
                <a:latin typeface="PFBeauSansPro-Regular"/>
              </a:rPr>
              <a:t> 2012)</a:t>
            </a:r>
            <a:endParaRPr lang="sl-SI" sz="1400" b="1" dirty="0" smtClean="0">
              <a:latin typeface="PFBeauSansPro-Regular"/>
            </a:endParaRPr>
          </a:p>
          <a:p>
            <a:pPr marL="800100" lvl="2" defTabSz="457200"/>
            <a:r>
              <a:rPr lang="en-US" sz="1200" b="1" dirty="0">
                <a:latin typeface="PFBeauSansPro-Regular"/>
              </a:rPr>
              <a:t>700 MHz, D  Block</a:t>
            </a:r>
          </a:p>
          <a:p>
            <a:pPr marL="1257300" lvl="3" defTabSz="457200"/>
            <a:r>
              <a:rPr lang="en-US" sz="700" dirty="0" smtClean="0">
                <a:latin typeface="PFBeauSansPro-Regular"/>
              </a:rPr>
              <a:t>„</a:t>
            </a:r>
            <a:r>
              <a:rPr lang="en-US" sz="1000" dirty="0" smtClean="0">
                <a:latin typeface="PFBeauSansPro-Regular"/>
              </a:rPr>
              <a:t>President Barack Obama yesterday signed into law the payroll-tax-cut extension legislation, which reallocates the 700 MHz D Block spectrum to public safety and provides $7 billion in federal funding to help pay for the </a:t>
            </a:r>
            <a:r>
              <a:rPr lang="en-US" sz="1000" dirty="0" err="1" smtClean="0">
                <a:latin typeface="PFBeauSansPro-Regular"/>
              </a:rPr>
              <a:t>buildout</a:t>
            </a:r>
            <a:r>
              <a:rPr lang="en-US" sz="1000" dirty="0" smtClean="0">
                <a:latin typeface="PFBeauSansPro-Regular"/>
              </a:rPr>
              <a:t> of a nationwide </a:t>
            </a:r>
            <a:r>
              <a:rPr lang="en-US" sz="1000" dirty="0" smtClean="0">
                <a:latin typeface="PFBeauSansPro-Regular"/>
                <a:hlinkClick r:id="rId3" tooltip="More on LTE"/>
              </a:rPr>
              <a:t>LTE</a:t>
            </a:r>
            <a:r>
              <a:rPr lang="en-US" sz="1000" dirty="0" smtClean="0">
                <a:latin typeface="PFBeauSansPro-Regular"/>
              </a:rPr>
              <a:t> network for first responders.“</a:t>
            </a:r>
            <a:endParaRPr lang="sl-SI" sz="1000" dirty="0" smtClean="0">
              <a:latin typeface="PFBeauSansPro-Regular"/>
            </a:endParaRPr>
          </a:p>
          <a:p>
            <a:pPr marL="1257300" lvl="3" defTabSz="457200"/>
            <a:r>
              <a:rPr lang="en-US" sz="1000" dirty="0">
                <a:latin typeface="PFBeauSansPro-Regular"/>
                <a:hlinkClick r:id="rId4"/>
              </a:rPr>
              <a:t>http://urgentcomm.com/policy_and_law/news/obama-signs-dblock-law-20120223</a:t>
            </a:r>
            <a:endParaRPr lang="sl-SI" sz="1000" dirty="0">
              <a:latin typeface="PFBeauSansPro-Regular"/>
            </a:endParaRPr>
          </a:p>
          <a:p>
            <a:pPr marL="800100" lvl="2" defTabSz="457200"/>
            <a:r>
              <a:rPr lang="sl-SI" sz="1200" b="1" dirty="0" err="1">
                <a:latin typeface="PFBeauSansPro-Regular"/>
              </a:rPr>
              <a:t>Congressional</a:t>
            </a:r>
            <a:r>
              <a:rPr lang="sl-SI" sz="1200" b="1" dirty="0">
                <a:latin typeface="PFBeauSansPro-Regular"/>
              </a:rPr>
              <a:t> </a:t>
            </a:r>
            <a:r>
              <a:rPr lang="sl-SI" sz="1200" b="1" dirty="0" err="1">
                <a:latin typeface="PFBeauSansPro-Regular"/>
              </a:rPr>
              <a:t>Research</a:t>
            </a:r>
            <a:r>
              <a:rPr lang="sl-SI" sz="1200" b="1" dirty="0">
                <a:latin typeface="PFBeauSansPro-Regular"/>
              </a:rPr>
              <a:t> </a:t>
            </a:r>
            <a:r>
              <a:rPr lang="sl-SI" sz="1200" b="1" dirty="0" err="1" smtClean="0">
                <a:latin typeface="PFBeauSansPro-Regular"/>
              </a:rPr>
              <a:t>Service</a:t>
            </a:r>
            <a:endParaRPr lang="sl-SI" sz="1200" b="1" dirty="0" smtClean="0">
              <a:latin typeface="PFBeauSansPro-Regular"/>
            </a:endParaRPr>
          </a:p>
          <a:p>
            <a:pPr marL="1257300" lvl="3" defTabSz="457200"/>
            <a:r>
              <a:rPr lang="en-GB" sz="1000" dirty="0">
                <a:latin typeface="PFBeauSansPro-Regular"/>
              </a:rPr>
              <a:t>Substantial radio coverage is targeted, and the act instructs leveraging existing infrastructure by establishing agreements to use commercial or other communications infrastructure already in place. (e.g., federal, state, tribal,) </a:t>
            </a:r>
            <a:endParaRPr lang="sl-SI" sz="1000" dirty="0">
              <a:latin typeface="PFBeauSansPro-Regular"/>
            </a:endParaRPr>
          </a:p>
          <a:p>
            <a:pPr marL="400050" lvl="1" defTabSz="457200"/>
            <a:r>
              <a:rPr lang="en-US" sz="1400" b="1" dirty="0" smtClean="0">
                <a:latin typeface="PFBeauSansPro-Regular"/>
              </a:rPr>
              <a:t>EU </a:t>
            </a:r>
            <a:r>
              <a:rPr lang="en-US" sz="1400" b="1" dirty="0" smtClean="0">
                <a:latin typeface="PFBeauSansPro-Regular"/>
              </a:rPr>
              <a:t>Regulation - CEPT ECC Report 199 (May 2013)</a:t>
            </a:r>
          </a:p>
          <a:p>
            <a:pPr marL="800100" lvl="2" defTabSz="457200"/>
            <a:r>
              <a:rPr lang="en-US" sz="1200" b="1" dirty="0" smtClean="0">
                <a:latin typeface="PFBeauSansPro-Regular"/>
              </a:rPr>
              <a:t>User requirements and spectrum needs for future European broadband PPDR systems (Wide Area Networks)</a:t>
            </a:r>
          </a:p>
          <a:p>
            <a:pPr marL="800100" lvl="2" defTabSz="457200"/>
            <a:r>
              <a:rPr lang="en-US" sz="1200" b="1" dirty="0" smtClean="0">
                <a:latin typeface="PFBeauSansPro-Regular"/>
              </a:rPr>
              <a:t>Frequency blocks</a:t>
            </a:r>
          </a:p>
          <a:p>
            <a:pPr marL="1257300" lvl="3" defTabSz="457200"/>
            <a:r>
              <a:rPr lang="en-US" sz="1000" b="1" dirty="0" smtClean="0">
                <a:latin typeface="PFBeauSansPro-Regular"/>
              </a:rPr>
              <a:t>400MHz, 700 MHz, 2GHz? </a:t>
            </a:r>
          </a:p>
          <a:p>
            <a:pPr marL="800100" lvl="2" defTabSz="457200"/>
            <a:r>
              <a:rPr lang="en-US" sz="1200" b="1" dirty="0" smtClean="0">
                <a:latin typeface="PFBeauSansPro-Regular"/>
              </a:rPr>
              <a:t>Defined operational environments/category</a:t>
            </a:r>
            <a:r>
              <a:rPr lang="sl-SI" sz="1200" b="1" dirty="0" smtClean="0">
                <a:latin typeface="PFBeauSansPro-Regular"/>
              </a:rPr>
              <a:t> </a:t>
            </a:r>
            <a:r>
              <a:rPr lang="sl-SI" sz="1200" b="1" dirty="0" err="1" smtClean="0">
                <a:latin typeface="PFBeauSansPro-Regular"/>
              </a:rPr>
              <a:t>for</a:t>
            </a:r>
            <a:r>
              <a:rPr lang="sl-SI" sz="1200" b="1" dirty="0" smtClean="0">
                <a:latin typeface="PFBeauSansPro-Regular"/>
              </a:rPr>
              <a:t> BB PPDR</a:t>
            </a:r>
            <a:endParaRPr lang="en-US" sz="1200" b="1" dirty="0" smtClean="0">
              <a:latin typeface="PFBeauSansPro-Regular"/>
            </a:endParaRPr>
          </a:p>
          <a:p>
            <a:pPr marL="1257300" lvl="3" defTabSz="457200"/>
            <a:r>
              <a:rPr lang="en-US" sz="1000" b="1" dirty="0" smtClean="0">
                <a:latin typeface="PFBeauSansPro-Regular"/>
              </a:rPr>
              <a:t>PP1: Day-to-day operations</a:t>
            </a:r>
          </a:p>
          <a:p>
            <a:pPr marL="1257300" lvl="3" defTabSz="457200"/>
            <a:r>
              <a:rPr lang="en-US" sz="1000" b="1" dirty="0" smtClean="0">
                <a:latin typeface="PFBeauSansPro-Regular"/>
              </a:rPr>
              <a:t>PP2: Large emergency and/or public events</a:t>
            </a:r>
          </a:p>
          <a:p>
            <a:pPr marL="1257300" lvl="3" defTabSz="457200"/>
            <a:r>
              <a:rPr lang="en-US" sz="1000" b="1" dirty="0" smtClean="0">
                <a:latin typeface="PFBeauSansPro-Regular"/>
              </a:rPr>
              <a:t>DR: Disaster </a:t>
            </a:r>
            <a:r>
              <a:rPr lang="en-US" sz="1000" b="1" dirty="0" smtClean="0">
                <a:latin typeface="PFBeauSansPro-Regular"/>
              </a:rPr>
              <a:t>Relief</a:t>
            </a:r>
          </a:p>
          <a:p>
            <a:pPr marL="400050" lvl="1" defTabSz="457200"/>
            <a:r>
              <a:rPr lang="en-US" sz="1400" b="1" dirty="0">
                <a:latin typeface="PFBeauSansPro-Regular"/>
              </a:rPr>
              <a:t>Standardization - 3GPP Release 12</a:t>
            </a:r>
          </a:p>
          <a:p>
            <a:pPr marL="800100" lvl="2" defTabSz="457200"/>
            <a:r>
              <a:rPr lang="en-US" sz="1200" b="1" dirty="0">
                <a:latin typeface="PFBeauSansPro-Regular"/>
                <a:hlinkClick r:id="rId5"/>
              </a:rPr>
              <a:t>http://www.3gpp.org/Public-Safety</a:t>
            </a:r>
            <a:endParaRPr lang="en-US" sz="1400" b="1" dirty="0">
              <a:latin typeface="PFBeauSansPro-Regular"/>
            </a:endParaRPr>
          </a:p>
          <a:p>
            <a:pPr marL="1257300" lvl="3" defTabSz="457200"/>
            <a:endParaRPr lang="sl-SI" sz="1000" b="1" dirty="0" smtClean="0">
              <a:latin typeface="PFBeauSansPro-Regular"/>
            </a:endParaRPr>
          </a:p>
          <a:p>
            <a:pPr marL="1257300" lvl="3" defTabSz="457200"/>
            <a:endParaRPr lang="sl-SI" sz="1000" b="1" dirty="0">
              <a:latin typeface="PFBeauSansPro-Regular"/>
            </a:endParaRPr>
          </a:p>
          <a:p>
            <a:pPr marL="1257300" lvl="3" defTabSz="457200"/>
            <a:endParaRPr lang="en-US" sz="1000" b="1" dirty="0" smtClean="0">
              <a:latin typeface="PFBeauSansPro-Regular"/>
            </a:endParaRPr>
          </a:p>
          <a:p>
            <a:pPr marL="1257300" lvl="3" defTabSz="457200"/>
            <a:endParaRPr lang="en-US" sz="800" b="1" dirty="0">
              <a:latin typeface="PFBeauSansPro-Regular"/>
            </a:endParaRPr>
          </a:p>
        </p:txBody>
      </p:sp>
    </p:spTree>
    <p:extLst>
      <p:ext uri="{BB962C8B-B14F-4D97-AF65-F5344CB8AC3E}">
        <p14:creationId xmlns:p14="http://schemas.microsoft.com/office/powerpoint/2010/main" val="3692419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sl-SI" sz="2800" b="1" dirty="0">
                <a:latin typeface="PFBeauSansPro-Regular"/>
              </a:rPr>
              <a:t>EU – </a:t>
            </a:r>
            <a:r>
              <a:rPr lang="sl-SI" sz="2800" b="1" dirty="0" smtClean="0">
                <a:latin typeface="PFBeauSansPro-Regular"/>
              </a:rPr>
              <a:t>3G and LTE in Public Safety environment</a:t>
            </a:r>
            <a:endParaRPr lang="sl-SI" sz="2800" b="1" dirty="0">
              <a:latin typeface="PFBeauSansPro-Regular"/>
            </a:endParaRPr>
          </a:p>
        </p:txBody>
      </p:sp>
      <p:sp>
        <p:nvSpPr>
          <p:cNvPr id="7"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en-US" sz="1800" b="1" dirty="0">
                <a:latin typeface="PFBeauSansPro-Regular"/>
              </a:rPr>
              <a:t>ASTRID Belgium</a:t>
            </a:r>
            <a:r>
              <a:rPr lang="sl-SI" sz="1800" b="1" dirty="0">
                <a:latin typeface="PFBeauSansPro-Regular"/>
              </a:rPr>
              <a:t> </a:t>
            </a:r>
            <a:r>
              <a:rPr lang="sl-SI" sz="1800" b="1" dirty="0" smtClean="0">
                <a:latin typeface="PFBeauSansPro-Regular"/>
              </a:rPr>
              <a:t>– Public safety </a:t>
            </a:r>
            <a:r>
              <a:rPr lang="en-US" sz="1800" b="1" dirty="0" smtClean="0">
                <a:latin typeface="PFBeauSansPro-Regular"/>
              </a:rPr>
              <a:t>MVNO </a:t>
            </a:r>
            <a:r>
              <a:rPr lang="sl-SI" sz="1800" b="1" dirty="0">
                <a:latin typeface="PFBeauSansPro-Regular"/>
              </a:rPr>
              <a:t>o</a:t>
            </a:r>
            <a:r>
              <a:rPr lang="en-US" sz="1800" b="1" dirty="0" err="1" smtClean="0">
                <a:latin typeface="PFBeauSansPro-Regular"/>
              </a:rPr>
              <a:t>perator</a:t>
            </a:r>
            <a:endParaRPr lang="en-US" sz="1800" b="1" dirty="0">
              <a:latin typeface="PFBeauSansPro-Regular"/>
            </a:endParaRPr>
          </a:p>
          <a:p>
            <a:pPr marL="800100" lvl="2" defTabSz="457200"/>
            <a:r>
              <a:rPr lang="sl-SI" sz="1400" dirty="0">
                <a:hlinkClick r:id="rId3"/>
              </a:rPr>
              <a:t>http://</a:t>
            </a:r>
            <a:r>
              <a:rPr lang="sl-SI" sz="1400" dirty="0" smtClean="0">
                <a:hlinkClick r:id="rId3"/>
              </a:rPr>
              <a:t>www.astrid.be</a:t>
            </a:r>
            <a:endParaRPr lang="en-US" sz="1400" dirty="0" smtClean="0"/>
          </a:p>
          <a:p>
            <a:pPr marL="400050" lvl="1" defTabSz="457200"/>
            <a:endParaRPr lang="sl-SI" sz="1800" b="1" dirty="0" smtClean="0"/>
          </a:p>
          <a:p>
            <a:pPr marL="400050" lvl="1" defTabSz="457200"/>
            <a:endParaRPr lang="sl-SI" sz="1800" b="1" dirty="0"/>
          </a:p>
          <a:p>
            <a:pPr marL="400050" lvl="1" defTabSz="457200"/>
            <a:endParaRPr lang="sl-SI" sz="1800" b="1" dirty="0" smtClean="0"/>
          </a:p>
          <a:p>
            <a:pPr marL="400050" lvl="1" defTabSz="457200"/>
            <a:endParaRPr lang="sl-SI" sz="1800" b="1" dirty="0"/>
          </a:p>
          <a:p>
            <a:pPr marL="400050" lvl="1" defTabSz="457200"/>
            <a:endParaRPr lang="sl-SI" sz="1800" b="1" dirty="0" smtClean="0"/>
          </a:p>
          <a:p>
            <a:pPr marL="400050" lvl="1" defTabSz="457200"/>
            <a:endParaRPr lang="sl-SI" sz="1800" b="1" dirty="0"/>
          </a:p>
          <a:p>
            <a:pPr marL="400050" lvl="1" defTabSz="457200"/>
            <a:endParaRPr lang="sl-SI" sz="1800" b="1" dirty="0" smtClean="0"/>
          </a:p>
          <a:p>
            <a:pPr marL="800100" lvl="2" defTabSz="457200"/>
            <a:endParaRPr lang="en-US" sz="1000" b="1" dirty="0" smtClean="0">
              <a:latin typeface="PFBeauSansPro-Regular"/>
            </a:endParaRPr>
          </a:p>
          <a:p>
            <a:pPr marL="0" indent="0" defTabSz="457200">
              <a:buNone/>
            </a:pPr>
            <a:endParaRPr lang="en-US" sz="1400" b="1" dirty="0" smtClean="0">
              <a:latin typeface="PFBeauSansPro-Regular"/>
            </a:endParaRPr>
          </a:p>
          <a:p>
            <a:pPr marL="0" defTabSz="457200"/>
            <a:endParaRPr lang="en-US" sz="1400" b="1" dirty="0" smtClean="0">
              <a:latin typeface="PFBeauSansPro-Regular"/>
            </a:endParaRPr>
          </a:p>
          <a:p>
            <a:pPr marL="0" defTabSz="457200"/>
            <a:endParaRPr lang="en-US" sz="1400" b="1" dirty="0" smtClean="0">
              <a:latin typeface="PFBeauSansPro-Regular"/>
            </a:endParaRPr>
          </a:p>
        </p:txBody>
      </p:sp>
      <p:pic>
        <p:nvPicPr>
          <p:cNvPr id="4" name="Picture 3"/>
          <p:cNvPicPr>
            <a:picLocks noChangeAspect="1"/>
          </p:cNvPicPr>
          <p:nvPr/>
        </p:nvPicPr>
        <p:blipFill rotWithShape="1">
          <a:blip r:embed="rId4"/>
          <a:srcRect l="1745" t="35703" r="1724" b="1399"/>
          <a:stretch/>
        </p:blipFill>
        <p:spPr>
          <a:xfrm>
            <a:off x="560584" y="2274783"/>
            <a:ext cx="8080014" cy="4491681"/>
          </a:xfrm>
          <a:prstGeom prst="rect">
            <a:avLst/>
          </a:prstGeom>
        </p:spPr>
      </p:pic>
    </p:spTree>
    <p:extLst>
      <p:ext uri="{BB962C8B-B14F-4D97-AF65-F5344CB8AC3E}">
        <p14:creationId xmlns:p14="http://schemas.microsoft.com/office/powerpoint/2010/main" val="278056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2860"/>
            <a:ext cx="9144001" cy="68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a:spLocks noGrp="1"/>
          </p:cNvSpPr>
          <p:nvPr>
            <p:ph type="subTitle" idx="1"/>
          </p:nvPr>
        </p:nvSpPr>
        <p:spPr>
          <a:xfrm>
            <a:off x="1371600" y="1871385"/>
            <a:ext cx="6400800" cy="3053039"/>
          </a:xfrm>
        </p:spPr>
        <p:txBody>
          <a:bodyPr>
            <a:normAutofit/>
          </a:bodyPr>
          <a:lstStyle/>
          <a:p>
            <a:r>
              <a:rPr lang="en-US" dirty="0" smtClean="0">
                <a:solidFill>
                  <a:schemeClr val="bg2">
                    <a:lumMod val="75000"/>
                  </a:schemeClr>
                </a:solidFill>
                <a:latin typeface="PFBeauSansPro-Regular"/>
              </a:rPr>
              <a:t>6inACTION</a:t>
            </a:r>
          </a:p>
          <a:p>
            <a:endParaRPr lang="en-US" sz="2400" dirty="0" smtClean="0">
              <a:solidFill>
                <a:schemeClr val="bg2">
                  <a:lumMod val="75000"/>
                </a:schemeClr>
              </a:solidFill>
              <a:latin typeface="PFBeauSansPro-Regular"/>
            </a:endParaRPr>
          </a:p>
          <a:p>
            <a:r>
              <a:rPr lang="sl-SI" sz="2400" dirty="0" smtClean="0">
                <a:solidFill>
                  <a:schemeClr val="bg2">
                    <a:lumMod val="75000"/>
                  </a:schemeClr>
                </a:solidFill>
                <a:latin typeface="PFBeauSansPro-Regular"/>
              </a:rPr>
              <a:t>First </a:t>
            </a:r>
            <a:r>
              <a:rPr lang="en-US" sz="2400" dirty="0" smtClean="0">
                <a:solidFill>
                  <a:schemeClr val="bg2">
                    <a:lumMod val="75000"/>
                  </a:schemeClr>
                </a:solidFill>
                <a:latin typeface="PFBeauSansPro-Regular"/>
              </a:rPr>
              <a:t>BB PPDR System</a:t>
            </a:r>
            <a:r>
              <a:rPr lang="sl-SI" sz="2400" dirty="0" smtClean="0">
                <a:solidFill>
                  <a:schemeClr val="bg2">
                    <a:lumMod val="75000"/>
                  </a:schemeClr>
                </a:solidFill>
                <a:latin typeface="PFBeauSansPro-Regular"/>
              </a:rPr>
              <a:t> </a:t>
            </a:r>
            <a:r>
              <a:rPr lang="sl-SI" sz="2400" dirty="0" err="1" smtClean="0">
                <a:solidFill>
                  <a:schemeClr val="bg2">
                    <a:lumMod val="75000"/>
                  </a:schemeClr>
                </a:solidFill>
                <a:latin typeface="PFBeauSansPro-Regular"/>
              </a:rPr>
              <a:t>by</a:t>
            </a:r>
            <a:r>
              <a:rPr lang="en-US" sz="2400" dirty="0" smtClean="0">
                <a:solidFill>
                  <a:schemeClr val="bg2">
                    <a:lumMod val="75000"/>
                  </a:schemeClr>
                </a:solidFill>
                <a:latin typeface="PFBeauSansPro-Regular"/>
              </a:rPr>
              <a:t> </a:t>
            </a:r>
            <a:r>
              <a:rPr lang="sl-SI" sz="2400" dirty="0" smtClean="0">
                <a:solidFill>
                  <a:schemeClr val="bg2">
                    <a:lumMod val="75000"/>
                  </a:schemeClr>
                </a:solidFill>
                <a:latin typeface="PFBeauSansPro-Regular"/>
              </a:rPr>
              <a:t>„</a:t>
            </a:r>
            <a:r>
              <a:rPr lang="en-US" sz="2400" dirty="0" smtClean="0">
                <a:solidFill>
                  <a:schemeClr val="bg2">
                    <a:lumMod val="75000"/>
                  </a:schemeClr>
                </a:solidFill>
                <a:latin typeface="PFBeauSansPro-Regular"/>
              </a:rPr>
              <a:t>CEPT ECC Report 199</a:t>
            </a:r>
            <a:r>
              <a:rPr lang="sl-SI" sz="2400" dirty="0" smtClean="0">
                <a:solidFill>
                  <a:schemeClr val="bg2">
                    <a:lumMod val="75000"/>
                  </a:schemeClr>
                </a:solidFill>
                <a:latin typeface="PFBeauSansPro-Regular"/>
              </a:rPr>
              <a:t>“</a:t>
            </a:r>
            <a:endParaRPr lang="en-US" sz="2400" dirty="0"/>
          </a:p>
        </p:txBody>
      </p:sp>
      <p:sp>
        <p:nvSpPr>
          <p:cNvPr id="9" name="Title 8"/>
          <p:cNvSpPr>
            <a:spLocks noGrp="1"/>
          </p:cNvSpPr>
          <p:nvPr>
            <p:ph type="title"/>
          </p:nvPr>
        </p:nvSpPr>
        <p:spPr/>
        <p:txBody>
          <a:bodyPr/>
          <a:lstStyle/>
          <a:p>
            <a:endParaRPr lang="sl-SI"/>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9332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41666" y="2433768"/>
            <a:ext cx="4722832" cy="1916487"/>
            <a:chOff x="2241666" y="2433768"/>
            <a:chExt cx="4722832" cy="1916487"/>
          </a:xfrm>
        </p:grpSpPr>
        <p:sp>
          <p:nvSpPr>
            <p:cNvPr id="5" name="Parallelogram 4"/>
            <p:cNvSpPr/>
            <p:nvPr/>
          </p:nvSpPr>
          <p:spPr>
            <a:xfrm rot="20736464">
              <a:off x="2241666" y="2433768"/>
              <a:ext cx="3077407"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arallelogram 7"/>
            <p:cNvSpPr/>
            <p:nvPr/>
          </p:nvSpPr>
          <p:spPr>
            <a:xfrm rot="1946834" flipH="1">
              <a:off x="4751558" y="2531340"/>
              <a:ext cx="2210724"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Rounded Rectangle 6"/>
            <p:cNvSpPr/>
            <p:nvPr/>
          </p:nvSpPr>
          <p:spPr>
            <a:xfrm>
              <a:off x="6401988" y="3052762"/>
              <a:ext cx="450056" cy="8953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Rounded Rectangle 10"/>
            <p:cNvSpPr/>
            <p:nvPr/>
          </p:nvSpPr>
          <p:spPr>
            <a:xfrm>
              <a:off x="2377677" y="2820539"/>
              <a:ext cx="450056" cy="8810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arallelogram 11"/>
            <p:cNvSpPr/>
            <p:nvPr/>
          </p:nvSpPr>
          <p:spPr>
            <a:xfrm rot="20673172">
              <a:off x="3779874" y="3502610"/>
              <a:ext cx="3184624"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Rounded Rectangle 12"/>
            <p:cNvSpPr/>
            <p:nvPr/>
          </p:nvSpPr>
          <p:spPr>
            <a:xfrm rot="18277133">
              <a:off x="2870270" y="2756433"/>
              <a:ext cx="1181175" cy="20064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Rounded Rectangle 8"/>
            <p:cNvSpPr/>
            <p:nvPr/>
          </p:nvSpPr>
          <p:spPr>
            <a:xfrm>
              <a:off x="3567113" y="2844351"/>
              <a:ext cx="2386012" cy="915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541" y="2851937"/>
            <a:ext cx="1159508" cy="173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5" y="-1031"/>
            <a:ext cx="6100765" cy="66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3629" y="2479782"/>
            <a:ext cx="1184940" cy="338554"/>
          </a:xfrm>
          <a:prstGeom prst="rect">
            <a:avLst/>
          </a:prstGeom>
          <a:noFill/>
        </p:spPr>
        <p:txBody>
          <a:bodyPr wrap="none" rtlCol="0">
            <a:spAutoFit/>
          </a:bodyPr>
          <a:lstStyle/>
          <a:p>
            <a:r>
              <a:rPr lang="sl-SI" sz="1600" b="1" dirty="0" smtClean="0">
                <a:solidFill>
                  <a:srgbClr val="00589A"/>
                </a:solidFill>
                <a:effectLst>
                  <a:outerShdw blurRad="38100" dist="38100" dir="2700000" algn="tl">
                    <a:srgbClr val="000000">
                      <a:alpha val="43137"/>
                    </a:srgbClr>
                  </a:outerShdw>
                </a:effectLst>
              </a:rPr>
              <a:t>6onMOBILE</a:t>
            </a:r>
            <a:endParaRPr lang="sl-SI" sz="1600" b="1" dirty="0">
              <a:solidFill>
                <a:srgbClr val="00589A"/>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1739627"/>
            <a:ext cx="5440045" cy="354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14675" y="123825"/>
            <a:ext cx="5905499" cy="7355860"/>
          </a:xfrm>
          <a:prstGeom prst="rect">
            <a:avLst/>
          </a:prstGeom>
          <a:noFill/>
        </p:spPr>
        <p:txBody>
          <a:bodyPr wrap="square" numCol="2" rtlCol="0">
            <a:spAutoFit/>
          </a:bodyPr>
          <a:lstStyle/>
          <a:p>
            <a:endParaRPr lang="sl-SI" b="1" dirty="0" smtClean="0">
              <a:latin typeface="PFBeauSansPro-Regular"/>
            </a:endParaRPr>
          </a:p>
          <a:p>
            <a:endParaRPr lang="sl-SI" b="1" dirty="0" smtClean="0">
              <a:latin typeface="PFBeauSansPro-Regular"/>
            </a:endParaRPr>
          </a:p>
          <a:p>
            <a:r>
              <a:rPr lang="sl-SI" b="1" dirty="0" smtClean="0">
                <a:latin typeface="PFBeauSansPro-Regular"/>
              </a:rPr>
              <a:t>SYSTEM TODAY</a:t>
            </a:r>
          </a:p>
          <a:p>
            <a:pPr algn="just"/>
            <a:r>
              <a:rPr lang="sl-SI" sz="1400" b="1" dirty="0" smtClean="0">
                <a:latin typeface="PFBeauSansPro-Regular"/>
              </a:rPr>
              <a:t>Backhaul </a:t>
            </a:r>
          </a:p>
          <a:p>
            <a:pPr marL="171450" indent="-171450" algn="just">
              <a:buFont typeface="Arial" pitchFamily="34" charset="0"/>
              <a:buChar char="•"/>
            </a:pPr>
            <a:r>
              <a:rPr lang="sl-SI" sz="1400" dirty="0" smtClean="0">
                <a:latin typeface="PFBeauSansPro-Regular"/>
              </a:rPr>
              <a:t>DMR</a:t>
            </a:r>
          </a:p>
          <a:p>
            <a:pPr marL="171450" indent="-171450" algn="just">
              <a:buFont typeface="Arial" pitchFamily="34" charset="0"/>
              <a:buChar char="•"/>
            </a:pPr>
            <a:r>
              <a:rPr lang="sl-SI" sz="1400" dirty="0" smtClean="0">
                <a:latin typeface="PFBeauSansPro-Regular"/>
              </a:rPr>
              <a:t>Telco UMTS/HSPA</a:t>
            </a:r>
          </a:p>
          <a:p>
            <a:pPr algn="just"/>
            <a:endParaRPr lang="sl-SI" sz="1200" b="1" dirty="0" smtClean="0">
              <a:latin typeface="PFBeauSansPro-Regular"/>
            </a:endParaRPr>
          </a:p>
          <a:p>
            <a:pPr algn="just"/>
            <a:r>
              <a:rPr lang="sl-SI" sz="1400" b="1" dirty="0" smtClean="0">
                <a:latin typeface="PFBeauSansPro-Regular"/>
              </a:rPr>
              <a:t>On-site</a:t>
            </a:r>
          </a:p>
          <a:p>
            <a:pPr marL="171450" indent="-171450" algn="just">
              <a:buFont typeface="Arial" pitchFamily="34" charset="0"/>
              <a:buChar char="•"/>
            </a:pPr>
            <a:r>
              <a:rPr lang="sl-SI" sz="1400" dirty="0" smtClean="0">
                <a:latin typeface="PFBeauSansPro-Regular"/>
              </a:rPr>
              <a:t>DMR radio</a:t>
            </a:r>
          </a:p>
          <a:p>
            <a:pPr marL="171450" indent="-171450" algn="just">
              <a:buFont typeface="Arial" pitchFamily="34" charset="0"/>
              <a:buChar char="•"/>
            </a:pPr>
            <a:endParaRPr lang="sl-SI" b="1" dirty="0">
              <a:latin typeface="PFBeauSansPro-Regular"/>
            </a:endParaRPr>
          </a:p>
          <a:p>
            <a:pPr marL="171450" indent="-171450" algn="just">
              <a:buFont typeface="Arial" pitchFamily="34" charset="0"/>
              <a:buChar char="•"/>
            </a:pPr>
            <a:endParaRPr lang="sl-SI" b="1" dirty="0">
              <a:latin typeface="PFBeauSansPro-Regular"/>
            </a:endParaRPr>
          </a:p>
          <a:p>
            <a:pPr algn="just"/>
            <a:endParaRPr lang="sl-SI" b="1" dirty="0">
              <a:latin typeface="PFBeauSansPro-Regular"/>
            </a:endParaRPr>
          </a:p>
          <a:p>
            <a:pPr algn="just"/>
            <a:endParaRPr lang="sl-SI" b="1" dirty="0">
              <a:latin typeface="PFBeauSansPro-Regular"/>
            </a:endParaRPr>
          </a:p>
          <a:p>
            <a:pPr algn="just"/>
            <a:endParaRPr lang="sl-SI" b="1" dirty="0">
              <a:latin typeface="PFBeauSansPro-Regular"/>
            </a:endParaRPr>
          </a:p>
          <a:p>
            <a:pPr algn="just"/>
            <a:endParaRPr lang="sl-SI" b="1" dirty="0">
              <a:latin typeface="PFBeauSansPro-Regular"/>
            </a:endParaRPr>
          </a:p>
          <a:p>
            <a:pPr algn="just"/>
            <a:endParaRPr lang="sl-SI" b="1" dirty="0">
              <a:latin typeface="PFBeauSansPro-Regular"/>
            </a:endParaRPr>
          </a:p>
          <a:p>
            <a:pPr algn="just"/>
            <a:endParaRPr lang="sl-SI" b="1" dirty="0">
              <a:latin typeface="PFBeauSansPro-Regular"/>
            </a:endParaRPr>
          </a:p>
          <a:p>
            <a:pPr marL="285750" indent="-285750" algn="just">
              <a:buFont typeface="Arial" pitchFamily="34" charset="0"/>
              <a:buChar char="•"/>
            </a:pPr>
            <a:endParaRPr lang="sl-SI" b="1" dirty="0">
              <a:latin typeface="PFBeauSansPro-Regular"/>
            </a:endParaRPr>
          </a:p>
          <a:p>
            <a:endParaRPr lang="sl-SI" b="1" dirty="0">
              <a:latin typeface="PFBeauSansPro-Regular"/>
            </a:endParaRPr>
          </a:p>
          <a:p>
            <a:r>
              <a:rPr lang="sl-SI" b="1" dirty="0" smtClean="0">
                <a:latin typeface="PFBeauSansPro-Regular"/>
              </a:rPr>
              <a:t>SERVICES TODAY</a:t>
            </a:r>
          </a:p>
          <a:p>
            <a:pPr marL="171450" lvl="2" indent="-171450" algn="just">
              <a:buFont typeface="Arial" pitchFamily="34" charset="0"/>
              <a:buChar char="•"/>
            </a:pPr>
            <a:r>
              <a:rPr lang="sl-SI" sz="1400" dirty="0">
                <a:latin typeface="PFBeauSansPro-Regular"/>
              </a:rPr>
              <a:t>Voice – 1. priority</a:t>
            </a:r>
          </a:p>
          <a:p>
            <a:pPr marL="171450" lvl="2" indent="-171450" algn="just">
              <a:buFont typeface="Arial" pitchFamily="34" charset="0"/>
              <a:buChar char="•"/>
            </a:pPr>
            <a:r>
              <a:rPr lang="sl-SI" sz="1400" dirty="0">
                <a:latin typeface="PFBeauSansPro-Regular"/>
              </a:rPr>
              <a:t>Messages – 2. priority</a:t>
            </a:r>
          </a:p>
          <a:p>
            <a:pPr marL="171450" lvl="2" indent="-171450" algn="just">
              <a:buFont typeface="Arial" pitchFamily="34" charset="0"/>
              <a:buChar char="•"/>
            </a:pPr>
            <a:endParaRPr lang="sl-SI" sz="1200" dirty="0" smtClean="0">
              <a:latin typeface="PFBeauSansPro-Regular"/>
            </a:endParaRPr>
          </a:p>
          <a:p>
            <a:pPr marL="171450" indent="-171450" algn="just">
              <a:buFont typeface="Arial" pitchFamily="34" charset="0"/>
              <a:buChar char="•"/>
            </a:pPr>
            <a:endParaRPr lang="sl-SI" sz="1200" dirty="0">
              <a:latin typeface="PFBeauSansPro-Regular"/>
            </a:endParaRPr>
          </a:p>
          <a:p>
            <a:pPr marL="171450" indent="-171450" algn="just">
              <a:buFont typeface="Arial" pitchFamily="34" charset="0"/>
              <a:buChar char="•"/>
            </a:pPr>
            <a:endParaRPr lang="sl-SI" sz="1200" dirty="0" smtClean="0">
              <a:latin typeface="PFBeauSansPro-Regular"/>
            </a:endParaRPr>
          </a:p>
          <a:p>
            <a:pPr marL="171450" indent="-171450" algn="just">
              <a:buFont typeface="Arial" pitchFamily="34" charset="0"/>
              <a:buChar char="•"/>
            </a:pPr>
            <a:endParaRPr lang="sl-SI" sz="1200" dirty="0">
              <a:latin typeface="PFBeauSansPro-Regular"/>
            </a:endParaRPr>
          </a:p>
          <a:p>
            <a:pPr marL="171450" indent="-171450" algn="just">
              <a:buFont typeface="Arial" pitchFamily="34" charset="0"/>
              <a:buChar char="•"/>
            </a:pPr>
            <a:endParaRPr lang="sl-SI" sz="1200" dirty="0" smtClean="0">
              <a:latin typeface="PFBeauSansPro-Regular"/>
            </a:endParaRPr>
          </a:p>
          <a:p>
            <a:pPr marL="171450" indent="-171450" algn="just">
              <a:buFont typeface="Arial" pitchFamily="34" charset="0"/>
              <a:buChar char="•"/>
            </a:pPr>
            <a:endParaRPr lang="sl-SI" sz="1200" dirty="0">
              <a:latin typeface="PFBeauSansPro-Regular"/>
            </a:endParaRPr>
          </a:p>
          <a:p>
            <a:endParaRPr lang="sl-SI" sz="1200" dirty="0" smtClean="0">
              <a:latin typeface="PFBeauSansPro-Regular"/>
            </a:endParaRPr>
          </a:p>
          <a:p>
            <a:endParaRPr lang="sl-SI" b="1" dirty="0">
              <a:latin typeface="PFBeauSansPro-Regular"/>
            </a:endParaRPr>
          </a:p>
          <a:p>
            <a:endParaRPr lang="sl-SI" b="1" dirty="0" smtClean="0">
              <a:latin typeface="PFBeauSansPro-Regular"/>
            </a:endParaRPr>
          </a:p>
          <a:p>
            <a:endParaRPr lang="sl-SI" b="1" dirty="0" smtClean="0">
              <a:solidFill>
                <a:srgbClr val="0070C0"/>
              </a:solidFill>
              <a:latin typeface="PFBeauSansPro-Regular"/>
            </a:endParaRPr>
          </a:p>
          <a:p>
            <a:r>
              <a:rPr lang="sl-SI" b="1" dirty="0" smtClean="0">
                <a:solidFill>
                  <a:schemeClr val="bg2">
                    <a:lumMod val="50000"/>
                  </a:schemeClr>
                </a:solidFill>
                <a:latin typeface="PFBeauSansPro-Regular"/>
              </a:rPr>
              <a:t>SYSTEM TOMORROW</a:t>
            </a:r>
          </a:p>
          <a:p>
            <a:pPr lvl="0" algn="just"/>
            <a:r>
              <a:rPr lang="sl-SI" sz="1400" b="1" dirty="0" smtClean="0">
                <a:solidFill>
                  <a:srgbClr val="060E18"/>
                </a:solidFill>
                <a:latin typeface="PFBeauSansPro-Regular"/>
              </a:rPr>
              <a:t>Backhaul </a:t>
            </a:r>
            <a:endParaRPr lang="sl-SI" sz="1400" b="1" dirty="0">
              <a:solidFill>
                <a:srgbClr val="060E18"/>
              </a:solidFill>
              <a:latin typeface="PFBeauSansPro-Regular"/>
            </a:endParaRPr>
          </a:p>
          <a:p>
            <a:pPr marL="171450" lvl="0" indent="-171450" algn="just">
              <a:buFont typeface="Arial" pitchFamily="34" charset="0"/>
              <a:buChar char="•"/>
            </a:pPr>
            <a:r>
              <a:rPr lang="sl-SI" sz="1400" dirty="0">
                <a:solidFill>
                  <a:srgbClr val="060E18"/>
                </a:solidFill>
                <a:latin typeface="PFBeauSansPro-Regular"/>
              </a:rPr>
              <a:t>DMR, </a:t>
            </a:r>
            <a:r>
              <a:rPr lang="sl-SI" sz="1400" dirty="0">
                <a:solidFill>
                  <a:schemeClr val="bg2">
                    <a:lumMod val="50000"/>
                  </a:schemeClr>
                </a:solidFill>
                <a:latin typeface="PFBeauSansPro-Regular"/>
              </a:rPr>
              <a:t>TETRA, satellite</a:t>
            </a:r>
          </a:p>
          <a:p>
            <a:pPr marL="171450" lvl="0" indent="-171450" algn="just">
              <a:buFont typeface="Arial" pitchFamily="34" charset="0"/>
              <a:buChar char="•"/>
            </a:pPr>
            <a:r>
              <a:rPr lang="sl-SI" sz="1400" dirty="0" smtClean="0">
                <a:solidFill>
                  <a:srgbClr val="060E18"/>
                </a:solidFill>
                <a:latin typeface="PFBeauSansPro-Regular"/>
              </a:rPr>
              <a:t>Telco UMTS/HSPA</a:t>
            </a:r>
            <a:r>
              <a:rPr lang="sl-SI" sz="1400" dirty="0">
                <a:solidFill>
                  <a:srgbClr val="060E18"/>
                </a:solidFill>
                <a:latin typeface="PFBeauSansPro-Regular"/>
              </a:rPr>
              <a:t>, </a:t>
            </a:r>
            <a:r>
              <a:rPr lang="sl-SI" sz="1400" dirty="0">
                <a:solidFill>
                  <a:schemeClr val="bg2">
                    <a:lumMod val="50000"/>
                  </a:schemeClr>
                </a:solidFill>
                <a:latin typeface="PFBeauSansPro-Regular"/>
              </a:rPr>
              <a:t>LTE, WiFi</a:t>
            </a:r>
          </a:p>
          <a:p>
            <a:pPr marL="171450" lvl="0" indent="-171450" algn="just">
              <a:buFont typeface="Arial" pitchFamily="34" charset="0"/>
              <a:buChar char="•"/>
            </a:pPr>
            <a:r>
              <a:rPr lang="sl-SI" sz="1400" dirty="0">
                <a:solidFill>
                  <a:schemeClr val="bg2">
                    <a:lumMod val="50000"/>
                  </a:schemeClr>
                </a:solidFill>
                <a:latin typeface="PFBeauSansPro-Regular"/>
              </a:rPr>
              <a:t>xDSL/FTTH</a:t>
            </a:r>
          </a:p>
          <a:p>
            <a:pPr lvl="0" algn="just"/>
            <a:r>
              <a:rPr lang="sl-SI" sz="1400" b="1" dirty="0">
                <a:solidFill>
                  <a:srgbClr val="060E18"/>
                </a:solidFill>
                <a:latin typeface="PFBeauSansPro-Regular"/>
              </a:rPr>
              <a:t>On-site</a:t>
            </a:r>
          </a:p>
          <a:p>
            <a:pPr marL="171450" lvl="0" indent="-171450" algn="just">
              <a:buFont typeface="Arial" pitchFamily="34" charset="0"/>
              <a:buChar char="•"/>
            </a:pPr>
            <a:r>
              <a:rPr lang="sl-SI" sz="1400" dirty="0">
                <a:solidFill>
                  <a:srgbClr val="060E18"/>
                </a:solidFill>
                <a:latin typeface="PFBeauSansPro-Regular"/>
              </a:rPr>
              <a:t>DMR radio, </a:t>
            </a:r>
            <a:r>
              <a:rPr lang="sl-SI" sz="1400" dirty="0">
                <a:solidFill>
                  <a:schemeClr val="bg2">
                    <a:lumMod val="50000"/>
                  </a:schemeClr>
                </a:solidFill>
                <a:latin typeface="PFBeauSansPro-Regular"/>
              </a:rPr>
              <a:t>WiFi mesh, </a:t>
            </a:r>
            <a:r>
              <a:rPr lang="sl-SI" sz="1400" dirty="0" err="1" smtClean="0">
                <a:solidFill>
                  <a:schemeClr val="bg2">
                    <a:lumMod val="50000"/>
                  </a:schemeClr>
                </a:solidFill>
                <a:latin typeface="PFBeauSansPro-Regular"/>
              </a:rPr>
              <a:t>sensors</a:t>
            </a:r>
            <a:endParaRPr lang="sl-SI" sz="1400" dirty="0">
              <a:solidFill>
                <a:schemeClr val="bg2">
                  <a:lumMod val="50000"/>
                </a:schemeClr>
              </a:solidFill>
              <a:latin typeface="PFBeauSansPro-Regular"/>
            </a:endParaRPr>
          </a:p>
          <a:p>
            <a:endParaRPr lang="sl-SI" sz="2000" b="1" dirty="0">
              <a:latin typeface="PFBeauSansPro-Regular"/>
            </a:endParaRPr>
          </a:p>
          <a:p>
            <a:endParaRPr lang="sl-SI" sz="2000" b="1" dirty="0">
              <a:latin typeface="PFBeauSansPro-Regular"/>
            </a:endParaRPr>
          </a:p>
          <a:p>
            <a:endParaRPr lang="sl-SI" sz="2000" b="1" dirty="0">
              <a:latin typeface="PFBeauSansPro-Regular"/>
            </a:endParaRPr>
          </a:p>
          <a:p>
            <a:endParaRPr lang="sl-SI" sz="2000" b="1" dirty="0">
              <a:latin typeface="PFBeauSansPro-Regular"/>
            </a:endParaRPr>
          </a:p>
          <a:p>
            <a:endParaRPr lang="sl-SI" sz="2000" b="1" dirty="0">
              <a:latin typeface="PFBeauSansPro-Regular"/>
            </a:endParaRPr>
          </a:p>
          <a:p>
            <a:endParaRPr lang="sl-SI" sz="2000" b="1" dirty="0">
              <a:latin typeface="PFBeauSansPro-Regular"/>
            </a:endParaRPr>
          </a:p>
          <a:p>
            <a:endParaRPr lang="sl-SI" sz="2000" b="1" dirty="0">
              <a:latin typeface="PFBeauSansPro-Regular"/>
            </a:endParaRPr>
          </a:p>
          <a:p>
            <a:endParaRPr lang="sl-SI" sz="2000" b="1" dirty="0" smtClean="0">
              <a:latin typeface="PFBeauSansPro-Regular"/>
            </a:endParaRPr>
          </a:p>
          <a:p>
            <a:endParaRPr lang="sl-SI" sz="2000" b="1" dirty="0">
              <a:latin typeface="PFBeauSansPro-Regular"/>
            </a:endParaRPr>
          </a:p>
          <a:p>
            <a:r>
              <a:rPr lang="sl-SI" b="1" dirty="0" smtClean="0">
                <a:solidFill>
                  <a:schemeClr val="bg2">
                    <a:lumMod val="50000"/>
                  </a:schemeClr>
                </a:solidFill>
                <a:latin typeface="PFBeauSansPro-Regular"/>
              </a:rPr>
              <a:t>SERVICES TOMORROW</a:t>
            </a:r>
          </a:p>
          <a:p>
            <a:pPr marL="171450" lvl="2" indent="-171450" algn="just">
              <a:buFont typeface="Arial" pitchFamily="34" charset="0"/>
              <a:buChar char="•"/>
            </a:pPr>
            <a:r>
              <a:rPr lang="sl-SI" sz="1400" dirty="0">
                <a:latin typeface="PFBeauSansPro-Regular"/>
              </a:rPr>
              <a:t>Voice – 1. priority</a:t>
            </a:r>
          </a:p>
          <a:p>
            <a:pPr marL="171450" lvl="2" indent="-171450" algn="just">
              <a:buFont typeface="Arial" pitchFamily="34" charset="0"/>
              <a:buChar char="•"/>
            </a:pPr>
            <a:r>
              <a:rPr lang="sl-SI" sz="1400" dirty="0">
                <a:latin typeface="PFBeauSansPro-Regular"/>
              </a:rPr>
              <a:t>Messages – 2. priority</a:t>
            </a:r>
          </a:p>
          <a:p>
            <a:pPr marL="171450" lvl="2" indent="-171450" algn="just">
              <a:buFont typeface="Arial" pitchFamily="34" charset="0"/>
              <a:buChar char="•"/>
            </a:pPr>
            <a:r>
              <a:rPr lang="sl-SI" sz="1400" dirty="0">
                <a:solidFill>
                  <a:schemeClr val="bg2">
                    <a:lumMod val="50000"/>
                  </a:schemeClr>
                </a:solidFill>
                <a:latin typeface="PFBeauSansPro-Regular"/>
              </a:rPr>
              <a:t>Pictures – 3. priority</a:t>
            </a:r>
          </a:p>
          <a:p>
            <a:pPr marL="171450" lvl="2" indent="-171450" algn="just">
              <a:buFont typeface="Arial" pitchFamily="34" charset="0"/>
              <a:buChar char="•"/>
            </a:pPr>
            <a:r>
              <a:rPr lang="sl-SI" sz="1400" dirty="0">
                <a:solidFill>
                  <a:schemeClr val="bg2">
                    <a:lumMod val="50000"/>
                  </a:schemeClr>
                </a:solidFill>
                <a:latin typeface="PFBeauSansPro-Regular"/>
              </a:rPr>
              <a:t>File – 4. priority</a:t>
            </a:r>
          </a:p>
          <a:p>
            <a:pPr marL="171450" lvl="2" indent="-171450" algn="just">
              <a:buFont typeface="Arial" pitchFamily="34" charset="0"/>
              <a:buChar char="•"/>
            </a:pPr>
            <a:r>
              <a:rPr lang="sl-SI" sz="1400" dirty="0">
                <a:solidFill>
                  <a:schemeClr val="bg2">
                    <a:lumMod val="50000"/>
                  </a:schemeClr>
                </a:solidFill>
                <a:latin typeface="PFBeauSansPro-Regular"/>
              </a:rPr>
              <a:t>Video – 5. priority</a:t>
            </a:r>
          </a:p>
          <a:p>
            <a:pPr marL="171450" lvl="2" indent="-171450" algn="just">
              <a:buFont typeface="Arial" pitchFamily="34" charset="0"/>
              <a:buChar char="•"/>
            </a:pPr>
            <a:r>
              <a:rPr lang="sl-SI" sz="1400" dirty="0">
                <a:solidFill>
                  <a:schemeClr val="bg2">
                    <a:lumMod val="50000"/>
                  </a:schemeClr>
                </a:solidFill>
                <a:latin typeface="PFBeauSansPro-Regular"/>
              </a:rPr>
              <a:t>Sensor &amp; M2M </a:t>
            </a:r>
            <a:r>
              <a:rPr lang="sl-SI" sz="1400" dirty="0" err="1" smtClean="0">
                <a:solidFill>
                  <a:schemeClr val="bg2">
                    <a:lumMod val="50000"/>
                  </a:schemeClr>
                </a:solidFill>
                <a:latin typeface="PFBeauSansPro-Regular"/>
              </a:rPr>
              <a:t>services</a:t>
            </a:r>
            <a:endParaRPr lang="sl-SI" sz="1400" dirty="0">
              <a:solidFill>
                <a:schemeClr val="bg2">
                  <a:lumMod val="50000"/>
                </a:schemeClr>
              </a:solidFill>
              <a:latin typeface="PFBeauSansPro-Regular"/>
            </a:endParaRPr>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2271"/>
            <a:ext cx="3043235" cy="227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815645"/>
            <a:ext cx="3060472" cy="204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3705587" y="2637038"/>
            <a:ext cx="1996491" cy="1244422"/>
          </a:xfrm>
          <a:prstGeom prst="ellipse">
            <a:avLst/>
          </a:prstGeom>
          <a:solidFill>
            <a:schemeClr val="tx2">
              <a:lumMod val="60000"/>
              <a:lumOff val="40000"/>
              <a:alpha val="53000"/>
            </a:schemeClr>
          </a:solidFill>
          <a:scene3d>
            <a:camera prst="orthographicFront">
              <a:rot lat="19569174" lon="1123590" rev="20036995"/>
            </a:camera>
            <a:lightRig rig="threePt" dir="t"/>
          </a:scene3d>
          <a:sp3d>
            <a:bevelT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0070C0"/>
                </a:solidFill>
              </a:rPr>
              <a:t>IPv6, NEMO, PMIPv6</a:t>
            </a:r>
            <a:r>
              <a:rPr lang="en-US" b="1" dirty="0" smtClean="0">
                <a:solidFill>
                  <a:srgbClr val="0070C0"/>
                </a:solidFill>
              </a:rPr>
              <a:t>, DSMIPv6 </a:t>
            </a:r>
            <a:r>
              <a:rPr lang="en-US" b="1" dirty="0">
                <a:solidFill>
                  <a:srgbClr val="0070C0"/>
                </a:solidFill>
              </a:rPr>
              <a:t>IPSec, …</a:t>
            </a:r>
          </a:p>
        </p:txBody>
      </p:sp>
    </p:spTree>
    <p:extLst>
      <p:ext uri="{BB962C8B-B14F-4D97-AF65-F5344CB8AC3E}">
        <p14:creationId xmlns:p14="http://schemas.microsoft.com/office/powerpoint/2010/main" val="312174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775" y="1142958"/>
            <a:ext cx="8839199" cy="400110"/>
          </a:xfrm>
          <a:prstGeom prst="rect">
            <a:avLst/>
          </a:prstGeom>
          <a:noFill/>
        </p:spPr>
        <p:txBody>
          <a:bodyPr wrap="square" rtlCol="0">
            <a:spAutoFit/>
          </a:bodyPr>
          <a:lstStyle/>
          <a:p>
            <a:r>
              <a:rPr lang="en-GB" sz="2000" b="1" dirty="0" smtClean="0">
                <a:latin typeface="PFBeauSansPro-Regular"/>
              </a:rPr>
              <a:t>6inACTION System – High level system architecture</a:t>
            </a: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92" y="1894700"/>
            <a:ext cx="7848872" cy="47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5575920" y="1628799"/>
            <a:ext cx="3240360" cy="2160240"/>
          </a:xfrm>
          <a:prstGeom prst="roundRect">
            <a:avLst/>
          </a:pr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5" name="Rounded Rectangle 14"/>
          <p:cNvSpPr/>
          <p:nvPr/>
        </p:nvSpPr>
        <p:spPr>
          <a:xfrm>
            <a:off x="463352" y="1781199"/>
            <a:ext cx="2304256" cy="1935832"/>
          </a:xfrm>
          <a:prstGeom prst="roundRect">
            <a:avLst/>
          </a:pr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6" name="Rounded Rectangle 15"/>
          <p:cNvSpPr/>
          <p:nvPr/>
        </p:nvSpPr>
        <p:spPr>
          <a:xfrm>
            <a:off x="5647928" y="4674621"/>
            <a:ext cx="2376264" cy="2058362"/>
          </a:xfrm>
          <a:prstGeom prst="roundRect">
            <a:avLst/>
          </a:pr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7" name="Rounded Rectangle 16"/>
          <p:cNvSpPr/>
          <p:nvPr/>
        </p:nvSpPr>
        <p:spPr>
          <a:xfrm>
            <a:off x="463353" y="4682934"/>
            <a:ext cx="2304256" cy="2071283"/>
          </a:xfrm>
          <a:prstGeom prst="roundRect">
            <a:avLst/>
          </a:pr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8" name="TextBox 17"/>
          <p:cNvSpPr txBox="1"/>
          <p:nvPr/>
        </p:nvSpPr>
        <p:spPr>
          <a:xfrm>
            <a:off x="6385795" y="3450485"/>
            <a:ext cx="1638397" cy="338554"/>
          </a:xfrm>
          <a:prstGeom prst="rect">
            <a:avLst/>
          </a:prstGeom>
          <a:solidFill>
            <a:schemeClr val="bg2">
              <a:lumMod val="50000"/>
            </a:schemeClr>
          </a:solidFill>
        </p:spPr>
        <p:txBody>
          <a:bodyPr wrap="none" rtlCol="0">
            <a:spAutoFit/>
          </a:bodyPr>
          <a:lstStyle/>
          <a:p>
            <a:r>
              <a:rPr lang="sl-SI" sz="1600" b="1" dirty="0" smtClean="0"/>
              <a:t>STRATEGIC LEVEL</a:t>
            </a:r>
            <a:endParaRPr lang="sl-SI" sz="1600" b="1" dirty="0"/>
          </a:p>
        </p:txBody>
      </p:sp>
      <p:sp>
        <p:nvSpPr>
          <p:cNvPr id="19" name="TextBox 18"/>
          <p:cNvSpPr txBox="1"/>
          <p:nvPr/>
        </p:nvSpPr>
        <p:spPr>
          <a:xfrm>
            <a:off x="6079976" y="4699560"/>
            <a:ext cx="1518429" cy="338554"/>
          </a:xfrm>
          <a:prstGeom prst="rect">
            <a:avLst/>
          </a:prstGeom>
          <a:solidFill>
            <a:schemeClr val="bg2">
              <a:lumMod val="50000"/>
            </a:schemeClr>
          </a:solidFill>
        </p:spPr>
        <p:txBody>
          <a:bodyPr wrap="none" rtlCol="0">
            <a:spAutoFit/>
          </a:bodyPr>
          <a:lstStyle/>
          <a:p>
            <a:r>
              <a:rPr lang="sl-SI" sz="1600" b="1" dirty="0" smtClean="0"/>
              <a:t>TACTICAL LEVEL</a:t>
            </a:r>
            <a:endParaRPr lang="sl-SI" sz="1600" b="1" dirty="0"/>
          </a:p>
        </p:txBody>
      </p:sp>
      <p:sp>
        <p:nvSpPr>
          <p:cNvPr id="20" name="TextBox 19"/>
          <p:cNvSpPr txBox="1"/>
          <p:nvPr/>
        </p:nvSpPr>
        <p:spPr>
          <a:xfrm>
            <a:off x="816210" y="3421732"/>
            <a:ext cx="1518429" cy="338554"/>
          </a:xfrm>
          <a:prstGeom prst="rect">
            <a:avLst/>
          </a:prstGeom>
          <a:solidFill>
            <a:schemeClr val="bg2">
              <a:lumMod val="50000"/>
            </a:schemeClr>
          </a:solidFill>
        </p:spPr>
        <p:txBody>
          <a:bodyPr wrap="none" rtlCol="0">
            <a:spAutoFit/>
          </a:bodyPr>
          <a:lstStyle/>
          <a:p>
            <a:r>
              <a:rPr lang="sl-SI" sz="1600" b="1" dirty="0" smtClean="0"/>
              <a:t>TACTICAL LEVEL</a:t>
            </a:r>
            <a:endParaRPr lang="sl-SI" sz="1600" b="1" dirty="0"/>
          </a:p>
        </p:txBody>
      </p:sp>
      <p:sp>
        <p:nvSpPr>
          <p:cNvPr id="21" name="TextBox 20"/>
          <p:cNvSpPr txBox="1"/>
          <p:nvPr/>
        </p:nvSpPr>
        <p:spPr>
          <a:xfrm>
            <a:off x="731520" y="4699410"/>
            <a:ext cx="1812176" cy="292388"/>
          </a:xfrm>
          <a:prstGeom prst="rect">
            <a:avLst/>
          </a:prstGeom>
          <a:solidFill>
            <a:schemeClr val="bg2">
              <a:lumMod val="50000"/>
            </a:schemeClr>
          </a:solidFill>
        </p:spPr>
        <p:txBody>
          <a:bodyPr wrap="square" rtlCol="0">
            <a:spAutoFit/>
          </a:bodyPr>
          <a:lstStyle/>
          <a:p>
            <a:pPr algn="ctr"/>
            <a:r>
              <a:rPr lang="sl-SI" sz="1300" b="1" dirty="0" smtClean="0"/>
              <a:t>USER/MISSION LEVEL</a:t>
            </a:r>
            <a:endParaRPr lang="sl-SI" sz="1300" b="1" dirty="0"/>
          </a:p>
        </p:txBody>
      </p:sp>
      <p:sp>
        <p:nvSpPr>
          <p:cNvPr id="22" name="Oval 21"/>
          <p:cNvSpPr/>
          <p:nvPr/>
        </p:nvSpPr>
        <p:spPr>
          <a:xfrm rot="21396900">
            <a:off x="1899490" y="2534778"/>
            <a:ext cx="4803913" cy="3217628"/>
          </a:xfrm>
          <a:prstGeom prst="ellipse">
            <a:avLst/>
          </a:prstGeom>
          <a:solidFill>
            <a:schemeClr val="bg2">
              <a:lumMod val="50000"/>
              <a:alpha val="76000"/>
            </a:schemeClr>
          </a:solidFill>
          <a:ln>
            <a:solidFill>
              <a:schemeClr val="bg2">
                <a:lumMod val="25000"/>
              </a:schemeClr>
            </a:solidFill>
          </a:ln>
          <a:scene3d>
            <a:camera prst="orthographicFront">
              <a:rot lat="19569174" lon="1123590" rev="20036995"/>
            </a:camera>
            <a:lightRig rig="threePt" dir="t"/>
          </a:scene3d>
          <a:sp3d>
            <a:bevelT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schemeClr val="bg2">
                    <a:lumMod val="25000"/>
                  </a:schemeClr>
                </a:solidFill>
              </a:rPr>
              <a:t>IPv6, NEMO, </a:t>
            </a:r>
            <a:r>
              <a:rPr lang="en-US" sz="2400" b="1" dirty="0" smtClean="0">
                <a:solidFill>
                  <a:schemeClr val="bg2">
                    <a:lumMod val="25000"/>
                  </a:schemeClr>
                </a:solidFill>
              </a:rPr>
              <a:t>DSMIPv6, IPSec</a:t>
            </a:r>
            <a:r>
              <a:rPr lang="en-US" sz="2400" b="1" dirty="0">
                <a:solidFill>
                  <a:schemeClr val="bg2">
                    <a:lumMod val="25000"/>
                  </a:schemeClr>
                </a:solidFill>
              </a:rPr>
              <a:t>, …</a:t>
            </a: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824"/>
          <a:stretch/>
        </p:blipFill>
        <p:spPr bwMode="auto">
          <a:xfrm>
            <a:off x="573074" y="1894700"/>
            <a:ext cx="2062150" cy="150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34" y="4988674"/>
            <a:ext cx="2118643" cy="161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349" y="1693225"/>
            <a:ext cx="2928765" cy="1757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307" y="3184489"/>
            <a:ext cx="3086778" cy="2054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837052" y="5038114"/>
            <a:ext cx="1931201" cy="1678838"/>
            <a:chOff x="5814170" y="4658097"/>
            <a:chExt cx="2050039" cy="2058855"/>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4170" y="4658097"/>
              <a:ext cx="2050039" cy="2058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89212" y="4813941"/>
              <a:ext cx="1429188" cy="3415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Tree>
    <p:extLst>
      <p:ext uri="{BB962C8B-B14F-4D97-AF65-F5344CB8AC3E}">
        <p14:creationId xmlns:p14="http://schemas.microsoft.com/office/powerpoint/2010/main" val="154598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19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19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19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19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8854D09-2027-40A1-9EF2-A1C2B3EE11B0}" type="slidenum">
              <a:rPr lang="sl-SI" smtClean="0">
                <a:solidFill>
                  <a:srgbClr val="060E18">
                    <a:tint val="75000"/>
                  </a:srgbClr>
                </a:solidFill>
                <a:latin typeface="Calibri"/>
              </a:rPr>
              <a:pPr>
                <a:defRPr/>
              </a:pPr>
              <a:t>15</a:t>
            </a:fld>
            <a:endParaRPr lang="sl-SI">
              <a:solidFill>
                <a:srgbClr val="060E18">
                  <a:tint val="75000"/>
                </a:srgbClr>
              </a:solidFill>
              <a:latin typeface="Calibri"/>
            </a:endParaRPr>
          </a:p>
        </p:txBody>
      </p:sp>
      <p:sp>
        <p:nvSpPr>
          <p:cNvPr id="3" name="Rectangle 2"/>
          <p:cNvSpPr/>
          <p:nvPr/>
        </p:nvSpPr>
        <p:spPr>
          <a:xfrm>
            <a:off x="-1" y="5410200"/>
            <a:ext cx="9144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TextBox 8"/>
          <p:cNvSpPr txBox="1"/>
          <p:nvPr/>
        </p:nvSpPr>
        <p:spPr>
          <a:xfrm>
            <a:off x="104775" y="1142958"/>
            <a:ext cx="8839199" cy="415498"/>
          </a:xfrm>
          <a:prstGeom prst="rect">
            <a:avLst/>
          </a:prstGeom>
          <a:noFill/>
        </p:spPr>
        <p:txBody>
          <a:bodyPr wrap="square" rtlCol="0">
            <a:spAutoFit/>
          </a:bodyPr>
          <a:lstStyle/>
          <a:p>
            <a:r>
              <a:rPr lang="en-US" sz="2100" b="1" dirty="0" smtClean="0">
                <a:latin typeface="PFBeauSansPro-Regular"/>
              </a:rPr>
              <a:t>6inACTION</a:t>
            </a:r>
            <a:r>
              <a:rPr lang="sl-SI" sz="2100" b="1" dirty="0" smtClean="0">
                <a:latin typeface="PFBeauSansPro-Regular"/>
              </a:rPr>
              <a:t> </a:t>
            </a:r>
            <a:r>
              <a:rPr lang="en-US" sz="2100" b="1" dirty="0" smtClean="0">
                <a:latin typeface="PFBeauSansPro-Regular"/>
              </a:rPr>
              <a:t>Deployment Architecture</a:t>
            </a:r>
            <a:r>
              <a:rPr lang="sl-SI" sz="2100" b="1" dirty="0" smtClean="0">
                <a:latin typeface="PFBeauSansPro-Regular"/>
              </a:rPr>
              <a:t> @ Telekom Slovenije</a:t>
            </a:r>
            <a:endParaRPr lang="en-US" sz="2100" b="1" dirty="0" smtClean="0">
              <a:latin typeface="PFBeauSansPro-Regular"/>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680477"/>
            <a:ext cx="8839199" cy="50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77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smtClean="0">
                <a:latin typeface="PFBeauSansPro-Regular"/>
              </a:rPr>
              <a:t>Mobile node/user provisioning – private APN</a:t>
            </a:r>
            <a:endParaRPr lang="en-US" sz="2800" b="1" dirty="0">
              <a:latin typeface="PFBeauSansPro-Regular"/>
            </a:endParaRPr>
          </a:p>
        </p:txBody>
      </p:sp>
      <p:sp>
        <p:nvSpPr>
          <p:cNvPr id="5"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en-US" sz="1800" b="1" dirty="0" smtClean="0">
                <a:latin typeface="PFBeauSansPro-Regular"/>
              </a:rPr>
              <a:t>AAA and security process</a:t>
            </a:r>
          </a:p>
          <a:p>
            <a:pPr marL="800100" lvl="2" defTabSz="457200"/>
            <a:r>
              <a:rPr lang="en-US" sz="1400" dirty="0" smtClean="0"/>
              <a:t>Phase 1.: LTE/UMTS AKA – mobile provider</a:t>
            </a:r>
          </a:p>
          <a:p>
            <a:pPr marL="1257300" lvl="3" defTabSz="457200"/>
            <a:r>
              <a:rPr lang="en-US" sz="1000" dirty="0" smtClean="0"/>
              <a:t>USIM </a:t>
            </a:r>
            <a:r>
              <a:rPr lang="en-US" sz="1000" dirty="0"/>
              <a:t>Authentication and Key Agreement in </a:t>
            </a:r>
            <a:r>
              <a:rPr lang="en-US" sz="1000" dirty="0" smtClean="0"/>
              <a:t>HSS/HLR server</a:t>
            </a:r>
          </a:p>
          <a:p>
            <a:pPr marL="800100" lvl="2" defTabSz="457200"/>
            <a:r>
              <a:rPr lang="en-US" sz="1400" dirty="0" smtClean="0"/>
              <a:t>Phase 2.: Extended node/user authentication and authorization – 6inACTION system</a:t>
            </a:r>
          </a:p>
          <a:p>
            <a:pPr marL="1257300" lvl="3" defTabSz="457200"/>
            <a:r>
              <a:rPr lang="en-US" sz="1000" dirty="0" smtClean="0"/>
              <a:t>CHAP/PAP in Radius server</a:t>
            </a:r>
          </a:p>
          <a:p>
            <a:pPr marL="800100" lvl="2" defTabSz="457200"/>
            <a:r>
              <a:rPr lang="en-US" sz="1400" dirty="0"/>
              <a:t>Phase 3.: A</a:t>
            </a:r>
            <a:r>
              <a:rPr lang="en-US" sz="1400" dirty="0" smtClean="0"/>
              <a:t>dditional encryption </a:t>
            </a:r>
            <a:r>
              <a:rPr lang="en-US" sz="1400" dirty="0"/>
              <a:t>for the most </a:t>
            </a:r>
            <a:r>
              <a:rPr lang="en-US" sz="1400" dirty="0" smtClean="0"/>
              <a:t>critical </a:t>
            </a:r>
            <a:r>
              <a:rPr lang="en-US" sz="1400" dirty="0"/>
              <a:t>services – 6inACTION system</a:t>
            </a:r>
          </a:p>
          <a:p>
            <a:pPr marL="1257300" lvl="3" defTabSz="457200"/>
            <a:r>
              <a:rPr lang="en-US" sz="1000" dirty="0"/>
              <a:t>IPSec </a:t>
            </a:r>
            <a:r>
              <a:rPr lang="en-US" sz="1000" dirty="0" smtClean="0"/>
              <a:t>for networking devices (6onCORE)</a:t>
            </a:r>
          </a:p>
          <a:p>
            <a:pPr marL="1257300" lvl="3" defTabSz="457200"/>
            <a:r>
              <a:rPr lang="en-US" sz="1000" dirty="0" smtClean="0"/>
              <a:t>SSL VPN for end user devices (6onMOBILE)</a:t>
            </a:r>
          </a:p>
          <a:p>
            <a:pPr marL="1257300" lvl="3" defTabSz="457200"/>
            <a:r>
              <a:rPr lang="en-US" sz="1000" dirty="0" smtClean="0"/>
              <a:t>DSMIPv6 for sensor gateway (6onFIRE)</a:t>
            </a:r>
          </a:p>
          <a:p>
            <a:pPr marL="0" lvl="1" indent="-342900" defTabSz="457200">
              <a:buFont typeface="Arial" pitchFamily="34" charset="0"/>
              <a:buChar char="•"/>
            </a:pPr>
            <a:r>
              <a:rPr lang="en-US" sz="1800" b="1" dirty="0">
                <a:latin typeface="PFBeauSansPro-Regular"/>
              </a:rPr>
              <a:t>N</a:t>
            </a:r>
            <a:r>
              <a:rPr lang="en-US" sz="1800" b="1" dirty="0" smtClean="0">
                <a:latin typeface="PFBeauSansPro-Regular"/>
              </a:rPr>
              <a:t>etwork parameter assignment</a:t>
            </a:r>
            <a:endParaRPr lang="en-US" sz="1800" b="1" dirty="0">
              <a:latin typeface="PFBeauSansPro-Regular"/>
            </a:endParaRPr>
          </a:p>
          <a:p>
            <a:pPr marL="800100" lvl="2" defTabSz="457200"/>
            <a:r>
              <a:rPr lang="en-US" sz="1400" dirty="0"/>
              <a:t>RADIUS </a:t>
            </a:r>
            <a:r>
              <a:rPr lang="en-US" sz="1400" dirty="0" smtClean="0"/>
              <a:t>assigned and P-GW/GGSN enforced </a:t>
            </a:r>
            <a:r>
              <a:rPr lang="en-US" sz="1400" dirty="0"/>
              <a:t>IPv4</a:t>
            </a:r>
            <a:r>
              <a:rPr lang="en-US" sz="1400" dirty="0" smtClean="0"/>
              <a:t>&amp;IPv6 </a:t>
            </a:r>
            <a:r>
              <a:rPr lang="en-US" sz="1400" dirty="0"/>
              <a:t>parameters - 6inACTION </a:t>
            </a:r>
            <a:r>
              <a:rPr lang="en-US" sz="1400" dirty="0" smtClean="0"/>
              <a:t>system</a:t>
            </a:r>
          </a:p>
          <a:p>
            <a:pPr marL="800100" lvl="2" defTabSz="457200"/>
            <a:r>
              <a:rPr lang="en-US" sz="1400" dirty="0" smtClean="0"/>
              <a:t>LTE option </a:t>
            </a:r>
          </a:p>
          <a:p>
            <a:pPr marL="1257300" lvl="3" defTabSz="457200"/>
            <a:r>
              <a:rPr lang="en-US" sz="1000" dirty="0" smtClean="0"/>
              <a:t>IPv6 </a:t>
            </a:r>
            <a:r>
              <a:rPr lang="en-US" sz="1000" dirty="0" smtClean="0"/>
              <a:t>EPS bearer</a:t>
            </a:r>
          </a:p>
          <a:p>
            <a:pPr marL="1257300" lvl="3" defTabSz="457200"/>
            <a:r>
              <a:rPr lang="en-US" sz="1000" dirty="0" smtClean="0"/>
              <a:t>IPv4 EPS </a:t>
            </a:r>
            <a:r>
              <a:rPr lang="en-US" sz="1000" dirty="0" smtClean="0"/>
              <a:t>bearer</a:t>
            </a:r>
          </a:p>
          <a:p>
            <a:pPr marL="1257300" lvl="3" defTabSz="457200"/>
            <a:r>
              <a:rPr lang="en-US" sz="1000" dirty="0"/>
              <a:t>IPv4/IPv6 EPS </a:t>
            </a:r>
            <a:r>
              <a:rPr lang="en-US" sz="1000" dirty="0" smtClean="0"/>
              <a:t>bearer</a:t>
            </a:r>
            <a:endParaRPr lang="en-US" sz="1000" dirty="0" smtClean="0"/>
          </a:p>
          <a:p>
            <a:pPr marL="800100" lvl="2" defTabSz="457200"/>
            <a:r>
              <a:rPr lang="en-US" sz="1400" dirty="0" smtClean="0"/>
              <a:t>HSPA/EDGE option</a:t>
            </a:r>
          </a:p>
          <a:p>
            <a:pPr marL="1257300" lvl="3" defTabSz="457200"/>
            <a:r>
              <a:rPr lang="en-US" sz="1000" dirty="0" smtClean="0"/>
              <a:t>IPv6 PDP context</a:t>
            </a:r>
          </a:p>
          <a:p>
            <a:pPr marL="1257300" lvl="3" defTabSz="457200"/>
            <a:r>
              <a:rPr lang="en-US" sz="1000" dirty="0" smtClean="0"/>
              <a:t>IPv4 PDP </a:t>
            </a:r>
            <a:r>
              <a:rPr lang="en-US" sz="1000" dirty="0" smtClean="0"/>
              <a:t>context</a:t>
            </a:r>
          </a:p>
          <a:p>
            <a:pPr marL="800100" lvl="2" defTabSz="457200"/>
            <a:r>
              <a:rPr lang="en-US" sz="1400" dirty="0" smtClean="0"/>
              <a:t>SSL</a:t>
            </a:r>
            <a:r>
              <a:rPr lang="en-US" sz="1400" dirty="0" smtClean="0"/>
              <a:t>/TLS VPN option</a:t>
            </a:r>
          </a:p>
          <a:p>
            <a:pPr marL="1257300" lvl="3" defTabSz="457200"/>
            <a:r>
              <a:rPr lang="en-US" sz="1000" dirty="0"/>
              <a:t>IPv4/</a:t>
            </a:r>
            <a:r>
              <a:rPr lang="en-US" sz="1000" dirty="0" smtClean="0"/>
              <a:t>IPv6</a:t>
            </a:r>
            <a:endParaRPr lang="en-US" sz="1000" dirty="0" smtClean="0"/>
          </a:p>
          <a:p>
            <a:pPr marL="1257300" lvl="3" defTabSz="457200"/>
            <a:r>
              <a:rPr lang="en-US" sz="1000" dirty="0" smtClean="0"/>
              <a:t>IPv6</a:t>
            </a:r>
            <a:endParaRPr lang="en-US" sz="1000" dirty="0" smtClean="0"/>
          </a:p>
          <a:p>
            <a:pPr marL="1257300" lvl="3" defTabSz="457200"/>
            <a:r>
              <a:rPr lang="en-US" sz="1000" dirty="0" smtClean="0"/>
              <a:t>IPv4</a:t>
            </a:r>
            <a:endParaRPr lang="en-US" sz="1000" dirty="0" smtClean="0"/>
          </a:p>
          <a:p>
            <a:pPr marL="800100" lvl="2" defTabSz="457200"/>
            <a:endParaRPr lang="en-US" sz="1800" b="1" dirty="0" smtClean="0">
              <a:latin typeface="PFBeauSansPro-Regular"/>
            </a:endParaRPr>
          </a:p>
          <a:p>
            <a:pPr marL="0" defTabSz="457200"/>
            <a:endParaRPr lang="en-US" sz="1000" b="1" dirty="0" smtClean="0">
              <a:latin typeface="PFBeauSansPro-Regular"/>
            </a:endParaRPr>
          </a:p>
          <a:p>
            <a:pPr marL="0" defTabSz="457200"/>
            <a:endParaRPr lang="en-US" sz="1400" b="1" dirty="0" smtClean="0">
              <a:latin typeface="PFBeauSansPro-Regular"/>
            </a:endParaRPr>
          </a:p>
        </p:txBody>
      </p:sp>
    </p:spTree>
    <p:extLst>
      <p:ext uri="{BB962C8B-B14F-4D97-AF65-F5344CB8AC3E}">
        <p14:creationId xmlns:p14="http://schemas.microsoft.com/office/powerpoint/2010/main" val="154703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1664898"/>
            <a:ext cx="8583721" cy="512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775" y="1142958"/>
            <a:ext cx="8839199" cy="400110"/>
          </a:xfrm>
          <a:prstGeom prst="rect">
            <a:avLst/>
          </a:prstGeom>
          <a:noFill/>
        </p:spPr>
        <p:txBody>
          <a:bodyPr wrap="square" rtlCol="0">
            <a:spAutoFit/>
          </a:bodyPr>
          <a:lstStyle/>
          <a:p>
            <a:r>
              <a:rPr lang="en-US" sz="2000" b="1" dirty="0" smtClean="0">
                <a:latin typeface="PFBeauSansPro-Regular"/>
              </a:rPr>
              <a:t>6inACTION System</a:t>
            </a:r>
            <a:r>
              <a:rPr lang="sl-SI" sz="2000" b="1" dirty="0">
                <a:latin typeface="PFBeauSansPro-Regular"/>
              </a:rPr>
              <a:t> </a:t>
            </a:r>
            <a:r>
              <a:rPr lang="sl-SI" sz="2000" b="1" dirty="0" smtClean="0">
                <a:latin typeface="PFBeauSansPro-Regular"/>
              </a:rPr>
              <a:t>– </a:t>
            </a:r>
            <a:r>
              <a:rPr lang="en-US" sz="2000" b="1" dirty="0" smtClean="0">
                <a:latin typeface="PFBeauSansPro-Regular"/>
              </a:rPr>
              <a:t>Detailed deployment </a:t>
            </a:r>
            <a:r>
              <a:rPr lang="en-US" sz="2000" b="1" dirty="0">
                <a:latin typeface="PFBeauSansPro-Regular"/>
              </a:rPr>
              <a:t>a</a:t>
            </a:r>
            <a:r>
              <a:rPr lang="en-US" sz="2000" b="1" dirty="0" smtClean="0">
                <a:latin typeface="PFBeauSansPro-Regular"/>
              </a:rPr>
              <a:t>rchitecture (mobile part)</a:t>
            </a:r>
          </a:p>
        </p:txBody>
      </p:sp>
      <p:cxnSp>
        <p:nvCxnSpPr>
          <p:cNvPr id="6" name="Curved Connector 5"/>
          <p:cNvCxnSpPr/>
          <p:nvPr/>
        </p:nvCxnSpPr>
        <p:spPr>
          <a:xfrm rot="10800000" flipV="1">
            <a:off x="5293360" y="3007360"/>
            <a:ext cx="2265680" cy="589280"/>
          </a:xfrm>
          <a:prstGeom prst="curvedConnector3">
            <a:avLst>
              <a:gd name="adj1" fmla="val 41031"/>
            </a:avLst>
          </a:prstGeom>
          <a:ln>
            <a:solidFill>
              <a:srgbClr val="EE1712"/>
            </a:solidFill>
            <a:prstDash val="dash"/>
            <a:headEnd type="arrow"/>
            <a:tailEnd type="arrow"/>
          </a:ln>
        </p:spPr>
        <p:style>
          <a:lnRef idx="3">
            <a:schemeClr val="accent2"/>
          </a:lnRef>
          <a:fillRef idx="0">
            <a:schemeClr val="accent2"/>
          </a:fillRef>
          <a:effectRef idx="2">
            <a:schemeClr val="accent2"/>
          </a:effectRef>
          <a:fontRef idx="minor">
            <a:schemeClr val="tx1"/>
          </a:fontRef>
        </p:style>
      </p:cxnSp>
      <p:cxnSp>
        <p:nvCxnSpPr>
          <p:cNvPr id="10" name="Curved Connector 9"/>
          <p:cNvCxnSpPr/>
          <p:nvPr/>
        </p:nvCxnSpPr>
        <p:spPr>
          <a:xfrm rot="10800000" flipV="1">
            <a:off x="1463040" y="3159758"/>
            <a:ext cx="6096000" cy="883922"/>
          </a:xfrm>
          <a:prstGeom prst="curvedConnector3">
            <a:avLst>
              <a:gd name="adj1" fmla="val 13833"/>
            </a:avLst>
          </a:prstGeom>
          <a:ln>
            <a:solidFill>
              <a:schemeClr val="bg2">
                <a:lumMod val="25000"/>
              </a:schemeClr>
            </a:solidFill>
            <a:prstDash val="dash"/>
            <a:headEnd type="arrow"/>
            <a:tailEnd type="arrow"/>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5140960" y="2719902"/>
            <a:ext cx="1941557" cy="307777"/>
          </a:xfrm>
          <a:prstGeom prst="rect">
            <a:avLst/>
          </a:prstGeom>
          <a:solidFill>
            <a:schemeClr val="bg1"/>
          </a:solidFill>
          <a:ln>
            <a:solidFill>
              <a:schemeClr val="tx1"/>
            </a:solidFill>
          </a:ln>
        </p:spPr>
        <p:txBody>
          <a:bodyPr wrap="none" rtlCol="0">
            <a:spAutoFit/>
          </a:bodyPr>
          <a:lstStyle/>
          <a:p>
            <a:r>
              <a:rPr lang="en-US" sz="1400" b="1" dirty="0" smtClean="0">
                <a:solidFill>
                  <a:srgbClr val="EE1712"/>
                </a:solidFill>
              </a:rPr>
              <a:t>Step 1.: EPS/UMTS AKA</a:t>
            </a:r>
            <a:endParaRPr lang="en-US" sz="1400" b="1" dirty="0">
              <a:solidFill>
                <a:srgbClr val="EE1712"/>
              </a:solidFill>
            </a:endParaRPr>
          </a:p>
        </p:txBody>
      </p:sp>
      <p:sp>
        <p:nvSpPr>
          <p:cNvPr id="14" name="TextBox 13"/>
          <p:cNvSpPr txBox="1"/>
          <p:nvPr/>
        </p:nvSpPr>
        <p:spPr>
          <a:xfrm>
            <a:off x="2368164" y="3442751"/>
            <a:ext cx="2237236" cy="307777"/>
          </a:xfrm>
          <a:prstGeom prst="rect">
            <a:avLst/>
          </a:prstGeom>
          <a:solidFill>
            <a:srgbClr val="FFFFFF"/>
          </a:solidFill>
          <a:ln>
            <a:solidFill>
              <a:schemeClr val="bg2">
                <a:lumMod val="25000"/>
              </a:schemeClr>
            </a:solidFill>
          </a:ln>
        </p:spPr>
        <p:txBody>
          <a:bodyPr wrap="none" rtlCol="0">
            <a:spAutoFit/>
          </a:bodyPr>
          <a:lstStyle/>
          <a:p>
            <a:r>
              <a:rPr lang="en-US" sz="1400" b="1" dirty="0" smtClean="0">
                <a:solidFill>
                  <a:schemeClr val="bg2">
                    <a:lumMod val="25000"/>
                  </a:schemeClr>
                </a:solidFill>
              </a:rPr>
              <a:t>Step 2.: PAP/</a:t>
            </a:r>
            <a:r>
              <a:rPr lang="en-US" sz="1400" b="1" dirty="0" err="1" smtClean="0">
                <a:solidFill>
                  <a:schemeClr val="bg2">
                    <a:lumMod val="25000"/>
                  </a:schemeClr>
                </a:solidFill>
              </a:rPr>
              <a:t>CHAP@Radius</a:t>
            </a:r>
            <a:endParaRPr lang="en-US" sz="1400" b="1" dirty="0">
              <a:solidFill>
                <a:schemeClr val="bg2">
                  <a:lumMod val="25000"/>
                </a:schemeClr>
              </a:solidFill>
            </a:endParaRPr>
          </a:p>
        </p:txBody>
      </p:sp>
      <p:cxnSp>
        <p:nvCxnSpPr>
          <p:cNvPr id="15" name="Curved Connector 14"/>
          <p:cNvCxnSpPr/>
          <p:nvPr/>
        </p:nvCxnSpPr>
        <p:spPr>
          <a:xfrm rot="10800000" flipV="1">
            <a:off x="2438400" y="3312159"/>
            <a:ext cx="5191761" cy="923486"/>
          </a:xfrm>
          <a:prstGeom prst="curvedConnector3">
            <a:avLst>
              <a:gd name="adj1" fmla="val 15727"/>
            </a:avLst>
          </a:prstGeom>
          <a:ln>
            <a:solidFill>
              <a:schemeClr val="tx2">
                <a:lumMod val="75000"/>
              </a:schemeClr>
            </a:solidFill>
            <a:prstDash val="dash"/>
            <a:headEnd type="arrow"/>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2940219" y="4273480"/>
            <a:ext cx="2639184" cy="307777"/>
          </a:xfrm>
          <a:prstGeom prst="rect">
            <a:avLst/>
          </a:prstGeom>
          <a:solidFill>
            <a:srgbClr val="FFFFFF"/>
          </a:solidFill>
          <a:ln>
            <a:solidFill>
              <a:schemeClr val="tx2">
                <a:lumMod val="75000"/>
              </a:schemeClr>
            </a:solidFill>
          </a:ln>
        </p:spPr>
        <p:txBody>
          <a:bodyPr wrap="none" rtlCol="0">
            <a:spAutoFit/>
          </a:bodyPr>
          <a:lstStyle/>
          <a:p>
            <a:r>
              <a:rPr lang="en-US" sz="1400" b="1" dirty="0" smtClean="0">
                <a:solidFill>
                  <a:schemeClr val="tx2">
                    <a:lumMod val="75000"/>
                  </a:schemeClr>
                </a:solidFill>
              </a:rPr>
              <a:t>Step </a:t>
            </a:r>
            <a:r>
              <a:rPr lang="en-US" sz="1400" b="1" dirty="0">
                <a:solidFill>
                  <a:schemeClr val="tx2">
                    <a:lumMod val="75000"/>
                  </a:schemeClr>
                </a:solidFill>
              </a:rPr>
              <a:t>3</a:t>
            </a:r>
            <a:r>
              <a:rPr lang="en-US" sz="1400" b="1" dirty="0" smtClean="0">
                <a:solidFill>
                  <a:schemeClr val="tx2">
                    <a:lumMod val="75000"/>
                  </a:schemeClr>
                </a:solidFill>
              </a:rPr>
              <a:t>.: </a:t>
            </a:r>
            <a:r>
              <a:rPr lang="sl-SI" sz="1400" b="1" dirty="0" smtClean="0">
                <a:solidFill>
                  <a:schemeClr val="tx2">
                    <a:lumMod val="75000"/>
                  </a:schemeClr>
                </a:solidFill>
              </a:rPr>
              <a:t>SSL VPN/</a:t>
            </a:r>
            <a:r>
              <a:rPr lang="sl-SI" sz="1400" b="1" dirty="0" err="1" smtClean="0">
                <a:solidFill>
                  <a:schemeClr val="tx2">
                    <a:lumMod val="75000"/>
                  </a:schemeClr>
                </a:solidFill>
              </a:rPr>
              <a:t>IPSec</a:t>
            </a:r>
            <a:r>
              <a:rPr lang="sl-SI" sz="1400" b="1" dirty="0" smtClean="0">
                <a:solidFill>
                  <a:schemeClr val="tx2">
                    <a:lumMod val="75000"/>
                  </a:schemeClr>
                </a:solidFill>
              </a:rPr>
              <a:t> (</a:t>
            </a:r>
            <a:r>
              <a:rPr lang="sl-SI" sz="1400" b="1" dirty="0" err="1" smtClean="0">
                <a:solidFill>
                  <a:schemeClr val="tx2">
                    <a:lumMod val="75000"/>
                  </a:schemeClr>
                </a:solidFill>
              </a:rPr>
              <a:t>optional</a:t>
            </a:r>
            <a:r>
              <a:rPr lang="sl-SI" sz="1400" b="1" dirty="0" smtClean="0">
                <a:solidFill>
                  <a:schemeClr val="tx2">
                    <a:lumMod val="75000"/>
                  </a:schemeClr>
                </a:solidFill>
              </a:rPr>
              <a:t>)</a:t>
            </a:r>
            <a:endParaRPr lang="en-US" sz="1400" b="1" dirty="0">
              <a:solidFill>
                <a:schemeClr val="tx2">
                  <a:lumMod val="75000"/>
                </a:schemeClr>
              </a:solidFill>
            </a:endParaRPr>
          </a:p>
        </p:txBody>
      </p:sp>
    </p:spTree>
    <p:extLst>
      <p:ext uri="{BB962C8B-B14F-4D97-AF65-F5344CB8AC3E}">
        <p14:creationId xmlns:p14="http://schemas.microsoft.com/office/powerpoint/2010/main" val="14085245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96000" y="1781193"/>
            <a:ext cx="2914650" cy="4813282"/>
          </a:xfrm>
          <a:prstGeom prst="rect">
            <a:avLst/>
          </a:prstGeom>
          <a:solidFill>
            <a:schemeClr val="bg2">
              <a:lumMod val="75000"/>
              <a:alpha val="69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Rectangle 4"/>
          <p:cNvSpPr/>
          <p:nvPr/>
        </p:nvSpPr>
        <p:spPr>
          <a:xfrm>
            <a:off x="142875" y="1781193"/>
            <a:ext cx="5886450" cy="4813282"/>
          </a:xfrm>
          <a:prstGeom prst="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TextBox 8"/>
          <p:cNvSpPr txBox="1"/>
          <p:nvPr/>
        </p:nvSpPr>
        <p:spPr>
          <a:xfrm>
            <a:off x="104775" y="1142958"/>
            <a:ext cx="8839199" cy="415498"/>
          </a:xfrm>
          <a:prstGeom prst="rect">
            <a:avLst/>
          </a:prstGeom>
          <a:noFill/>
        </p:spPr>
        <p:txBody>
          <a:bodyPr wrap="square" rtlCol="0">
            <a:spAutoFit/>
          </a:bodyPr>
          <a:lstStyle/>
          <a:p>
            <a:r>
              <a:rPr lang="en-GB" sz="2100" b="1" dirty="0" smtClean="0">
                <a:latin typeface="PFBeauSansPro-Regular"/>
              </a:rPr>
              <a:t>6inACTION – Architecture for Cross-border Operations over 3G/4G</a:t>
            </a: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 y="1982787"/>
            <a:ext cx="8804299" cy="438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87614" y="4498513"/>
            <a:ext cx="1036759" cy="338554"/>
          </a:xfrm>
          <a:prstGeom prst="rect">
            <a:avLst/>
          </a:prstGeom>
          <a:noFill/>
        </p:spPr>
        <p:txBody>
          <a:bodyPr wrap="none" rtlCol="0">
            <a:spAutoFit/>
          </a:bodyPr>
          <a:lstStyle/>
          <a:p>
            <a:r>
              <a:rPr lang="sl-SI" sz="1600" b="1" dirty="0" smtClean="0"/>
              <a:t>SLOVENIA</a:t>
            </a:r>
            <a:endParaRPr lang="sl-SI" sz="1600" b="1" dirty="0"/>
          </a:p>
        </p:txBody>
      </p:sp>
      <p:sp>
        <p:nvSpPr>
          <p:cNvPr id="19" name="TextBox 18"/>
          <p:cNvSpPr txBox="1"/>
          <p:nvPr/>
        </p:nvSpPr>
        <p:spPr>
          <a:xfrm>
            <a:off x="6793533" y="4386331"/>
            <a:ext cx="1519583" cy="584775"/>
          </a:xfrm>
          <a:prstGeom prst="rect">
            <a:avLst/>
          </a:prstGeom>
          <a:noFill/>
        </p:spPr>
        <p:txBody>
          <a:bodyPr wrap="none" rtlCol="0">
            <a:spAutoFit/>
          </a:bodyPr>
          <a:lstStyle/>
          <a:p>
            <a:pPr algn="ctr"/>
            <a:r>
              <a:rPr lang="sl-SI" sz="1600" b="1" dirty="0" smtClean="0"/>
              <a:t>CROSS-BORDER</a:t>
            </a:r>
          </a:p>
          <a:p>
            <a:pPr algn="ctr"/>
            <a:r>
              <a:rPr lang="sl-SI" sz="1600" b="1" dirty="0" smtClean="0"/>
              <a:t>NATION</a:t>
            </a:r>
            <a:endParaRPr lang="sl-SI" sz="1600" b="1" dirty="0"/>
          </a:p>
        </p:txBody>
      </p:sp>
      <p:cxnSp>
        <p:nvCxnSpPr>
          <p:cNvPr id="3" name="Straight Connector 2"/>
          <p:cNvCxnSpPr/>
          <p:nvPr/>
        </p:nvCxnSpPr>
        <p:spPr>
          <a:xfrm>
            <a:off x="5648960" y="2773680"/>
            <a:ext cx="0" cy="1686560"/>
          </a:xfrm>
          <a:prstGeom prst="line">
            <a:avLst/>
          </a:prstGeom>
          <a:ln>
            <a:solidFill>
              <a:srgbClr val="EE1712"/>
            </a:solidFill>
            <a:prstDash val="dash"/>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4926367" y="4550191"/>
            <a:ext cx="1160982" cy="523220"/>
          </a:xfrm>
          <a:prstGeom prst="rect">
            <a:avLst/>
          </a:prstGeom>
          <a:noFill/>
        </p:spPr>
        <p:txBody>
          <a:bodyPr wrap="none" rtlCol="0">
            <a:spAutoFit/>
          </a:bodyPr>
          <a:lstStyle/>
          <a:p>
            <a:pPr algn="ctr"/>
            <a:r>
              <a:rPr lang="en-US" sz="1400" b="1" dirty="0" smtClean="0">
                <a:solidFill>
                  <a:srgbClr val="EE1712"/>
                </a:solidFill>
              </a:rPr>
              <a:t>International</a:t>
            </a:r>
          </a:p>
          <a:p>
            <a:pPr algn="ctr"/>
            <a:r>
              <a:rPr lang="en-US" sz="1400" b="1" dirty="0" smtClean="0">
                <a:solidFill>
                  <a:srgbClr val="EE1712"/>
                </a:solidFill>
              </a:rPr>
              <a:t>GRX/IPX</a:t>
            </a:r>
            <a:endParaRPr lang="en-US" sz="1400" b="1" dirty="0">
              <a:solidFill>
                <a:srgbClr val="EE1712"/>
              </a:solidFill>
            </a:endParaRPr>
          </a:p>
        </p:txBody>
      </p:sp>
      <p:sp>
        <p:nvSpPr>
          <p:cNvPr id="8" name="TextBox 7"/>
          <p:cNvSpPr txBox="1"/>
          <p:nvPr/>
        </p:nvSpPr>
        <p:spPr>
          <a:xfrm>
            <a:off x="4579319" y="5049565"/>
            <a:ext cx="2014093" cy="1569660"/>
          </a:xfrm>
          <a:prstGeom prst="rect">
            <a:avLst/>
          </a:prstGeom>
          <a:solidFill>
            <a:schemeClr val="bg2">
              <a:lumMod val="25000"/>
            </a:schemeClr>
          </a:solidFill>
        </p:spPr>
        <p:txBody>
          <a:bodyPr wrap="square" rtlCol="0">
            <a:spAutoFit/>
          </a:bodyPr>
          <a:lstStyle/>
          <a:p>
            <a:r>
              <a:rPr lang="en-US" sz="1600" b="1" dirty="0" smtClean="0"/>
              <a:t>Tested IPv4</a:t>
            </a:r>
            <a:r>
              <a:rPr lang="en-US" sz="1600" b="1" dirty="0"/>
              <a:t>/</a:t>
            </a:r>
            <a:r>
              <a:rPr lang="en-US" sz="1600" b="1" dirty="0" smtClean="0"/>
              <a:t>IPv6 </a:t>
            </a:r>
            <a:r>
              <a:rPr lang="en-US" sz="1600" dirty="0" smtClean="0"/>
              <a:t>Germany</a:t>
            </a:r>
          </a:p>
          <a:p>
            <a:r>
              <a:rPr lang="en-US" sz="1600" dirty="0" smtClean="0"/>
              <a:t>Austria</a:t>
            </a:r>
          </a:p>
          <a:p>
            <a:r>
              <a:rPr lang="en-US" sz="1600" dirty="0" smtClean="0"/>
              <a:t>Lithuania</a:t>
            </a:r>
          </a:p>
          <a:p>
            <a:r>
              <a:rPr lang="en-US" sz="1600" dirty="0" smtClean="0"/>
              <a:t>Greece</a:t>
            </a:r>
          </a:p>
          <a:p>
            <a:r>
              <a:rPr lang="en-US" sz="1600" dirty="0" smtClean="0"/>
              <a:t>Portugal</a:t>
            </a:r>
          </a:p>
        </p:txBody>
      </p:sp>
      <p:sp>
        <p:nvSpPr>
          <p:cNvPr id="2" name="Rectangle 1"/>
          <p:cNvSpPr/>
          <p:nvPr/>
        </p:nvSpPr>
        <p:spPr>
          <a:xfrm>
            <a:off x="5518179" y="5290617"/>
            <a:ext cx="490564" cy="369332"/>
          </a:xfrm>
          <a:prstGeom prst="rect">
            <a:avLst/>
          </a:prstGeom>
        </p:spPr>
        <p:txBody>
          <a:bodyPr wrap="square">
            <a:spAutoFit/>
          </a:bodyPr>
          <a:lstStyle/>
          <a:p>
            <a:r>
              <a:rPr lang="en-US" dirty="0" smtClean="0">
                <a:latin typeface="Wingdings"/>
                <a:ea typeface="Wingdings"/>
                <a:cs typeface="Wingdings"/>
              </a:rPr>
              <a:t></a:t>
            </a:r>
            <a:endParaRPr lang="en-US" dirty="0"/>
          </a:p>
        </p:txBody>
      </p:sp>
      <p:sp>
        <p:nvSpPr>
          <p:cNvPr id="14" name="Rectangle 13"/>
          <p:cNvSpPr/>
          <p:nvPr/>
        </p:nvSpPr>
        <p:spPr>
          <a:xfrm>
            <a:off x="5521846" y="5523111"/>
            <a:ext cx="490564" cy="369332"/>
          </a:xfrm>
          <a:prstGeom prst="rect">
            <a:avLst/>
          </a:prstGeom>
        </p:spPr>
        <p:txBody>
          <a:bodyPr wrap="square">
            <a:spAutoFit/>
          </a:bodyPr>
          <a:lstStyle/>
          <a:p>
            <a:r>
              <a:rPr lang="en-US" dirty="0" smtClean="0">
                <a:latin typeface="Wingdings"/>
                <a:ea typeface="Wingdings"/>
                <a:cs typeface="Wingdings"/>
              </a:rPr>
              <a:t></a:t>
            </a:r>
            <a:endParaRPr lang="en-US" dirty="0"/>
          </a:p>
        </p:txBody>
      </p:sp>
      <p:sp>
        <p:nvSpPr>
          <p:cNvPr id="15" name="Rectangle 14"/>
          <p:cNvSpPr/>
          <p:nvPr/>
        </p:nvSpPr>
        <p:spPr>
          <a:xfrm>
            <a:off x="5514072" y="5755605"/>
            <a:ext cx="490564" cy="369332"/>
          </a:xfrm>
          <a:prstGeom prst="rect">
            <a:avLst/>
          </a:prstGeom>
        </p:spPr>
        <p:txBody>
          <a:bodyPr wrap="square">
            <a:spAutoFit/>
          </a:bodyPr>
          <a:lstStyle/>
          <a:p>
            <a:r>
              <a:rPr lang="en-US" dirty="0" smtClean="0">
                <a:latin typeface="Wingdings"/>
                <a:ea typeface="Wingdings"/>
                <a:cs typeface="Wingdings"/>
              </a:rPr>
              <a:t></a:t>
            </a:r>
            <a:endParaRPr lang="en-US" dirty="0"/>
          </a:p>
        </p:txBody>
      </p:sp>
      <p:sp>
        <p:nvSpPr>
          <p:cNvPr id="16" name="Rectangle 15"/>
          <p:cNvSpPr/>
          <p:nvPr/>
        </p:nvSpPr>
        <p:spPr>
          <a:xfrm>
            <a:off x="5518179" y="6011560"/>
            <a:ext cx="490564" cy="369332"/>
          </a:xfrm>
          <a:prstGeom prst="rect">
            <a:avLst/>
          </a:prstGeom>
        </p:spPr>
        <p:txBody>
          <a:bodyPr wrap="square">
            <a:spAutoFit/>
          </a:bodyPr>
          <a:lstStyle/>
          <a:p>
            <a:r>
              <a:rPr lang="en-US" dirty="0" smtClean="0">
                <a:latin typeface="Wingdings"/>
                <a:ea typeface="Wingdings"/>
                <a:cs typeface="Wingdings"/>
              </a:rPr>
              <a:t></a:t>
            </a:r>
            <a:endParaRPr lang="en-US" dirty="0"/>
          </a:p>
        </p:txBody>
      </p:sp>
      <p:sp>
        <p:nvSpPr>
          <p:cNvPr id="18" name="Rectangle 17"/>
          <p:cNvSpPr/>
          <p:nvPr/>
        </p:nvSpPr>
        <p:spPr>
          <a:xfrm>
            <a:off x="5521846" y="6266938"/>
            <a:ext cx="490564" cy="369332"/>
          </a:xfrm>
          <a:prstGeom prst="rect">
            <a:avLst/>
          </a:prstGeom>
        </p:spPr>
        <p:txBody>
          <a:bodyPr wrap="square">
            <a:spAutoFit/>
          </a:bodyPr>
          <a:lstStyle/>
          <a:p>
            <a:r>
              <a:rPr lang="en-US" dirty="0" smtClean="0">
                <a:latin typeface="Wingdings"/>
                <a:ea typeface="Wingdings"/>
                <a:cs typeface="Wingdings"/>
              </a:rPr>
              <a:t></a:t>
            </a:r>
            <a:endParaRPr lang="en-US" dirty="0"/>
          </a:p>
        </p:txBody>
      </p:sp>
      <p:sp>
        <p:nvSpPr>
          <p:cNvPr id="11" name="TextBox 10"/>
          <p:cNvSpPr txBox="1"/>
          <p:nvPr/>
        </p:nvSpPr>
        <p:spPr>
          <a:xfrm>
            <a:off x="9701735" y="659054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2873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4"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410200"/>
            <a:ext cx="9144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795" t="8204" r="60968" b="42842"/>
          <a:stretch/>
        </p:blipFill>
        <p:spPr bwMode="auto">
          <a:xfrm>
            <a:off x="-40822" y="0"/>
            <a:ext cx="3075668" cy="370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135623" y="3346650"/>
            <a:ext cx="4722832" cy="1916487"/>
            <a:chOff x="2241666" y="2433768"/>
            <a:chExt cx="4722832" cy="1916487"/>
          </a:xfrm>
        </p:grpSpPr>
        <p:sp>
          <p:nvSpPr>
            <p:cNvPr id="5" name="Parallelogram 4"/>
            <p:cNvSpPr/>
            <p:nvPr/>
          </p:nvSpPr>
          <p:spPr>
            <a:xfrm rot="20736464">
              <a:off x="2241666" y="2433768"/>
              <a:ext cx="3077407"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1946834" flipH="1">
              <a:off x="4751558" y="2531340"/>
              <a:ext cx="2210724"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01988" y="3052762"/>
              <a:ext cx="450056" cy="8953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377677" y="2820539"/>
              <a:ext cx="450056" cy="8810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rot="20673172">
              <a:off x="3779874" y="3502610"/>
              <a:ext cx="3184624" cy="821166"/>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8277133">
              <a:off x="2870270" y="2756433"/>
              <a:ext cx="1181175" cy="20064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567113" y="2844351"/>
              <a:ext cx="2386012" cy="915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Users\mvolk\Copy\GEN6\GEN6\slikaosrednja.png"/>
          <p:cNvPicPr>
            <a:picLocks noChangeAspect="1" noChangeArrowheads="1"/>
          </p:cNvPicPr>
          <p:nvPr/>
        </p:nvPicPr>
        <p:blipFill rotWithShape="1">
          <a:blip r:embed="rId3">
            <a:extLst>
              <a:ext uri="{28A0092B-C50C-407E-A947-70E740481C1C}">
                <a14:useLocalDpi xmlns:a14="http://schemas.microsoft.com/office/drawing/2010/main" val="0"/>
              </a:ext>
            </a:extLst>
          </a:blip>
          <a:srcRect r="13136"/>
          <a:stretch/>
        </p:blipFill>
        <p:spPr bwMode="auto">
          <a:xfrm>
            <a:off x="2163888" y="2007532"/>
            <a:ext cx="4664143" cy="30427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14675" y="866775"/>
            <a:ext cx="5905499" cy="5743110"/>
          </a:xfrm>
          <a:prstGeom prst="rect">
            <a:avLst/>
          </a:prstGeom>
          <a:noFill/>
        </p:spPr>
        <p:txBody>
          <a:bodyPr wrap="square" rtlCol="0">
            <a:spAutoFit/>
          </a:bodyPr>
          <a:lstStyle/>
          <a:p>
            <a:r>
              <a:rPr lang="en-US" sz="2000" b="1" dirty="0" smtClean="0">
                <a:latin typeface="PFBeauSansPro-Regular"/>
              </a:rPr>
              <a:t>IPv6 network intelligence</a:t>
            </a:r>
          </a:p>
          <a:p>
            <a:pPr marL="285750" indent="-285750" algn="just">
              <a:buFont typeface="Arial" pitchFamily="34" charset="0"/>
              <a:buChar char="•"/>
            </a:pPr>
            <a:r>
              <a:rPr lang="en-US" sz="1600" dirty="0" smtClean="0">
                <a:latin typeface="PFBeauSansPro-Regular"/>
              </a:rPr>
              <a:t>NEMO with </a:t>
            </a:r>
            <a:r>
              <a:rPr lang="en-US" sz="1600" dirty="0" err="1" smtClean="0">
                <a:latin typeface="PFBeauSansPro-Regular"/>
              </a:rPr>
              <a:t>MCoA</a:t>
            </a:r>
            <a:r>
              <a:rPr lang="en-US" sz="1600" dirty="0" smtClean="0">
                <a:latin typeface="PFBeauSansPro-Regular"/>
              </a:rPr>
              <a:t> and IPSec</a:t>
            </a:r>
          </a:p>
          <a:p>
            <a:pPr marL="742950" lvl="1" indent="-285750" algn="just">
              <a:spcBef>
                <a:spcPct val="20000"/>
              </a:spcBef>
              <a:buFont typeface="Arial" pitchFamily="34" charset="0"/>
              <a:buChar char="•"/>
            </a:pPr>
            <a:r>
              <a:rPr lang="en-US" sz="1600" dirty="0" smtClean="0">
                <a:latin typeface="PFBeauSansPro-Regular"/>
              </a:rPr>
              <a:t>secure and transparent 6onCORE node mobility</a:t>
            </a:r>
          </a:p>
          <a:p>
            <a:pPr marL="285750" indent="-285750" algn="just">
              <a:buFont typeface="Arial" pitchFamily="34" charset="0"/>
              <a:buChar char="•"/>
            </a:pPr>
            <a:r>
              <a:rPr lang="en-US" sz="1600" dirty="0" smtClean="0">
                <a:latin typeface="PFBeauSansPro-Regular"/>
              </a:rPr>
              <a:t>SLAAC and DHCPv6</a:t>
            </a:r>
          </a:p>
          <a:p>
            <a:pPr marL="742950" lvl="1" indent="-285750" algn="just">
              <a:buFont typeface="Arial" pitchFamily="34" charset="0"/>
              <a:buChar char="•"/>
            </a:pPr>
            <a:r>
              <a:rPr lang="en-US" sz="1600" dirty="0" smtClean="0">
                <a:latin typeface="PFBeauSansPro-Regular"/>
              </a:rPr>
              <a:t>host and network nodes auto configuration</a:t>
            </a: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algn="just"/>
            <a:endParaRPr lang="en-US" sz="1200" dirty="0" smtClean="0">
              <a:latin typeface="PFBeauSansPro-Regular"/>
            </a:endParaRPr>
          </a:p>
          <a:p>
            <a:pPr marL="285750" indent="-285750" algn="just">
              <a:buFont typeface="Arial" pitchFamily="34" charset="0"/>
              <a:buChar char="•"/>
            </a:pPr>
            <a:endParaRPr lang="en-US" sz="1200" dirty="0" smtClean="0">
              <a:latin typeface="PFBeauSansPro-Regular"/>
            </a:endParaRPr>
          </a:p>
          <a:p>
            <a:pPr marL="285750" indent="-285750" algn="just">
              <a:buFont typeface="Arial" pitchFamily="34" charset="0"/>
              <a:buChar char="•"/>
            </a:pPr>
            <a:r>
              <a:rPr lang="en-US" sz="1600" dirty="0" smtClean="0">
                <a:latin typeface="PFBeauSansPro-Regular"/>
              </a:rPr>
              <a:t>Multicast with MLD, PIM-SM and scope options support</a:t>
            </a:r>
          </a:p>
          <a:p>
            <a:pPr marL="742950" lvl="1" indent="-285750" algn="just">
              <a:buFont typeface="Arial" pitchFamily="34" charset="0"/>
              <a:buChar char="•"/>
            </a:pPr>
            <a:r>
              <a:rPr lang="en-US" sz="1400" dirty="0" smtClean="0">
                <a:latin typeface="PFBeauSansPro-Regular"/>
              </a:rPr>
              <a:t>flexible live multimedia streaming on-site and globally</a:t>
            </a:r>
          </a:p>
          <a:p>
            <a:pPr marL="285750" indent="-285750" algn="just">
              <a:buFont typeface="Arial" pitchFamily="34" charset="0"/>
              <a:buChar char="•"/>
            </a:pPr>
            <a:r>
              <a:rPr lang="en-US" sz="1600" dirty="0" smtClean="0">
                <a:latin typeface="PFBeauSansPro-Regular"/>
              </a:rPr>
              <a:t>IPv6 hierarchical addressing </a:t>
            </a:r>
          </a:p>
          <a:p>
            <a:pPr marL="742950" lvl="1" indent="-285750" algn="just">
              <a:buFont typeface="Arial" pitchFamily="34" charset="0"/>
              <a:buChar char="•"/>
            </a:pPr>
            <a:r>
              <a:rPr lang="en-US" sz="1400" dirty="0" smtClean="0">
                <a:latin typeface="PFBeauSansPro-Regular"/>
              </a:rPr>
              <a:t>fast unit, user and sensor provisioning</a:t>
            </a:r>
          </a:p>
          <a:p>
            <a:pPr marL="285750" indent="-285750" algn="just">
              <a:buFont typeface="Arial" pitchFamily="34" charset="0"/>
              <a:buChar char="•"/>
            </a:pPr>
            <a:r>
              <a:rPr lang="en-US" sz="1600" dirty="0" smtClean="0">
                <a:latin typeface="PFBeauSansPro-Regular"/>
              </a:rPr>
              <a:t>BGP and OSPFv3</a:t>
            </a:r>
          </a:p>
          <a:p>
            <a:pPr marL="285750" indent="-285750" algn="just">
              <a:buFont typeface="Arial" pitchFamily="34" charset="0"/>
              <a:buChar char="•"/>
            </a:pPr>
            <a:endParaRPr lang="en-US" sz="1600" dirty="0" smtClean="0">
              <a:latin typeface="PFBeauSansPro-Regular"/>
            </a:endParaRPr>
          </a:p>
          <a:p>
            <a:pPr algn="just"/>
            <a:r>
              <a:rPr lang="en-US" sz="2000" b="1" dirty="0" smtClean="0">
                <a:latin typeface="PFBeauSansPro-Regular"/>
              </a:rPr>
              <a:t>PA addressing</a:t>
            </a:r>
            <a:endParaRPr lang="en-US" sz="1400" dirty="0">
              <a:latin typeface="PFBeauSansPro-Regular"/>
            </a:endParaRPr>
          </a:p>
          <a:p>
            <a:pPr marL="285750" indent="-285750" algn="just">
              <a:buFont typeface="Arial" pitchFamily="34" charset="0"/>
              <a:buChar char="•"/>
            </a:pPr>
            <a:r>
              <a:rPr lang="en-US" sz="1400" dirty="0" smtClean="0">
                <a:latin typeface="PFBeauSansPro-Regular"/>
              </a:rPr>
              <a:t>IPv6 PA and IPv4 PA addressing</a:t>
            </a:r>
            <a:endParaRPr lang="en-US" sz="1400" dirty="0">
              <a:latin typeface="PFBeauSansPro-Regular"/>
            </a:endParaRPr>
          </a:p>
        </p:txBody>
      </p:sp>
      <p:sp>
        <p:nvSpPr>
          <p:cNvPr id="15" name="Oval 14"/>
          <p:cNvSpPr/>
          <p:nvPr/>
        </p:nvSpPr>
        <p:spPr>
          <a:xfrm>
            <a:off x="3601299" y="2721222"/>
            <a:ext cx="1996491" cy="1244422"/>
          </a:xfrm>
          <a:prstGeom prst="ellipse">
            <a:avLst/>
          </a:prstGeom>
          <a:solidFill>
            <a:schemeClr val="tx2">
              <a:lumMod val="60000"/>
              <a:lumOff val="40000"/>
              <a:alpha val="53000"/>
            </a:schemeClr>
          </a:solidFill>
          <a:scene3d>
            <a:camera prst="orthographicFront">
              <a:rot lat="19569174" lon="1123590" rev="20036995"/>
            </a:camera>
            <a:lightRig rig="threePt" dir="t"/>
          </a:scene3d>
          <a:sp3d>
            <a:bevelT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a:solidFill>
                  <a:srgbClr val="0070C0"/>
                </a:solidFill>
              </a:rPr>
              <a:t>IPv6, NEMO, PMIPv6, IPSec, …</a:t>
            </a:r>
          </a:p>
        </p:txBody>
      </p:sp>
      <p:sp>
        <p:nvSpPr>
          <p:cNvPr id="16" name="TextBox 15"/>
          <p:cNvSpPr txBox="1"/>
          <p:nvPr/>
        </p:nvSpPr>
        <p:spPr>
          <a:xfrm>
            <a:off x="82097" y="3769193"/>
            <a:ext cx="2952750" cy="553998"/>
          </a:xfrm>
          <a:prstGeom prst="rect">
            <a:avLst/>
          </a:prstGeom>
          <a:noFill/>
        </p:spPr>
        <p:txBody>
          <a:bodyPr wrap="square" rtlCol="0">
            <a:spAutoFit/>
          </a:bodyPr>
          <a:lstStyle/>
          <a:p>
            <a:r>
              <a:rPr lang="en-US" b="1" smtClean="0">
                <a:latin typeface="PFBeauSansPro-Regular"/>
              </a:rPr>
              <a:t>Technical design</a:t>
            </a:r>
          </a:p>
          <a:p>
            <a:pPr marL="285750" indent="-285750" algn="just">
              <a:buFont typeface="Arial" pitchFamily="34" charset="0"/>
              <a:buChar char="•"/>
            </a:pPr>
            <a:r>
              <a:rPr lang="en-US" sz="1200" smtClean="0">
                <a:latin typeface="PFBeauSansPro-Regular"/>
              </a:rPr>
              <a:t>Cisco ISR819 M2M router</a:t>
            </a:r>
          </a:p>
        </p:txBody>
      </p:sp>
      <p:pic>
        <p:nvPicPr>
          <p:cNvPr id="17" name="Picture 16" descr="1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60467" y="5567406"/>
            <a:ext cx="1606492" cy="1204869"/>
          </a:xfrm>
          <a:prstGeom prst="rect">
            <a:avLst/>
          </a:prstGeom>
        </p:spPr>
      </p:pic>
      <p:pic>
        <p:nvPicPr>
          <p:cNvPr id="18" name="Picture 17" descr="11.jpeg"/>
          <p:cNvPicPr>
            <a:picLocks noChangeAspect="1"/>
          </p:cNvPicPr>
          <p:nvPr/>
        </p:nvPicPr>
        <p:blipFill rotWithShape="1">
          <a:blip r:embed="rId5">
            <a:extLst>
              <a:ext uri="{28A0092B-C50C-407E-A947-70E740481C1C}">
                <a14:useLocalDpi xmlns:a14="http://schemas.microsoft.com/office/drawing/2010/main" val="0"/>
              </a:ext>
            </a:extLst>
          </a:blip>
          <a:srcRect t="8040"/>
          <a:stretch/>
        </p:blipFill>
        <p:spPr>
          <a:xfrm>
            <a:off x="169959" y="4419600"/>
            <a:ext cx="1598841" cy="1102722"/>
          </a:xfrm>
          <a:prstGeom prst="rect">
            <a:avLst/>
          </a:prstGeom>
        </p:spPr>
      </p:pic>
      <p:pic>
        <p:nvPicPr>
          <p:cNvPr id="19"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3235" y="-1031"/>
            <a:ext cx="6100765" cy="66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rot="1888759">
            <a:off x="2360804" y="2976843"/>
            <a:ext cx="1288120" cy="1117226"/>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563603040"/>
      </p:ext>
    </p:extLst>
  </p:cSld>
  <p:clrMapOvr>
    <a:masterClrMapping/>
  </p:clrMapOvr>
  <p:transition xmlns:p14="http://schemas.microsoft.com/office/powerpoint/2010/main">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457200" y="1219648"/>
            <a:ext cx="8229600" cy="49906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smtClean="0">
                <a:latin typeface="PFBeauSansPro-Regular"/>
              </a:rPr>
              <a:t>GEN6 – Governments </a:t>
            </a:r>
            <a:r>
              <a:rPr lang="en-US" sz="2800" b="1" dirty="0" err="1" smtClean="0">
                <a:latin typeface="PFBeauSansPro-Regular"/>
              </a:rPr>
              <a:t>ENabled</a:t>
            </a:r>
            <a:r>
              <a:rPr lang="en-US" sz="2800" b="1" dirty="0" smtClean="0">
                <a:latin typeface="PFBeauSansPro-Regular"/>
              </a:rPr>
              <a:t> with IPv6</a:t>
            </a:r>
          </a:p>
          <a:p>
            <a:pPr marL="0" lvl="1" indent="-342900" defTabSz="457200">
              <a:buFont typeface="Arial" pitchFamily="34" charset="0"/>
              <a:buChar char="•"/>
            </a:pPr>
            <a:r>
              <a:rPr lang="en-US" sz="1800" b="1" dirty="0" smtClean="0">
                <a:latin typeface="PFBeauSansPro-Regular"/>
              </a:rPr>
              <a:t>Project time frame</a:t>
            </a:r>
          </a:p>
          <a:p>
            <a:pPr lvl="1"/>
            <a:r>
              <a:rPr lang="en-US" sz="1600" b="1" dirty="0" smtClean="0"/>
              <a:t>1.1.2012 – </a:t>
            </a:r>
            <a:r>
              <a:rPr lang="en-US" sz="1600" b="1" dirty="0"/>
              <a:t>1</a:t>
            </a:r>
            <a:r>
              <a:rPr lang="en-US" sz="1600" b="1" dirty="0" smtClean="0"/>
              <a:t>.12.2014</a:t>
            </a:r>
          </a:p>
          <a:p>
            <a:pPr marL="0" lvl="1" indent="-342900" defTabSz="457200">
              <a:buFont typeface="Arial" pitchFamily="34" charset="0"/>
              <a:buChar char="•"/>
            </a:pPr>
            <a:r>
              <a:rPr lang="en-US" sz="1800" b="1" dirty="0" smtClean="0">
                <a:latin typeface="PFBeauSansPro-Regular"/>
              </a:rPr>
              <a:t>19 EU partners</a:t>
            </a:r>
          </a:p>
          <a:p>
            <a:pPr lvl="1"/>
            <a:r>
              <a:rPr lang="en-US" sz="1600" b="1" dirty="0"/>
              <a:t>7 national pilots</a:t>
            </a:r>
          </a:p>
          <a:p>
            <a:pPr lvl="1"/>
            <a:r>
              <a:rPr lang="en-US" sz="1600" b="1" dirty="0"/>
              <a:t>2 </a:t>
            </a:r>
            <a:r>
              <a:rPr lang="en-US" sz="1600" b="1" dirty="0" smtClean="0"/>
              <a:t>cross-border pilots</a:t>
            </a:r>
            <a:endParaRPr lang="en-US" sz="1600" b="1" dirty="0"/>
          </a:p>
          <a:p>
            <a:pPr marL="0" lvl="1" indent="-342900" defTabSz="457200">
              <a:buFont typeface="Arial" pitchFamily="34" charset="0"/>
              <a:buChar char="•"/>
            </a:pPr>
            <a:r>
              <a:rPr lang="en-US" sz="1800" b="1" dirty="0" smtClean="0">
                <a:latin typeface="PFBeauSansPro-Regular"/>
              </a:rPr>
              <a:t>EC reference</a:t>
            </a:r>
          </a:p>
          <a:p>
            <a:pPr lvl="1"/>
            <a:r>
              <a:rPr lang="en-US" sz="1600" b="1" dirty="0" smtClean="0">
                <a:hlinkClick r:id="rId3"/>
              </a:rPr>
              <a:t>http://ec.europa.eu/information_society/apps/projects/factsheet/index.cfm?project_ref=297239</a:t>
            </a:r>
            <a:endParaRPr lang="sl-SI" sz="1600" b="1" dirty="0" smtClean="0"/>
          </a:p>
          <a:p>
            <a:pPr lvl="1"/>
            <a:r>
              <a:rPr lang="sl-SI" sz="1600" b="1" dirty="0">
                <a:hlinkClick r:id="rId4"/>
              </a:rPr>
              <a:t>http://www.gen6-project.eu</a:t>
            </a:r>
            <a:r>
              <a:rPr lang="sl-SI" sz="1600" b="1" dirty="0" smtClean="0">
                <a:hlinkClick r:id="rId4"/>
              </a:rPr>
              <a:t>/</a:t>
            </a:r>
            <a:endParaRPr lang="en-US" dirty="0" smtClean="0"/>
          </a:p>
          <a:p>
            <a:pPr marL="0" indent="0" defTabSz="457200">
              <a:buNone/>
            </a:pPr>
            <a:r>
              <a:rPr lang="en-US" sz="2800" b="1" dirty="0" smtClean="0">
                <a:latin typeface="PFBeauSansPro-Regular"/>
              </a:rPr>
              <a:t>Slovenian pilot – A-ERCS</a:t>
            </a:r>
          </a:p>
          <a:p>
            <a:pPr marL="0" lvl="1" indent="-342900" defTabSz="457200">
              <a:buFont typeface="Arial" pitchFamily="34" charset="0"/>
              <a:buChar char="•"/>
            </a:pPr>
            <a:r>
              <a:rPr lang="en-US" sz="1800" b="1" dirty="0" smtClean="0">
                <a:latin typeface="PFBeauSansPro-Regular"/>
              </a:rPr>
              <a:t>Advanced Emergency Response Communication Solution</a:t>
            </a:r>
          </a:p>
          <a:p>
            <a:pPr lvl="1"/>
            <a:r>
              <a:rPr lang="sl-SI" sz="1600" b="1" dirty="0">
                <a:hlinkClick r:id="rId5"/>
              </a:rPr>
              <a:t>http://www.gen6-project.eu/A-ERCS.html</a:t>
            </a:r>
            <a:endParaRPr lang="en-US" sz="1600" b="1" dirty="0">
              <a:hlinkClick r:id="rId6"/>
            </a:endParaRPr>
          </a:p>
          <a:p>
            <a:pPr marL="0" lvl="1" indent="-342900" defTabSz="457200">
              <a:buFont typeface="Arial" pitchFamily="34" charset="0"/>
              <a:buChar char="•"/>
            </a:pPr>
            <a:r>
              <a:rPr lang="en-US" sz="1800" b="1" dirty="0" smtClean="0">
                <a:latin typeface="PFBeauSansPro-Regular"/>
              </a:rPr>
              <a:t>A-ERCS System deployment name 6inACTION</a:t>
            </a:r>
            <a:endParaRPr lang="en-US" sz="1800" b="1" dirty="0" smtClean="0">
              <a:latin typeface="PFBeauSansPro-Regular"/>
              <a:hlinkClick r:id="rId6"/>
            </a:endParaRPr>
          </a:p>
          <a:p>
            <a:pPr lvl="1"/>
            <a:r>
              <a:rPr lang="en-US" sz="1600" b="1" dirty="0" smtClean="0">
                <a:hlinkClick r:id="rId6"/>
              </a:rPr>
              <a:t>http://6inaction.net/</a:t>
            </a:r>
            <a:endParaRPr lang="en-US" sz="1600" b="1" dirty="0"/>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6477" y="1935891"/>
            <a:ext cx="1528066" cy="139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89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28260"/>
            <a:ext cx="9144001" cy="68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txBox="1">
            <a:spLocks/>
          </p:cNvSpPr>
          <p:nvPr/>
        </p:nvSpPr>
        <p:spPr>
          <a:xfrm>
            <a:off x="1371600" y="1871385"/>
            <a:ext cx="6400800" cy="305303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rgbClr val="344447"/>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baseline="0">
                <a:solidFill>
                  <a:srgbClr val="344447"/>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rgbClr val="344447"/>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rgbClr val="344447"/>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200" kern="1200">
                <a:solidFill>
                  <a:srgbClr val="344447"/>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endParaRPr lang="sl-SI" sz="2800" b="1" dirty="0" smtClean="0">
              <a:solidFill>
                <a:schemeClr val="bg2">
                  <a:lumMod val="75000"/>
                </a:schemeClr>
              </a:solidFill>
              <a:latin typeface="PFBeauSansPro-Regular"/>
              <a:ea typeface="+mn-ea"/>
              <a:cs typeface="+mn-cs"/>
            </a:endParaRPr>
          </a:p>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r>
              <a:rPr lang="en-GB" sz="2800" b="1" dirty="0" smtClean="0">
                <a:solidFill>
                  <a:schemeClr val="bg2">
                    <a:lumMod val="75000"/>
                  </a:schemeClr>
                </a:solidFill>
                <a:latin typeface="PFBeauSansPro-Regular"/>
                <a:ea typeface="+mn-ea"/>
                <a:cs typeface="+mn-cs"/>
              </a:rPr>
              <a:t>Tactical Smart Devices</a:t>
            </a:r>
            <a:endParaRPr lang="en-GB" sz="2800" b="1" dirty="0">
              <a:solidFill>
                <a:schemeClr val="bg2">
                  <a:lumMod val="75000"/>
                </a:schemeClr>
              </a:solidFill>
              <a:latin typeface="PFBeauSansPro-Regular"/>
              <a:ea typeface="+mn-ea"/>
              <a:cs typeface="+mn-cs"/>
            </a:endParaRPr>
          </a:p>
        </p:txBody>
      </p:sp>
    </p:spTree>
    <p:extLst>
      <p:ext uri="{BB962C8B-B14F-4D97-AF65-F5344CB8AC3E}">
        <p14:creationId xmlns:p14="http://schemas.microsoft.com/office/powerpoint/2010/main" val="4110034484"/>
      </p:ext>
    </p:extLst>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txBox="1">
            <a:spLocks/>
          </p:cNvSpPr>
          <p:nvPr/>
        </p:nvSpPr>
        <p:spPr>
          <a:xfrm>
            <a:off x="457200" y="993150"/>
            <a:ext cx="8229600" cy="60705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smtClean="0">
                <a:latin typeface="PFBeauSansPro-Regular"/>
              </a:rPr>
              <a:t>TACTICA</a:t>
            </a:r>
            <a:r>
              <a:rPr lang="sl-SI" sz="2800" b="1" dirty="0" smtClean="0">
                <a:latin typeface="PFBeauSansPro-Regular"/>
              </a:rPr>
              <a:t>L&amp;MISSION</a:t>
            </a:r>
            <a:r>
              <a:rPr lang="en-US" sz="2800" b="1" dirty="0" smtClean="0">
                <a:latin typeface="PFBeauSansPro-Regular"/>
              </a:rPr>
              <a:t> </a:t>
            </a:r>
            <a:r>
              <a:rPr lang="en-US" sz="2800" b="1" dirty="0">
                <a:latin typeface="PFBeauSansPro-Regular"/>
              </a:rPr>
              <a:t>SMART DEVICES AND APPS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2" y="3457790"/>
            <a:ext cx="8694737" cy="309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en-GB" sz="1800" b="1" dirty="0" smtClean="0">
                <a:latin typeface="PFBeauSansPro-Regular"/>
              </a:rPr>
              <a:t>COTS TERMINALS + IP67/MIL enclosure</a:t>
            </a:r>
          </a:p>
          <a:p>
            <a:pPr marL="800100" lvl="2" defTabSz="457200">
              <a:lnSpc>
                <a:spcPct val="80000"/>
              </a:lnSpc>
            </a:pPr>
            <a:r>
              <a:rPr lang="en-GB" sz="1400" b="1" dirty="0" smtClean="0"/>
              <a:t>Dust proof, water proof, drop/crash proof</a:t>
            </a:r>
          </a:p>
          <a:p>
            <a:pPr marL="0" lvl="1" indent="-342900" defTabSz="457200">
              <a:buFont typeface="Arial" pitchFamily="34" charset="0"/>
              <a:buChar char="•"/>
            </a:pPr>
            <a:r>
              <a:rPr lang="en-GB" sz="1800" b="1" dirty="0" smtClean="0">
                <a:latin typeface="PFBeauSansPro-Regular"/>
              </a:rPr>
              <a:t>INTEGRATING CUSTOM TACTICAL AND IT APPS</a:t>
            </a:r>
          </a:p>
          <a:p>
            <a:pPr marL="800100" lvl="2" defTabSz="457200"/>
            <a:r>
              <a:rPr lang="en-GB" sz="1400" b="1" dirty="0" smtClean="0"/>
              <a:t>Tracking, contextualized on-site triage, live video streaming</a:t>
            </a:r>
          </a:p>
          <a:p>
            <a:pPr marL="800100" lvl="2" defTabSz="457200"/>
            <a:r>
              <a:rPr lang="en-GB" sz="1400" b="1" dirty="0" smtClean="0"/>
              <a:t>Mail, file share, </a:t>
            </a:r>
            <a:r>
              <a:rPr lang="sl-SI" sz="1400" b="1" dirty="0" smtClean="0"/>
              <a:t>video, </a:t>
            </a:r>
            <a:r>
              <a:rPr lang="sl-SI" sz="1400" b="1" dirty="0" err="1" smtClean="0"/>
              <a:t>picture</a:t>
            </a:r>
            <a:r>
              <a:rPr lang="sl-SI" sz="1400" b="1" dirty="0" smtClean="0"/>
              <a:t>, </a:t>
            </a:r>
            <a:r>
              <a:rPr lang="en-GB" sz="1400" b="1" dirty="0" smtClean="0"/>
              <a:t>cloud apps</a:t>
            </a:r>
            <a:endParaRPr lang="en-GB" sz="1000" b="1" dirty="0" smtClean="0">
              <a:latin typeface="PFBeauSansPro-Regular"/>
            </a:endParaRPr>
          </a:p>
          <a:p>
            <a:pPr marL="0" lvl="1" indent="-342900" defTabSz="457200">
              <a:buFont typeface="Arial" pitchFamily="34" charset="0"/>
              <a:buChar char="•"/>
            </a:pPr>
            <a:r>
              <a:rPr lang="en-GB" sz="1800" b="1" dirty="0">
                <a:latin typeface="PFBeauSansPro-Regular"/>
              </a:rPr>
              <a:t>IPv6 PDP </a:t>
            </a:r>
            <a:r>
              <a:rPr lang="en-GB" sz="1800" b="1" dirty="0" smtClean="0">
                <a:latin typeface="PFBeauSansPro-Regular"/>
              </a:rPr>
              <a:t>Context / EPS </a:t>
            </a:r>
            <a:r>
              <a:rPr lang="en-GB" sz="1800" b="1" dirty="0">
                <a:latin typeface="PFBeauSansPro-Regular"/>
              </a:rPr>
              <a:t>bearer support</a:t>
            </a:r>
            <a:r>
              <a:rPr lang="en-GB" sz="1800" b="1" dirty="0" smtClean="0">
                <a:latin typeface="PFBeauSansPro-Regular"/>
              </a:rPr>
              <a:t>?</a:t>
            </a:r>
          </a:p>
          <a:p>
            <a:pPr marL="800100" lvl="2" defTabSz="457200"/>
            <a:r>
              <a:rPr lang="en-GB" sz="1400" b="1" dirty="0" smtClean="0"/>
              <a:t>An</a:t>
            </a:r>
            <a:r>
              <a:rPr lang="en-GB" sz="1400" b="1" dirty="0"/>
              <a:t>droid</a:t>
            </a:r>
            <a:r>
              <a:rPr lang="en-GB" sz="1400" b="1" dirty="0" smtClean="0"/>
              <a:t>: </a:t>
            </a:r>
            <a:endParaRPr lang="en-GB" sz="1400" b="1" dirty="0"/>
          </a:p>
          <a:p>
            <a:pPr marL="800100" lvl="2" defTabSz="457200"/>
            <a:r>
              <a:rPr lang="en-GB" sz="1400" b="1" dirty="0" err="1" smtClean="0"/>
              <a:t>iOS</a:t>
            </a:r>
            <a:r>
              <a:rPr lang="en-GB" sz="1400" b="1" dirty="0" smtClean="0"/>
              <a:t>: </a:t>
            </a:r>
            <a:endParaRPr lang="en-GB" sz="1400" b="1" dirty="0"/>
          </a:p>
        </p:txBody>
      </p:sp>
      <p:sp>
        <p:nvSpPr>
          <p:cNvPr id="6" name="Rectangle 5"/>
          <p:cNvSpPr/>
          <p:nvPr/>
        </p:nvSpPr>
        <p:spPr>
          <a:xfrm>
            <a:off x="2035578" y="3273124"/>
            <a:ext cx="1465284" cy="369332"/>
          </a:xfrm>
          <a:prstGeom prst="rect">
            <a:avLst/>
          </a:prstGeom>
        </p:spPr>
        <p:txBody>
          <a:bodyPr wrap="square">
            <a:spAutoFit/>
          </a:bodyPr>
          <a:lstStyle/>
          <a:p>
            <a:r>
              <a:rPr lang="en-US" dirty="0" smtClean="0">
                <a:latin typeface="Wingdings"/>
                <a:ea typeface="Wingdings"/>
                <a:cs typeface="Wingdings"/>
              </a:rPr>
              <a:t></a:t>
            </a:r>
            <a:r>
              <a:rPr lang="en-US" dirty="0" smtClean="0">
                <a:latin typeface="Zapf Dingbats"/>
                <a:ea typeface="Zapf Dingbats"/>
                <a:cs typeface="Zapf Dingbats"/>
                <a:sym typeface="Zapf Dingbats"/>
              </a:rPr>
              <a:t>✖✖</a:t>
            </a:r>
            <a:endParaRPr lang="en-US" dirty="0"/>
          </a:p>
        </p:txBody>
      </p:sp>
      <p:sp>
        <p:nvSpPr>
          <p:cNvPr id="7" name="Rectangle 6"/>
          <p:cNvSpPr/>
          <p:nvPr/>
        </p:nvSpPr>
        <p:spPr>
          <a:xfrm>
            <a:off x="2047018" y="3507212"/>
            <a:ext cx="1453843" cy="369332"/>
          </a:xfrm>
          <a:prstGeom prst="rect">
            <a:avLst/>
          </a:prstGeom>
        </p:spPr>
        <p:txBody>
          <a:bodyPr wrap="square">
            <a:spAutoFit/>
          </a:bodyPr>
          <a:lstStyle/>
          <a:p>
            <a:r>
              <a:rPr lang="en-US" dirty="0" smtClean="0">
                <a:latin typeface="Zapf Dingbats"/>
                <a:ea typeface="Zapf Dingbats"/>
                <a:cs typeface="Zapf Dingbats"/>
                <a:sym typeface="Zapf Dingbats"/>
              </a:rPr>
              <a:t>✖✖✖</a:t>
            </a:r>
            <a:r>
              <a:rPr lang="en-US" dirty="0">
                <a:latin typeface="Zapf Dingbats"/>
                <a:ea typeface="Zapf Dingbats"/>
                <a:cs typeface="Zapf Dingbats"/>
                <a:sym typeface="Zapf Dingbats"/>
              </a:rPr>
              <a:t>✖</a:t>
            </a:r>
            <a:endParaRPr lang="en-US" dirty="0"/>
          </a:p>
        </p:txBody>
      </p:sp>
    </p:spTree>
    <p:extLst>
      <p:ext uri="{BB962C8B-B14F-4D97-AF65-F5344CB8AC3E}">
        <p14:creationId xmlns:p14="http://schemas.microsoft.com/office/powerpoint/2010/main" val="153745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28260"/>
            <a:ext cx="9144001" cy="68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ubtitle 4"/>
          <p:cNvSpPr txBox="1">
            <a:spLocks/>
          </p:cNvSpPr>
          <p:nvPr/>
        </p:nvSpPr>
        <p:spPr>
          <a:xfrm>
            <a:off x="1371600" y="1871385"/>
            <a:ext cx="6400800" cy="305303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rgbClr val="344447"/>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baseline="0">
                <a:solidFill>
                  <a:srgbClr val="344447"/>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rgbClr val="344447"/>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rgbClr val="344447"/>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200" kern="1200">
                <a:solidFill>
                  <a:srgbClr val="344447"/>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endParaRPr lang="sl-SI" sz="2800" b="1" dirty="0" smtClean="0">
              <a:solidFill>
                <a:schemeClr val="bg2">
                  <a:lumMod val="75000"/>
                </a:schemeClr>
              </a:solidFill>
              <a:latin typeface="PFBeauSansPro-Regular"/>
              <a:ea typeface="+mn-ea"/>
              <a:cs typeface="+mn-cs"/>
            </a:endParaRPr>
          </a:p>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r>
              <a:rPr lang="en-GB" sz="2800" b="1" dirty="0" err="1" smtClean="0">
                <a:solidFill>
                  <a:schemeClr val="bg2">
                    <a:lumMod val="75000"/>
                  </a:schemeClr>
                </a:solidFill>
                <a:latin typeface="PFBeauSansPro-Regular"/>
                <a:ea typeface="+mn-ea"/>
                <a:cs typeface="+mn-cs"/>
              </a:rPr>
              <a:t>IoT</a:t>
            </a:r>
            <a:r>
              <a:rPr lang="en-GB" sz="2800" b="1" dirty="0" smtClean="0">
                <a:solidFill>
                  <a:schemeClr val="bg2">
                    <a:lumMod val="75000"/>
                  </a:schemeClr>
                </a:solidFill>
                <a:latin typeface="PFBeauSansPro-Regular"/>
                <a:ea typeface="+mn-ea"/>
                <a:cs typeface="+mn-cs"/>
              </a:rPr>
              <a:t>-Driven Intervention Management</a:t>
            </a:r>
            <a:endParaRPr lang="en-GB" sz="2800" b="1" dirty="0">
              <a:solidFill>
                <a:schemeClr val="bg2">
                  <a:lumMod val="75000"/>
                </a:schemeClr>
              </a:solidFill>
              <a:latin typeface="PFBeauSansPro-Regular"/>
              <a:ea typeface="+mn-ea"/>
              <a:cs typeface="+mn-cs"/>
            </a:endParaRPr>
          </a:p>
        </p:txBody>
      </p:sp>
    </p:spTree>
    <p:extLst>
      <p:ext uri="{BB962C8B-B14F-4D97-AF65-F5344CB8AC3E}">
        <p14:creationId xmlns:p14="http://schemas.microsoft.com/office/powerpoint/2010/main" val="30053389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410200"/>
            <a:ext cx="9144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13" y="2342722"/>
            <a:ext cx="8491167" cy="44911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622964" y="3025833"/>
            <a:ext cx="1333499" cy="971470"/>
          </a:xfrm>
          <a:prstGeom prst="rect">
            <a:avLst/>
          </a:prstGeom>
          <a:noFill/>
          <a:ln w="22225">
            <a:solidFill>
              <a:srgbClr val="FF0000"/>
            </a:solidFill>
            <a:prstDash val="dash"/>
          </a:ln>
        </p:spPr>
        <p:txBody>
          <a:bodyPr wrap="square" rtlCol="0">
            <a:noAutofit/>
          </a:bodyPr>
          <a:lstStyle>
            <a:defPPr>
              <a:defRPr lang="en-US"/>
            </a:defPPr>
            <a:lvl1pPr algn="ctr">
              <a:defRPr sz="1200" b="1">
                <a:solidFill>
                  <a:srgbClr val="333300"/>
                </a:solidFill>
              </a:defRPr>
            </a:lvl1pPr>
          </a:lstStyle>
          <a:p>
            <a:endParaRPr lang="sl-SI" dirty="0"/>
          </a:p>
        </p:txBody>
      </p:sp>
      <p:sp>
        <p:nvSpPr>
          <p:cNvPr id="14" name="TextBox 13"/>
          <p:cNvSpPr txBox="1"/>
          <p:nvPr/>
        </p:nvSpPr>
        <p:spPr>
          <a:xfrm>
            <a:off x="3647903" y="3558103"/>
            <a:ext cx="1256607" cy="430887"/>
          </a:xfrm>
          <a:prstGeom prst="rect">
            <a:avLst/>
          </a:prstGeom>
          <a:solidFill>
            <a:schemeClr val="bg1"/>
          </a:solidFill>
        </p:spPr>
        <p:txBody>
          <a:bodyPr wrap="square" rtlCol="0">
            <a:spAutoFit/>
          </a:bodyPr>
          <a:lstStyle/>
          <a:p>
            <a:pPr algn="ctr"/>
            <a:r>
              <a:rPr lang="sl-SI" sz="1100" b="1" dirty="0" smtClean="0">
                <a:solidFill>
                  <a:srgbClr val="FF0000"/>
                </a:solidFill>
              </a:rPr>
              <a:t>LIVE UNIT</a:t>
            </a:r>
          </a:p>
          <a:p>
            <a:pPr algn="ctr"/>
            <a:r>
              <a:rPr lang="sl-SI" sz="1100" b="1" dirty="0" smtClean="0">
                <a:solidFill>
                  <a:srgbClr val="FF0000"/>
                </a:solidFill>
              </a:rPr>
              <a:t>TRACKING</a:t>
            </a:r>
          </a:p>
        </p:txBody>
      </p:sp>
      <p:sp>
        <p:nvSpPr>
          <p:cNvPr id="16" name="TextBox 15"/>
          <p:cNvSpPr txBox="1"/>
          <p:nvPr/>
        </p:nvSpPr>
        <p:spPr>
          <a:xfrm>
            <a:off x="6550429" y="2659210"/>
            <a:ext cx="2090652" cy="4174671"/>
          </a:xfrm>
          <a:prstGeom prst="rect">
            <a:avLst/>
          </a:prstGeom>
          <a:noFill/>
          <a:ln w="22225">
            <a:solidFill>
              <a:srgbClr val="FF0000"/>
            </a:solidFill>
            <a:prstDash val="dash"/>
          </a:ln>
        </p:spPr>
        <p:txBody>
          <a:bodyPr wrap="square" rtlCol="0">
            <a:noAutofit/>
          </a:bodyPr>
          <a:lstStyle>
            <a:defPPr>
              <a:defRPr lang="en-US"/>
            </a:defPPr>
            <a:lvl1pPr algn="ctr">
              <a:defRPr sz="1200" b="1">
                <a:solidFill>
                  <a:srgbClr val="333300"/>
                </a:solidFill>
              </a:defRPr>
            </a:lvl1pPr>
          </a:lstStyle>
          <a:p>
            <a:endParaRPr lang="sl-SI" dirty="0"/>
          </a:p>
        </p:txBody>
      </p:sp>
      <p:sp>
        <p:nvSpPr>
          <p:cNvPr id="17" name="TextBox 16"/>
          <p:cNvSpPr txBox="1"/>
          <p:nvPr/>
        </p:nvSpPr>
        <p:spPr>
          <a:xfrm>
            <a:off x="6608617" y="5858522"/>
            <a:ext cx="1998173" cy="975360"/>
          </a:xfrm>
          <a:prstGeom prst="rect">
            <a:avLst/>
          </a:prstGeom>
          <a:solidFill>
            <a:schemeClr val="bg1"/>
          </a:solidFill>
        </p:spPr>
        <p:txBody>
          <a:bodyPr wrap="square" rtlCol="0">
            <a:noAutofit/>
          </a:bodyPr>
          <a:lstStyle/>
          <a:p>
            <a:pPr algn="ctr"/>
            <a:endParaRPr lang="sl-SI" sz="1100" b="1" dirty="0" smtClean="0">
              <a:solidFill>
                <a:srgbClr val="FF0000"/>
              </a:solidFill>
            </a:endParaRPr>
          </a:p>
          <a:p>
            <a:pPr algn="ctr"/>
            <a:endParaRPr lang="sl-SI" sz="1100" b="1" dirty="0" smtClean="0">
              <a:solidFill>
                <a:srgbClr val="FF0000"/>
              </a:solidFill>
            </a:endParaRPr>
          </a:p>
          <a:p>
            <a:pPr algn="ctr"/>
            <a:r>
              <a:rPr lang="sl-SI" sz="1100" b="1" dirty="0" smtClean="0">
                <a:solidFill>
                  <a:srgbClr val="FF0000"/>
                </a:solidFill>
              </a:rPr>
              <a:t>RT-SENSOR AND USER</a:t>
            </a:r>
          </a:p>
          <a:p>
            <a:pPr algn="ctr"/>
            <a:r>
              <a:rPr lang="sl-SI" sz="1100" b="1" dirty="0" smtClean="0">
                <a:solidFill>
                  <a:srgbClr val="FF0000"/>
                </a:solidFill>
              </a:rPr>
              <a:t>EVENTS</a:t>
            </a:r>
          </a:p>
        </p:txBody>
      </p:sp>
      <p:sp>
        <p:nvSpPr>
          <p:cNvPr id="21"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err="1" smtClean="0">
                <a:latin typeface="PFBeauSansPro-Regular"/>
              </a:rPr>
              <a:t>IoT</a:t>
            </a:r>
            <a:r>
              <a:rPr lang="en-US" sz="2800" b="1" dirty="0" smtClean="0">
                <a:latin typeface="PFBeauSansPro-Regular"/>
              </a:rPr>
              <a:t>-DRIVEN </a:t>
            </a:r>
            <a:r>
              <a:rPr lang="en-US" sz="2800" b="1" dirty="0">
                <a:latin typeface="PFBeauSansPro-Regular"/>
              </a:rPr>
              <a:t>INTERVENTION MANAGEMENT </a:t>
            </a:r>
          </a:p>
        </p:txBody>
      </p:sp>
      <p:sp>
        <p:nvSpPr>
          <p:cNvPr id="22"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en-GB" sz="1800" b="1" dirty="0" smtClean="0">
                <a:latin typeface="PFBeauSansPro-Regular"/>
              </a:rPr>
              <a:t>Real-time common operational picture</a:t>
            </a:r>
          </a:p>
          <a:p>
            <a:pPr marL="800100" lvl="2" defTabSz="457200">
              <a:lnSpc>
                <a:spcPct val="80000"/>
              </a:lnSpc>
            </a:pPr>
            <a:r>
              <a:rPr lang="en-GB" sz="1400" dirty="0" smtClean="0"/>
              <a:t>Mash up of sensor and user events, live unit tracking, live video streaming and remotely captured on-site high resolution pictures</a:t>
            </a:r>
            <a:endParaRPr lang="en-GB" sz="1400"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01" y="2922408"/>
            <a:ext cx="1660525" cy="217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17251" y="2664210"/>
            <a:ext cx="1690675" cy="2428178"/>
          </a:xfrm>
          <a:prstGeom prst="rect">
            <a:avLst/>
          </a:prstGeom>
          <a:noFill/>
          <a:ln w="22225">
            <a:solidFill>
              <a:srgbClr val="FF0000"/>
            </a:solidFill>
            <a:prstDash val="dash"/>
          </a:ln>
        </p:spPr>
        <p:txBody>
          <a:bodyPr wrap="square" rtlCol="0">
            <a:noAutofit/>
          </a:bodyPr>
          <a:lstStyle/>
          <a:p>
            <a:pPr algn="ctr"/>
            <a:endParaRPr lang="sl-SI" sz="1200" b="1" dirty="0" smtClean="0">
              <a:solidFill>
                <a:srgbClr val="333300"/>
              </a:solidFill>
            </a:endParaRPr>
          </a:p>
        </p:txBody>
      </p:sp>
      <p:sp>
        <p:nvSpPr>
          <p:cNvPr id="19" name="TextBox 18"/>
          <p:cNvSpPr txBox="1"/>
          <p:nvPr/>
        </p:nvSpPr>
        <p:spPr>
          <a:xfrm>
            <a:off x="855121" y="2881160"/>
            <a:ext cx="899605" cy="430887"/>
          </a:xfrm>
          <a:prstGeom prst="rect">
            <a:avLst/>
          </a:prstGeom>
          <a:noFill/>
        </p:spPr>
        <p:txBody>
          <a:bodyPr wrap="none" rtlCol="0">
            <a:spAutoFit/>
          </a:bodyPr>
          <a:lstStyle/>
          <a:p>
            <a:r>
              <a:rPr lang="sl-SI" sz="1100" b="1" dirty="0" smtClean="0">
                <a:solidFill>
                  <a:srgbClr val="FF0000"/>
                </a:solidFill>
              </a:rPr>
              <a:t>LIVE VIDEO </a:t>
            </a:r>
          </a:p>
          <a:p>
            <a:r>
              <a:rPr lang="sl-SI" sz="1100" b="1" dirty="0" smtClean="0">
                <a:solidFill>
                  <a:srgbClr val="FF0000"/>
                </a:solidFill>
              </a:rPr>
              <a:t>STREAMING</a:t>
            </a:r>
            <a:endParaRPr lang="sl-SI" sz="1100" b="1" dirty="0">
              <a:solidFill>
                <a:srgbClr val="FF0000"/>
              </a:solidFill>
            </a:endParaRPr>
          </a:p>
        </p:txBody>
      </p:sp>
    </p:spTree>
    <p:extLst>
      <p:ext uri="{BB962C8B-B14F-4D97-AF65-F5344CB8AC3E}">
        <p14:creationId xmlns:p14="http://schemas.microsoft.com/office/powerpoint/2010/main" val="1236012590"/>
      </p:ext>
    </p:extLst>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err="1" smtClean="0">
                <a:latin typeface="PFBeauSansPro-Regular"/>
              </a:rPr>
              <a:t>IoT</a:t>
            </a:r>
            <a:r>
              <a:rPr lang="en-US" sz="2800" b="1" dirty="0" smtClean="0">
                <a:latin typeface="PFBeauSansPro-Regular"/>
              </a:rPr>
              <a:t>-DRIVEN </a:t>
            </a:r>
            <a:r>
              <a:rPr lang="en-US" sz="2800" b="1" dirty="0">
                <a:latin typeface="PFBeauSansPro-Regular"/>
              </a:rPr>
              <a:t>INTERVENTION MANAGEMENT </a:t>
            </a:r>
          </a:p>
        </p:txBody>
      </p:sp>
      <p:sp>
        <p:nvSpPr>
          <p:cNvPr id="5"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42900" defTabSz="457200">
              <a:buFont typeface="Arial" pitchFamily="34" charset="0"/>
              <a:buChar char="•"/>
            </a:pPr>
            <a:r>
              <a:rPr lang="en-GB" sz="1800" b="1" dirty="0" smtClean="0">
                <a:latin typeface="PFBeauSansPro-Regular"/>
              </a:rPr>
              <a:t>Contextualized real-time triage reporting </a:t>
            </a:r>
          </a:p>
          <a:p>
            <a:pPr marL="800100" lvl="2" defTabSz="457200">
              <a:lnSpc>
                <a:spcPct val="80000"/>
              </a:lnSpc>
            </a:pPr>
            <a:r>
              <a:rPr lang="sl-SI" sz="1400" dirty="0"/>
              <a:t>U</a:t>
            </a:r>
            <a:r>
              <a:rPr lang="en-GB" sz="1400" dirty="0" err="1" smtClean="0"/>
              <a:t>ser</a:t>
            </a:r>
            <a:r>
              <a:rPr lang="en-GB" sz="1400" dirty="0" smtClean="0"/>
              <a:t> notes + site map + on-site captured high resolution picture + unit track</a:t>
            </a:r>
            <a:endParaRPr lang="en-GB" sz="1400" dirty="0"/>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8" y="2462172"/>
            <a:ext cx="7326630" cy="38736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43" y="2759088"/>
            <a:ext cx="1230888" cy="230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58243" y="2759088"/>
            <a:ext cx="1230888" cy="2301887"/>
          </a:xfrm>
          <a:prstGeom prst="rect">
            <a:avLst/>
          </a:prstGeom>
          <a:noFill/>
          <a:ln w="22225">
            <a:solidFill>
              <a:srgbClr val="FF0000"/>
            </a:solidFill>
            <a:prstDash val="dash"/>
          </a:ln>
        </p:spPr>
        <p:txBody>
          <a:bodyPr wrap="square" rtlCol="0">
            <a:noAutofit/>
          </a:bodyPr>
          <a:lstStyle/>
          <a:p>
            <a:pPr algn="ctr"/>
            <a:endParaRPr lang="sl-SI" sz="1200" b="1" dirty="0" smtClean="0">
              <a:solidFill>
                <a:srgbClr val="333300"/>
              </a:solidFill>
            </a:endParaRPr>
          </a:p>
        </p:txBody>
      </p:sp>
      <p:sp>
        <p:nvSpPr>
          <p:cNvPr id="13" name="TextBox 12"/>
          <p:cNvSpPr txBox="1"/>
          <p:nvPr/>
        </p:nvSpPr>
        <p:spPr>
          <a:xfrm>
            <a:off x="1947258" y="2759088"/>
            <a:ext cx="2804159" cy="3518365"/>
          </a:xfrm>
          <a:prstGeom prst="rect">
            <a:avLst/>
          </a:prstGeom>
          <a:noFill/>
          <a:ln w="22225">
            <a:solidFill>
              <a:srgbClr val="FF0000"/>
            </a:solidFill>
            <a:prstDash val="dash"/>
          </a:ln>
        </p:spPr>
        <p:txBody>
          <a:bodyPr wrap="square" rtlCol="0">
            <a:noAutofit/>
          </a:bodyPr>
          <a:lstStyle/>
          <a:p>
            <a:pPr algn="ctr"/>
            <a:endParaRPr lang="sl-SI" sz="1200" b="1" dirty="0" smtClean="0">
              <a:solidFill>
                <a:srgbClr val="333300"/>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770" y="2284931"/>
            <a:ext cx="3299029" cy="449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5387771" y="2959331"/>
            <a:ext cx="3299030" cy="3825050"/>
          </a:xfrm>
          <a:prstGeom prst="rect">
            <a:avLst/>
          </a:prstGeom>
          <a:noFill/>
          <a:ln w="22225">
            <a:solidFill>
              <a:srgbClr val="FF0000"/>
            </a:solidFill>
            <a:prstDash val="dash"/>
          </a:ln>
        </p:spPr>
        <p:txBody>
          <a:bodyPr wrap="square" rtlCol="0">
            <a:noAutofit/>
          </a:bodyPr>
          <a:lstStyle>
            <a:defPPr>
              <a:defRPr lang="en-US"/>
            </a:defPPr>
            <a:lvl1pPr algn="ctr">
              <a:defRPr sz="1200" b="1">
                <a:solidFill>
                  <a:srgbClr val="333300"/>
                </a:solidFill>
              </a:defRPr>
            </a:lvl1pPr>
          </a:lstStyle>
          <a:p>
            <a:endParaRPr lang="sl-SI" dirty="0"/>
          </a:p>
        </p:txBody>
      </p:sp>
    </p:spTree>
    <p:extLst>
      <p:ext uri="{BB962C8B-B14F-4D97-AF65-F5344CB8AC3E}">
        <p14:creationId xmlns:p14="http://schemas.microsoft.com/office/powerpoint/2010/main" val="3250546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410200"/>
            <a:ext cx="9144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4775" y="1142958"/>
            <a:ext cx="8915399" cy="707886"/>
          </a:xfrm>
          <a:prstGeom prst="rect">
            <a:avLst/>
          </a:prstGeom>
          <a:noFill/>
        </p:spPr>
        <p:txBody>
          <a:bodyPr wrap="square" rtlCol="0">
            <a:spAutoFit/>
          </a:bodyPr>
          <a:lstStyle/>
          <a:p>
            <a:r>
              <a:rPr lang="en-US" sz="2000" b="1" dirty="0" smtClean="0">
                <a:latin typeface="PFBeauSansPro-Regular"/>
              </a:rPr>
              <a:t>Smart </a:t>
            </a:r>
            <a:r>
              <a:rPr lang="en-US" sz="2000" b="1" dirty="0" err="1" smtClean="0">
                <a:latin typeface="PFBeauSansPro-Regular"/>
              </a:rPr>
              <a:t>IoT</a:t>
            </a:r>
            <a:r>
              <a:rPr lang="en-US" sz="2000" b="1" dirty="0" smtClean="0">
                <a:latin typeface="PFBeauSansPro-Regular"/>
              </a:rPr>
              <a:t> Management – Hierarchical IPv6 Addressing</a:t>
            </a:r>
            <a:r>
              <a:rPr lang="sl-SI" sz="2000" b="1" dirty="0">
                <a:latin typeface="PFBeauSansPro-Regular"/>
              </a:rPr>
              <a:t> (</a:t>
            </a:r>
            <a:r>
              <a:rPr lang="en-US" sz="2000" b="1" dirty="0">
                <a:latin typeface="PFBeauSansPro-Regular"/>
              </a:rPr>
              <a:t>proposal</a:t>
            </a:r>
            <a:r>
              <a:rPr lang="sl-SI" sz="2000" b="1" dirty="0">
                <a:latin typeface="PFBeauSansPro-Regular"/>
              </a:rPr>
              <a:t>!)</a:t>
            </a:r>
            <a:endParaRPr lang="en-US" sz="2000" b="1" dirty="0">
              <a:latin typeface="PFBeauSansPro-Regular"/>
            </a:endParaRPr>
          </a:p>
          <a:p>
            <a:endParaRPr lang="en-US" sz="2000" b="1" dirty="0" smtClean="0">
              <a:latin typeface="PFBeauSansPro-Regular"/>
            </a:endParaRPr>
          </a:p>
        </p:txBody>
      </p:sp>
      <p:sp>
        <p:nvSpPr>
          <p:cNvPr id="6" name="TextBox 5"/>
          <p:cNvSpPr txBox="1"/>
          <p:nvPr/>
        </p:nvSpPr>
        <p:spPr>
          <a:xfrm>
            <a:off x="121678" y="1650897"/>
            <a:ext cx="1607031" cy="338554"/>
          </a:xfrm>
          <a:prstGeom prst="rect">
            <a:avLst/>
          </a:prstGeom>
          <a:noFill/>
        </p:spPr>
        <p:txBody>
          <a:bodyPr wrap="none" rtlCol="0">
            <a:spAutoFit/>
          </a:bodyPr>
          <a:lstStyle/>
          <a:p>
            <a:r>
              <a:rPr lang="sl-SI" sz="1600" b="1" dirty="0" smtClean="0"/>
              <a:t>NATIONAL  L./32</a:t>
            </a:r>
            <a:endParaRPr lang="sl-SI" sz="1600" b="1" dirty="0"/>
          </a:p>
        </p:txBody>
      </p:sp>
      <p:sp>
        <p:nvSpPr>
          <p:cNvPr id="7" name="TextBox 6"/>
          <p:cNvSpPr txBox="1"/>
          <p:nvPr/>
        </p:nvSpPr>
        <p:spPr>
          <a:xfrm>
            <a:off x="1757112" y="2279303"/>
            <a:ext cx="2507418" cy="369332"/>
          </a:xfrm>
          <a:prstGeom prst="rect">
            <a:avLst/>
          </a:prstGeom>
          <a:noFill/>
        </p:spPr>
        <p:txBody>
          <a:bodyPr wrap="none" rtlCol="0">
            <a:spAutoFit/>
          </a:bodyPr>
          <a:lstStyle/>
          <a:p>
            <a:r>
              <a:rPr lang="sl-SI" b="1" dirty="0" smtClean="0"/>
              <a:t>MOL (2a00:1368:</a:t>
            </a:r>
            <a:r>
              <a:rPr lang="sl-SI" b="1" dirty="0" err="1" smtClean="0"/>
              <a:t>ff</a:t>
            </a:r>
            <a:r>
              <a:rPr lang="sl-SI" b="1" dirty="0" smtClean="0"/>
              <a:t>::/40)</a:t>
            </a:r>
            <a:endParaRPr lang="sl-SI" b="1" dirty="0"/>
          </a:p>
        </p:txBody>
      </p:sp>
      <p:cxnSp>
        <p:nvCxnSpPr>
          <p:cNvPr id="10" name="Elbow Connector 9"/>
          <p:cNvCxnSpPr>
            <a:stCxn id="6" idx="2"/>
            <a:endCxn id="7" idx="1"/>
          </p:cNvCxnSpPr>
          <p:nvPr/>
        </p:nvCxnSpPr>
        <p:spPr>
          <a:xfrm rot="16200000" flipH="1">
            <a:off x="1103894" y="1810751"/>
            <a:ext cx="474518" cy="83191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08541" y="3373122"/>
            <a:ext cx="3358227" cy="338554"/>
          </a:xfrm>
          <a:prstGeom prst="rect">
            <a:avLst/>
          </a:prstGeom>
          <a:noFill/>
        </p:spPr>
        <p:txBody>
          <a:bodyPr wrap="none" rtlCol="0">
            <a:spAutoFit/>
          </a:bodyPr>
          <a:lstStyle/>
          <a:p>
            <a:r>
              <a:rPr lang="sl-SI" sz="1600" b="1" dirty="0" smtClean="0">
                <a:solidFill>
                  <a:srgbClr val="FF0000"/>
                </a:solidFill>
              </a:rPr>
              <a:t>GBL /48		(2a00:1368:ff01::/48)</a:t>
            </a:r>
            <a:endParaRPr lang="sl-SI" sz="1600" b="1" dirty="0">
              <a:solidFill>
                <a:srgbClr val="FF0000"/>
              </a:solidFill>
            </a:endParaRPr>
          </a:p>
        </p:txBody>
      </p:sp>
      <p:cxnSp>
        <p:nvCxnSpPr>
          <p:cNvPr id="12" name="Elbow Connector 11"/>
          <p:cNvCxnSpPr/>
          <p:nvPr/>
        </p:nvCxnSpPr>
        <p:spPr>
          <a:xfrm rot="16200000" flipH="1">
            <a:off x="2480433" y="2922671"/>
            <a:ext cx="423111" cy="8471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93940" y="3747677"/>
            <a:ext cx="3389069" cy="338554"/>
          </a:xfrm>
          <a:prstGeom prst="rect">
            <a:avLst/>
          </a:prstGeom>
          <a:noFill/>
        </p:spPr>
        <p:txBody>
          <a:bodyPr wrap="none" rtlCol="0">
            <a:spAutoFit/>
          </a:bodyPr>
          <a:lstStyle/>
          <a:p>
            <a:r>
              <a:rPr lang="sl-SI" sz="1600" b="1" dirty="0" smtClean="0">
                <a:solidFill>
                  <a:srgbClr val="FF0000"/>
                </a:solidFill>
              </a:rPr>
              <a:t>OZRCO /48	(2a00:1368:ff02::/48)</a:t>
            </a:r>
            <a:endParaRPr lang="sl-SI" sz="1600" b="1" dirty="0">
              <a:solidFill>
                <a:srgbClr val="FF0000"/>
              </a:solidFill>
            </a:endParaRPr>
          </a:p>
        </p:txBody>
      </p:sp>
      <p:sp>
        <p:nvSpPr>
          <p:cNvPr id="15" name="TextBox 14"/>
          <p:cNvSpPr txBox="1"/>
          <p:nvPr/>
        </p:nvSpPr>
        <p:spPr>
          <a:xfrm>
            <a:off x="3116107" y="4123461"/>
            <a:ext cx="3358227" cy="338554"/>
          </a:xfrm>
          <a:prstGeom prst="rect">
            <a:avLst/>
          </a:prstGeom>
          <a:noFill/>
        </p:spPr>
        <p:txBody>
          <a:bodyPr wrap="none" rtlCol="0">
            <a:spAutoFit/>
          </a:bodyPr>
          <a:lstStyle/>
          <a:p>
            <a:r>
              <a:rPr lang="sl-SI" sz="1600" b="1" dirty="0" smtClean="0">
                <a:solidFill>
                  <a:srgbClr val="FF0000"/>
                </a:solidFill>
              </a:rPr>
              <a:t>EPV /</a:t>
            </a:r>
            <a:r>
              <a:rPr lang="sl-SI" sz="1600" b="1" dirty="0">
                <a:solidFill>
                  <a:srgbClr val="FF0000"/>
                </a:solidFill>
              </a:rPr>
              <a:t>48 </a:t>
            </a:r>
            <a:r>
              <a:rPr lang="sl-SI" sz="1600" b="1" dirty="0" smtClean="0">
                <a:solidFill>
                  <a:srgbClr val="FF0000"/>
                </a:solidFill>
              </a:rPr>
              <a:t>		(2a00:1368:ff03::/48)</a:t>
            </a:r>
            <a:endParaRPr lang="sl-SI" sz="1600" b="1" dirty="0">
              <a:solidFill>
                <a:srgbClr val="FF0000"/>
              </a:solidFill>
            </a:endParaRPr>
          </a:p>
        </p:txBody>
      </p:sp>
      <p:sp>
        <p:nvSpPr>
          <p:cNvPr id="17" name="TextBox 16"/>
          <p:cNvSpPr txBox="1"/>
          <p:nvPr/>
        </p:nvSpPr>
        <p:spPr>
          <a:xfrm>
            <a:off x="4620306" y="4805700"/>
            <a:ext cx="961097" cy="338554"/>
          </a:xfrm>
          <a:prstGeom prst="rect">
            <a:avLst/>
          </a:prstGeom>
          <a:noFill/>
        </p:spPr>
        <p:txBody>
          <a:bodyPr wrap="none" rtlCol="0">
            <a:spAutoFit/>
          </a:bodyPr>
          <a:lstStyle/>
          <a:p>
            <a:r>
              <a:rPr lang="sl-SI" sz="1600" b="1" dirty="0" smtClean="0">
                <a:solidFill>
                  <a:srgbClr val="CE7924"/>
                </a:solidFill>
              </a:rPr>
              <a:t>EPV1 /56</a:t>
            </a:r>
            <a:endParaRPr lang="sl-SI" sz="1600" b="1" dirty="0">
              <a:solidFill>
                <a:srgbClr val="CE7924"/>
              </a:solidFill>
            </a:endParaRPr>
          </a:p>
        </p:txBody>
      </p:sp>
      <p:sp>
        <p:nvSpPr>
          <p:cNvPr id="19" name="TextBox 18"/>
          <p:cNvSpPr txBox="1"/>
          <p:nvPr/>
        </p:nvSpPr>
        <p:spPr>
          <a:xfrm>
            <a:off x="4620305" y="5505031"/>
            <a:ext cx="3137975" cy="338554"/>
          </a:xfrm>
          <a:prstGeom prst="rect">
            <a:avLst/>
          </a:prstGeom>
          <a:noFill/>
        </p:spPr>
        <p:txBody>
          <a:bodyPr wrap="none" rtlCol="0">
            <a:spAutoFit/>
          </a:bodyPr>
          <a:lstStyle/>
          <a:p>
            <a:r>
              <a:rPr lang="sl-SI" sz="1600" b="1" dirty="0" smtClean="0">
                <a:solidFill>
                  <a:srgbClr val="CE7924"/>
                </a:solidFill>
              </a:rPr>
              <a:t>EPV2 /</a:t>
            </a:r>
            <a:r>
              <a:rPr lang="sl-SI" sz="1600" b="1" dirty="0">
                <a:solidFill>
                  <a:srgbClr val="CE7924"/>
                </a:solidFill>
              </a:rPr>
              <a:t>56 (</a:t>
            </a:r>
            <a:r>
              <a:rPr lang="sl-SI" sz="1600" b="1" dirty="0" smtClean="0">
                <a:solidFill>
                  <a:srgbClr val="CE7924"/>
                </a:solidFill>
              </a:rPr>
              <a:t>2a00:1368:ff03:02::/56</a:t>
            </a:r>
            <a:r>
              <a:rPr lang="sl-SI" sz="1600" b="1" dirty="0">
                <a:solidFill>
                  <a:srgbClr val="CE7924"/>
                </a:solidFill>
              </a:rPr>
              <a:t>) </a:t>
            </a:r>
          </a:p>
        </p:txBody>
      </p:sp>
      <p:sp>
        <p:nvSpPr>
          <p:cNvPr id="21" name="TextBox 20"/>
          <p:cNvSpPr txBox="1"/>
          <p:nvPr/>
        </p:nvSpPr>
        <p:spPr>
          <a:xfrm>
            <a:off x="1738058" y="1650896"/>
            <a:ext cx="1204176" cy="369332"/>
          </a:xfrm>
          <a:prstGeom prst="rect">
            <a:avLst/>
          </a:prstGeom>
          <a:noFill/>
        </p:spPr>
        <p:txBody>
          <a:bodyPr wrap="none" rtlCol="0">
            <a:spAutoFit/>
          </a:bodyPr>
          <a:lstStyle/>
          <a:p>
            <a:r>
              <a:rPr lang="en-US" dirty="0" smtClean="0"/>
              <a:t>Municipals</a:t>
            </a:r>
            <a:endParaRPr lang="sl-SI" dirty="0"/>
          </a:p>
        </p:txBody>
      </p:sp>
      <p:sp>
        <p:nvSpPr>
          <p:cNvPr id="22" name="TextBox 21"/>
          <p:cNvSpPr txBox="1"/>
          <p:nvPr/>
        </p:nvSpPr>
        <p:spPr>
          <a:xfrm>
            <a:off x="3097095" y="1650896"/>
            <a:ext cx="710644" cy="369332"/>
          </a:xfrm>
          <a:prstGeom prst="rect">
            <a:avLst/>
          </a:prstGeom>
          <a:noFill/>
        </p:spPr>
        <p:txBody>
          <a:bodyPr wrap="none" rtlCol="0">
            <a:spAutoFit/>
          </a:bodyPr>
          <a:lstStyle/>
          <a:p>
            <a:r>
              <a:rPr lang="en-US" dirty="0" smtClean="0">
                <a:solidFill>
                  <a:srgbClr val="FF0000"/>
                </a:solidFill>
              </a:rPr>
              <a:t>Areas</a:t>
            </a:r>
            <a:endParaRPr lang="sl-SI" dirty="0">
              <a:solidFill>
                <a:srgbClr val="FF0000"/>
              </a:solidFill>
            </a:endParaRPr>
          </a:p>
        </p:txBody>
      </p:sp>
      <p:sp>
        <p:nvSpPr>
          <p:cNvPr id="23" name="TextBox 22"/>
          <p:cNvSpPr txBox="1"/>
          <p:nvPr/>
        </p:nvSpPr>
        <p:spPr>
          <a:xfrm>
            <a:off x="4620305" y="1652811"/>
            <a:ext cx="673582" cy="369332"/>
          </a:xfrm>
          <a:prstGeom prst="rect">
            <a:avLst/>
          </a:prstGeom>
          <a:noFill/>
        </p:spPr>
        <p:txBody>
          <a:bodyPr wrap="none" rtlCol="0">
            <a:spAutoFit/>
          </a:bodyPr>
          <a:lstStyle/>
          <a:p>
            <a:r>
              <a:rPr lang="en-US" dirty="0" smtClean="0">
                <a:solidFill>
                  <a:srgbClr val="CE7924"/>
                </a:solidFill>
              </a:rPr>
              <a:t>Units</a:t>
            </a:r>
            <a:endParaRPr lang="sl-SI" dirty="0">
              <a:solidFill>
                <a:srgbClr val="CE7924"/>
              </a:solidFill>
            </a:endParaRPr>
          </a:p>
        </p:txBody>
      </p:sp>
      <p:sp>
        <p:nvSpPr>
          <p:cNvPr id="24" name="TextBox 23"/>
          <p:cNvSpPr txBox="1"/>
          <p:nvPr/>
        </p:nvSpPr>
        <p:spPr>
          <a:xfrm>
            <a:off x="5812220" y="5866811"/>
            <a:ext cx="2868093" cy="307777"/>
          </a:xfrm>
          <a:prstGeom prst="rect">
            <a:avLst/>
          </a:prstGeom>
          <a:noFill/>
        </p:spPr>
        <p:txBody>
          <a:bodyPr wrap="none" rtlCol="0">
            <a:spAutoFit/>
          </a:bodyPr>
          <a:lstStyle/>
          <a:p>
            <a:r>
              <a:rPr lang="sl-SI" sz="1400" b="1" dirty="0" smtClean="0">
                <a:solidFill>
                  <a:schemeClr val="bg1">
                    <a:lumMod val="50000"/>
                  </a:schemeClr>
                </a:solidFill>
              </a:rPr>
              <a:t>LAN1 /</a:t>
            </a:r>
            <a:r>
              <a:rPr lang="sl-SI" sz="1400" b="1" dirty="0">
                <a:solidFill>
                  <a:schemeClr val="bg1">
                    <a:lumMod val="50000"/>
                  </a:schemeClr>
                </a:solidFill>
              </a:rPr>
              <a:t>64 (</a:t>
            </a:r>
            <a:r>
              <a:rPr lang="sl-SI" sz="1400" b="1" dirty="0" smtClean="0">
                <a:solidFill>
                  <a:schemeClr val="bg1">
                    <a:lumMod val="50000"/>
                  </a:schemeClr>
                </a:solidFill>
              </a:rPr>
              <a:t>2a00:1368:ff03:0201/64</a:t>
            </a:r>
            <a:r>
              <a:rPr lang="sl-SI" sz="1400" b="1" dirty="0">
                <a:solidFill>
                  <a:schemeClr val="bg1">
                    <a:lumMod val="50000"/>
                  </a:schemeClr>
                </a:solidFill>
              </a:rPr>
              <a:t>) </a:t>
            </a:r>
          </a:p>
        </p:txBody>
      </p:sp>
      <p:sp>
        <p:nvSpPr>
          <p:cNvPr id="25" name="TextBox 24"/>
          <p:cNvSpPr txBox="1"/>
          <p:nvPr/>
        </p:nvSpPr>
        <p:spPr>
          <a:xfrm>
            <a:off x="5812220" y="6429311"/>
            <a:ext cx="3362056" cy="307777"/>
          </a:xfrm>
          <a:prstGeom prst="rect">
            <a:avLst/>
          </a:prstGeom>
          <a:noFill/>
        </p:spPr>
        <p:txBody>
          <a:bodyPr wrap="none" rtlCol="0">
            <a:spAutoFit/>
          </a:bodyPr>
          <a:lstStyle/>
          <a:p>
            <a:r>
              <a:rPr lang="sl-SI" sz="1400" b="1" dirty="0" smtClean="0">
                <a:solidFill>
                  <a:schemeClr val="bg1">
                    <a:lumMod val="50000"/>
                  </a:schemeClr>
                </a:solidFill>
              </a:rPr>
              <a:t>Sensor LAN2 /</a:t>
            </a:r>
            <a:r>
              <a:rPr lang="sl-SI" sz="1400" b="1" dirty="0">
                <a:solidFill>
                  <a:schemeClr val="bg1">
                    <a:lumMod val="50000"/>
                  </a:schemeClr>
                </a:solidFill>
              </a:rPr>
              <a:t>64 (</a:t>
            </a:r>
            <a:r>
              <a:rPr lang="sl-SI" sz="1400" b="1" dirty="0" smtClean="0">
                <a:solidFill>
                  <a:schemeClr val="bg1">
                    <a:lumMod val="50000"/>
                  </a:schemeClr>
                </a:solidFill>
              </a:rPr>
              <a:t>2a00:1368:ff03:0202/64</a:t>
            </a:r>
            <a:r>
              <a:rPr lang="sl-SI" sz="1400" b="1" dirty="0">
                <a:solidFill>
                  <a:schemeClr val="bg1">
                    <a:lumMod val="50000"/>
                  </a:schemeClr>
                </a:solidFill>
              </a:rPr>
              <a:t>) </a:t>
            </a:r>
          </a:p>
        </p:txBody>
      </p:sp>
      <p:sp>
        <p:nvSpPr>
          <p:cNvPr id="28" name="TextBox 27"/>
          <p:cNvSpPr txBox="1"/>
          <p:nvPr/>
        </p:nvSpPr>
        <p:spPr>
          <a:xfrm>
            <a:off x="2358462" y="2708488"/>
            <a:ext cx="814518" cy="276999"/>
          </a:xfrm>
          <a:prstGeom prst="rect">
            <a:avLst/>
          </a:prstGeom>
          <a:noFill/>
        </p:spPr>
        <p:txBody>
          <a:bodyPr wrap="none" rtlCol="0">
            <a:spAutoFit/>
          </a:bodyPr>
          <a:lstStyle/>
          <a:p>
            <a:r>
              <a:rPr lang="sl-SI" sz="1200" b="1" dirty="0" smtClean="0"/>
              <a:t>256 </a:t>
            </a:r>
            <a:r>
              <a:rPr lang="en-US" sz="1200" b="1" dirty="0" smtClean="0"/>
              <a:t>Areas</a:t>
            </a:r>
            <a:endParaRPr lang="sl-SI" sz="1200" b="1" dirty="0"/>
          </a:p>
        </p:txBody>
      </p:sp>
      <p:sp>
        <p:nvSpPr>
          <p:cNvPr id="29" name="TextBox 28"/>
          <p:cNvSpPr txBox="1"/>
          <p:nvPr/>
        </p:nvSpPr>
        <p:spPr>
          <a:xfrm>
            <a:off x="925957" y="3056181"/>
            <a:ext cx="1091966" cy="461665"/>
          </a:xfrm>
          <a:prstGeom prst="rect">
            <a:avLst/>
          </a:prstGeom>
          <a:noFill/>
        </p:spPr>
        <p:txBody>
          <a:bodyPr wrap="none" rtlCol="0">
            <a:spAutoFit/>
          </a:bodyPr>
          <a:lstStyle/>
          <a:p>
            <a:pPr algn="ctr"/>
            <a:r>
              <a:rPr lang="en-US" sz="1200" b="1" dirty="0" smtClean="0"/>
              <a:t>256 </a:t>
            </a:r>
            <a:endParaRPr lang="sl-SI" sz="1200" b="1" dirty="0" smtClean="0"/>
          </a:p>
          <a:p>
            <a:pPr algn="ctr"/>
            <a:r>
              <a:rPr lang="en-US" sz="1200" b="1" dirty="0" smtClean="0"/>
              <a:t>Municipalities</a:t>
            </a:r>
            <a:endParaRPr lang="en-US" sz="1200" b="1" dirty="0"/>
          </a:p>
        </p:txBody>
      </p:sp>
      <p:sp>
        <p:nvSpPr>
          <p:cNvPr id="30" name="TextBox 29"/>
          <p:cNvSpPr txBox="1"/>
          <p:nvPr/>
        </p:nvSpPr>
        <p:spPr>
          <a:xfrm>
            <a:off x="4720832" y="5228032"/>
            <a:ext cx="792205" cy="276999"/>
          </a:xfrm>
          <a:prstGeom prst="rect">
            <a:avLst/>
          </a:prstGeom>
          <a:noFill/>
        </p:spPr>
        <p:txBody>
          <a:bodyPr wrap="none" rtlCol="0">
            <a:spAutoFit/>
          </a:bodyPr>
          <a:lstStyle/>
          <a:p>
            <a:r>
              <a:rPr lang="sl-SI" sz="1200" b="1" dirty="0" smtClean="0"/>
              <a:t>256 </a:t>
            </a:r>
            <a:r>
              <a:rPr lang="en-US" sz="1200" b="1" dirty="0" smtClean="0"/>
              <a:t>Units</a:t>
            </a:r>
            <a:endParaRPr lang="sl-SI" sz="1200" b="1" dirty="0"/>
          </a:p>
        </p:txBody>
      </p:sp>
      <p:sp>
        <p:nvSpPr>
          <p:cNvPr id="31" name="TextBox 30"/>
          <p:cNvSpPr txBox="1"/>
          <p:nvPr/>
        </p:nvSpPr>
        <p:spPr>
          <a:xfrm>
            <a:off x="5858601" y="6211429"/>
            <a:ext cx="1076128" cy="276999"/>
          </a:xfrm>
          <a:prstGeom prst="rect">
            <a:avLst/>
          </a:prstGeom>
          <a:noFill/>
        </p:spPr>
        <p:txBody>
          <a:bodyPr wrap="none" rtlCol="0">
            <a:spAutoFit/>
          </a:bodyPr>
          <a:lstStyle/>
          <a:p>
            <a:r>
              <a:rPr lang="sl-SI" sz="1200" b="1" dirty="0" smtClean="0"/>
              <a:t>256 </a:t>
            </a:r>
            <a:r>
              <a:rPr lang="en-US" sz="1200" b="1" dirty="0" smtClean="0"/>
              <a:t>Segments</a:t>
            </a:r>
            <a:endParaRPr lang="sl-SI" sz="1200" b="1" dirty="0"/>
          </a:p>
        </p:txBody>
      </p:sp>
      <p:sp>
        <p:nvSpPr>
          <p:cNvPr id="32" name="TextBox 31"/>
          <p:cNvSpPr txBox="1"/>
          <p:nvPr/>
        </p:nvSpPr>
        <p:spPr>
          <a:xfrm>
            <a:off x="5976174" y="1682277"/>
            <a:ext cx="1101071" cy="369332"/>
          </a:xfrm>
          <a:prstGeom prst="rect">
            <a:avLst/>
          </a:prstGeom>
          <a:noFill/>
        </p:spPr>
        <p:txBody>
          <a:bodyPr wrap="none" rtlCol="0">
            <a:spAutoFit/>
          </a:bodyPr>
          <a:lstStyle/>
          <a:p>
            <a:r>
              <a:rPr lang="en-US" dirty="0" smtClean="0">
                <a:solidFill>
                  <a:schemeClr val="bg1">
                    <a:lumMod val="50000"/>
                  </a:schemeClr>
                </a:solidFill>
              </a:rPr>
              <a:t>Segments</a:t>
            </a:r>
            <a:endParaRPr lang="sl-SI" dirty="0">
              <a:solidFill>
                <a:schemeClr val="bg1">
                  <a:lumMod val="50000"/>
                </a:schemeClr>
              </a:solidFill>
            </a:endParaRPr>
          </a:p>
        </p:txBody>
      </p:sp>
      <p:cxnSp>
        <p:nvCxnSpPr>
          <p:cNvPr id="33" name="Elbow Connector 32"/>
          <p:cNvCxnSpPr/>
          <p:nvPr/>
        </p:nvCxnSpPr>
        <p:spPr>
          <a:xfrm rot="16200000" flipH="1">
            <a:off x="2476311" y="2547839"/>
            <a:ext cx="423111" cy="8471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16200000" flipH="1">
            <a:off x="2476311" y="3281021"/>
            <a:ext cx="423111" cy="8471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117194" y="3013680"/>
            <a:ext cx="3358227" cy="338554"/>
          </a:xfrm>
          <a:prstGeom prst="rect">
            <a:avLst/>
          </a:prstGeom>
          <a:noFill/>
        </p:spPr>
        <p:txBody>
          <a:bodyPr wrap="none" rtlCol="0">
            <a:spAutoFit/>
          </a:bodyPr>
          <a:lstStyle/>
          <a:p>
            <a:r>
              <a:rPr lang="sl-SI" sz="1600" b="1" dirty="0" err="1" smtClean="0">
                <a:solidFill>
                  <a:srgbClr val="FF0000"/>
                </a:solidFill>
              </a:rPr>
              <a:t>Mobile</a:t>
            </a:r>
            <a:r>
              <a:rPr lang="sl-SI" sz="1600" b="1" dirty="0" smtClean="0">
                <a:solidFill>
                  <a:srgbClr val="FF0000"/>
                </a:solidFill>
              </a:rPr>
              <a:t> </a:t>
            </a:r>
            <a:r>
              <a:rPr lang="sl-SI" sz="1600" b="1" dirty="0" err="1" smtClean="0">
                <a:solidFill>
                  <a:srgbClr val="FF0000"/>
                </a:solidFill>
              </a:rPr>
              <a:t>Users</a:t>
            </a:r>
            <a:r>
              <a:rPr lang="sl-SI" sz="1600" b="1" dirty="0">
                <a:solidFill>
                  <a:srgbClr val="FF0000"/>
                </a:solidFill>
              </a:rPr>
              <a:t> </a:t>
            </a:r>
            <a:r>
              <a:rPr lang="sl-SI" sz="1600" b="1" dirty="0" smtClean="0">
                <a:solidFill>
                  <a:srgbClr val="FF0000"/>
                </a:solidFill>
              </a:rPr>
              <a:t> 	(2a00:1368:ff00::/48)</a:t>
            </a:r>
            <a:endParaRPr lang="sl-SI" sz="1600" b="1" dirty="0">
              <a:solidFill>
                <a:srgbClr val="FF0000"/>
              </a:solidFill>
            </a:endParaRPr>
          </a:p>
        </p:txBody>
      </p:sp>
      <p:cxnSp>
        <p:nvCxnSpPr>
          <p:cNvPr id="36" name="Elbow Connector 35"/>
          <p:cNvCxnSpPr/>
          <p:nvPr/>
        </p:nvCxnSpPr>
        <p:spPr>
          <a:xfrm rot="16200000" flipH="1">
            <a:off x="2467059" y="3657621"/>
            <a:ext cx="423111" cy="8471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p:nvPr/>
        </p:nvCxnSpPr>
        <p:spPr>
          <a:xfrm rot="16200000" flipH="1">
            <a:off x="3814249" y="4184308"/>
            <a:ext cx="528351" cy="108376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p:nvPr/>
        </p:nvCxnSpPr>
        <p:spPr>
          <a:xfrm rot="16200000" flipH="1">
            <a:off x="3464583" y="4533975"/>
            <a:ext cx="1227682" cy="108376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rot="16200000" flipH="1">
            <a:off x="5399941" y="5614484"/>
            <a:ext cx="152400" cy="67215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16200000" flipH="1">
            <a:off x="5106334" y="5908091"/>
            <a:ext cx="739614" cy="67215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1" t="14940" r="31103" b="3861"/>
          <a:stretch/>
        </p:blipFill>
        <p:spPr>
          <a:xfrm>
            <a:off x="2654249" y="903912"/>
            <a:ext cx="6489752" cy="4601119"/>
          </a:xfrm>
          <a:prstGeom prst="rect">
            <a:avLst/>
          </a:prstGeom>
        </p:spPr>
      </p:pic>
      <p:sp>
        <p:nvSpPr>
          <p:cNvPr id="42" name="TextBox 41"/>
          <p:cNvSpPr txBox="1"/>
          <p:nvPr/>
        </p:nvSpPr>
        <p:spPr>
          <a:xfrm>
            <a:off x="7077244" y="6429310"/>
            <a:ext cx="2066755" cy="307777"/>
          </a:xfrm>
          <a:prstGeom prst="rect">
            <a:avLst/>
          </a:prstGeom>
          <a:noFill/>
          <a:ln w="60325">
            <a:solidFill>
              <a:srgbClr val="FF0000"/>
            </a:solidFill>
            <a:prstDash val="dash"/>
          </a:ln>
        </p:spPr>
        <p:txBody>
          <a:bodyPr wrap="square" rtlCol="0">
            <a:noAutofit/>
          </a:bodyPr>
          <a:lstStyle/>
          <a:p>
            <a:pPr algn="ctr"/>
            <a:endParaRPr lang="sl-SI" sz="1200" b="1" dirty="0" smtClean="0">
              <a:solidFill>
                <a:srgbClr val="333300"/>
              </a:solidFill>
            </a:endParaRPr>
          </a:p>
        </p:txBody>
      </p:sp>
      <p:sp>
        <p:nvSpPr>
          <p:cNvPr id="43" name="TextBox 42"/>
          <p:cNvSpPr txBox="1"/>
          <p:nvPr/>
        </p:nvSpPr>
        <p:spPr>
          <a:xfrm>
            <a:off x="5976173" y="3134677"/>
            <a:ext cx="1101073" cy="307777"/>
          </a:xfrm>
          <a:prstGeom prst="rect">
            <a:avLst/>
          </a:prstGeom>
          <a:noFill/>
          <a:ln w="60325">
            <a:solidFill>
              <a:srgbClr val="FF0000"/>
            </a:solidFill>
            <a:prstDash val="dash"/>
          </a:ln>
        </p:spPr>
        <p:txBody>
          <a:bodyPr wrap="square" rtlCol="0">
            <a:noAutofit/>
          </a:bodyPr>
          <a:lstStyle/>
          <a:p>
            <a:pPr algn="ctr"/>
            <a:endParaRPr lang="sl-SI" sz="1200" b="1" dirty="0" smtClean="0">
              <a:solidFill>
                <a:srgbClr val="333300"/>
              </a:solidFill>
            </a:endParaRPr>
          </a:p>
        </p:txBody>
      </p:sp>
      <p:sp>
        <p:nvSpPr>
          <p:cNvPr id="5" name="Curved Up Arrow 4"/>
          <p:cNvSpPr/>
          <p:nvPr/>
        </p:nvSpPr>
        <p:spPr>
          <a:xfrm rot="15137610">
            <a:off x="6522458" y="4075207"/>
            <a:ext cx="3322499" cy="955337"/>
          </a:xfrm>
          <a:prstGeom prst="curvedUpArrow">
            <a:avLst>
              <a:gd name="adj1" fmla="val 8654"/>
              <a:gd name="adj2" fmla="val 29783"/>
              <a:gd name="adj3" fmla="val 2706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726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28260"/>
            <a:ext cx="9144001" cy="68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ubtitle 4"/>
          <p:cNvSpPr txBox="1">
            <a:spLocks/>
          </p:cNvSpPr>
          <p:nvPr/>
        </p:nvSpPr>
        <p:spPr>
          <a:xfrm>
            <a:off x="1371600" y="1871385"/>
            <a:ext cx="6400800" cy="305303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rgbClr val="344447"/>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baseline="0">
                <a:solidFill>
                  <a:srgbClr val="344447"/>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rgbClr val="344447"/>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rgbClr val="344447"/>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200" kern="1200">
                <a:solidFill>
                  <a:srgbClr val="344447"/>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endParaRPr lang="en-GB" sz="2800" b="1" dirty="0" smtClean="0">
              <a:solidFill>
                <a:schemeClr val="bg2">
                  <a:lumMod val="75000"/>
                </a:schemeClr>
              </a:solidFill>
              <a:latin typeface="PFBeauSansPro-Regular"/>
              <a:ea typeface="+mn-ea"/>
              <a:cs typeface="+mn-cs"/>
            </a:endParaRPr>
          </a:p>
          <a:p>
            <a:pPr marL="0" indent="0" algn="ctr">
              <a:buNone/>
            </a:pPr>
            <a:r>
              <a:rPr lang="en-GB" sz="2800" b="1" dirty="0" smtClean="0">
                <a:solidFill>
                  <a:schemeClr val="bg2">
                    <a:lumMod val="75000"/>
                  </a:schemeClr>
                </a:solidFill>
                <a:latin typeface="PFBeauSansPro-Regular"/>
                <a:ea typeface="+mn-ea"/>
                <a:cs typeface="+mn-cs"/>
              </a:rPr>
              <a:t>System piloting and testing</a:t>
            </a:r>
            <a:endParaRPr lang="en-GB" sz="2800" b="1" dirty="0">
              <a:solidFill>
                <a:schemeClr val="bg2">
                  <a:lumMod val="75000"/>
                </a:schemeClr>
              </a:solidFill>
              <a:latin typeface="PFBeauSansPro-Regular"/>
              <a:ea typeface="+mn-ea"/>
              <a:cs typeface="+mn-cs"/>
            </a:endParaRPr>
          </a:p>
        </p:txBody>
      </p:sp>
    </p:spTree>
    <p:extLst>
      <p:ext uri="{BB962C8B-B14F-4D97-AF65-F5344CB8AC3E}">
        <p14:creationId xmlns:p14="http://schemas.microsoft.com/office/powerpoint/2010/main" val="37752409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347" y="2787650"/>
            <a:ext cx="2857500" cy="12858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37563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9806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65054" y="2746063"/>
            <a:ext cx="4556996" cy="340546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4"/>
          <a:stretch>
            <a:fillRect/>
          </a:stretch>
        </p:blipFill>
        <p:spPr>
          <a:xfrm>
            <a:off x="4736460" y="2746063"/>
            <a:ext cx="4312296" cy="3405464"/>
          </a:xfrm>
          <a:prstGeom prst="rect">
            <a:avLst/>
          </a:prstGeom>
        </p:spPr>
      </p:pic>
      <p:sp>
        <p:nvSpPr>
          <p:cNvPr id="5" name="Subtitle 3"/>
          <p:cNvSpPr txBox="1">
            <a:spLocks/>
          </p:cNvSpPr>
          <p:nvPr/>
        </p:nvSpPr>
        <p:spPr>
          <a:xfrm>
            <a:off x="457200" y="993150"/>
            <a:ext cx="7654275" cy="607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400" b="1" dirty="0">
                <a:latin typeface="PFBeauSansPro-Regular"/>
              </a:rPr>
              <a:t>S</a:t>
            </a:r>
            <a:r>
              <a:rPr lang="en-US" sz="2400" b="1" dirty="0" smtClean="0">
                <a:latin typeface="PFBeauSansPro-Regular"/>
              </a:rPr>
              <a:t>ystem performance measurements: results for densely populated city area</a:t>
            </a:r>
            <a:endParaRPr lang="en-US" sz="2400" b="1" dirty="0">
              <a:latin typeface="PFBeauSansPro-Regular"/>
            </a:endParaRPr>
          </a:p>
        </p:txBody>
      </p:sp>
      <p:sp>
        <p:nvSpPr>
          <p:cNvPr id="7" name="TextBox 6"/>
          <p:cNvSpPr txBox="1"/>
          <p:nvPr/>
        </p:nvSpPr>
        <p:spPr>
          <a:xfrm>
            <a:off x="1590261" y="2105315"/>
            <a:ext cx="1911326" cy="430887"/>
          </a:xfrm>
          <a:prstGeom prst="rect">
            <a:avLst/>
          </a:prstGeom>
          <a:noFill/>
        </p:spPr>
        <p:txBody>
          <a:bodyPr wrap="none" rtlCol="0">
            <a:spAutoFit/>
          </a:bodyPr>
          <a:lstStyle/>
          <a:p>
            <a:r>
              <a:rPr lang="en-US" sz="2200" b="1" dirty="0" smtClean="0"/>
              <a:t>RTT delay [</a:t>
            </a:r>
            <a:r>
              <a:rPr lang="en-US" sz="2200" b="1" dirty="0" err="1" smtClean="0"/>
              <a:t>ms</a:t>
            </a:r>
            <a:r>
              <a:rPr lang="en-US" sz="2200" b="1" dirty="0" smtClean="0"/>
              <a:t>]</a:t>
            </a:r>
            <a:endParaRPr lang="en-US" sz="2200" b="1" dirty="0"/>
          </a:p>
        </p:txBody>
      </p:sp>
      <p:sp>
        <p:nvSpPr>
          <p:cNvPr id="8" name="TextBox 7"/>
          <p:cNvSpPr txBox="1"/>
          <p:nvPr/>
        </p:nvSpPr>
        <p:spPr>
          <a:xfrm>
            <a:off x="5975730" y="2105315"/>
            <a:ext cx="2219353" cy="430887"/>
          </a:xfrm>
          <a:prstGeom prst="rect">
            <a:avLst/>
          </a:prstGeom>
          <a:noFill/>
        </p:spPr>
        <p:txBody>
          <a:bodyPr wrap="none" rtlCol="0">
            <a:spAutoFit/>
          </a:bodyPr>
          <a:lstStyle/>
          <a:p>
            <a:r>
              <a:rPr lang="en-US" sz="2200" b="1" dirty="0" smtClean="0"/>
              <a:t>DL Speed [Kbit/s]</a:t>
            </a:r>
            <a:endParaRPr lang="en-US" sz="2200" b="1" dirty="0"/>
          </a:p>
        </p:txBody>
      </p:sp>
      <p:sp>
        <p:nvSpPr>
          <p:cNvPr id="9" name="TextBox 8"/>
          <p:cNvSpPr txBox="1"/>
          <p:nvPr/>
        </p:nvSpPr>
        <p:spPr>
          <a:xfrm>
            <a:off x="133700" y="6244098"/>
            <a:ext cx="3387566" cy="584776"/>
          </a:xfrm>
          <a:prstGeom prst="rect">
            <a:avLst/>
          </a:prstGeom>
          <a:noFill/>
        </p:spPr>
        <p:txBody>
          <a:bodyPr wrap="none" rtlCol="0">
            <a:spAutoFit/>
          </a:bodyPr>
          <a:lstStyle/>
          <a:p>
            <a:r>
              <a:rPr lang="en-US" sz="1600" b="1" dirty="0" smtClean="0"/>
              <a:t>- CDF </a:t>
            </a:r>
            <a:r>
              <a:rPr lang="en-US" sz="1600" b="1" dirty="0"/>
              <a:t>(line) and histogram (bar) </a:t>
            </a:r>
            <a:r>
              <a:rPr lang="en-US" sz="1600" b="1" dirty="0" smtClean="0"/>
              <a:t>graph</a:t>
            </a:r>
          </a:p>
          <a:p>
            <a:r>
              <a:rPr lang="en-US" sz="1600" b="1" dirty="0" smtClean="0"/>
              <a:t>- Blue line (IPv4) and green line (IPv6)</a:t>
            </a:r>
            <a:endParaRPr lang="en-US" sz="1600" b="1" dirty="0"/>
          </a:p>
        </p:txBody>
      </p:sp>
    </p:spTree>
    <p:extLst>
      <p:ext uri="{BB962C8B-B14F-4D97-AF65-F5344CB8AC3E}">
        <p14:creationId xmlns:p14="http://schemas.microsoft.com/office/powerpoint/2010/main" val="13771896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315131" y="3124898"/>
            <a:ext cx="6409678" cy="3320248"/>
          </a:xfrm>
          <a:prstGeom prst="ellipse">
            <a:avLst/>
          </a:prstGeom>
          <a:noFill/>
          <a:ln w="57150">
            <a:solidFill>
              <a:srgbClr val="319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Picture 2" descr="C:\Users\mvolk\Copy\GEN6\GEN6\slikaosrednja.png"/>
          <p:cNvPicPr>
            <a:picLocks noChangeAspect="1" noChangeArrowheads="1"/>
          </p:cNvPicPr>
          <p:nvPr/>
        </p:nvPicPr>
        <p:blipFill rotWithShape="1">
          <a:blip r:embed="rId4">
            <a:extLst>
              <a:ext uri="{28A0092B-C50C-407E-A947-70E740481C1C}">
                <a14:useLocalDpi xmlns:a14="http://schemas.microsoft.com/office/drawing/2010/main" val="0"/>
              </a:ext>
            </a:extLst>
          </a:blip>
          <a:srcRect r="13136"/>
          <a:stretch/>
        </p:blipFill>
        <p:spPr bwMode="auto">
          <a:xfrm>
            <a:off x="2187899" y="3308060"/>
            <a:ext cx="4664143" cy="304270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6552" y="3044710"/>
            <a:ext cx="3691783" cy="437920"/>
          </a:xfrm>
          <a:prstGeom prst="roundRect">
            <a:avLst/>
          </a:prstGeom>
          <a:gradFill flip="none" rotWithShape="1">
            <a:gsLst>
              <a:gs pos="0">
                <a:srgbClr val="3E89CE"/>
              </a:gs>
              <a:gs pos="90000">
                <a:srgbClr val="2EA8DE"/>
              </a:gs>
              <a:gs pos="100000">
                <a:srgbClr val="5FBC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smtClean="0">
                <a:latin typeface="PFBeauSansPro-Regular"/>
              </a:rPr>
              <a:t>6onCORE</a:t>
            </a:r>
          </a:p>
          <a:p>
            <a:pPr algn="ctr"/>
            <a:r>
              <a:rPr lang="sl-SI" sz="1100" b="1" dirty="0" smtClean="0">
                <a:latin typeface="PFBeauSansPro-Regular"/>
              </a:rPr>
              <a:t>DISTRIBUTED AND ROBUST OVERLAY NETWORK</a:t>
            </a:r>
            <a:endParaRPr lang="sl-SI" sz="1100" b="1" dirty="0">
              <a:latin typeface="PFBeauSansPro-Regular"/>
            </a:endParaRPr>
          </a:p>
        </p:txBody>
      </p:sp>
      <p:sp>
        <p:nvSpPr>
          <p:cNvPr id="7" name="Rounded Rectangle 6"/>
          <p:cNvSpPr/>
          <p:nvPr/>
        </p:nvSpPr>
        <p:spPr>
          <a:xfrm>
            <a:off x="5409488" y="3044710"/>
            <a:ext cx="3555050" cy="437920"/>
          </a:xfrm>
          <a:prstGeom prst="roundRect">
            <a:avLst/>
          </a:prstGeom>
          <a:gradFill flip="none" rotWithShape="1">
            <a:gsLst>
              <a:gs pos="0">
                <a:srgbClr val="3E89CE"/>
              </a:gs>
              <a:gs pos="90000">
                <a:srgbClr val="2EA8DE"/>
              </a:gs>
              <a:gs pos="100000">
                <a:srgbClr val="5FBC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smtClean="0">
                <a:latin typeface="PFBeauSansPro-Regular"/>
              </a:rPr>
              <a:t>6onDASHBOARD</a:t>
            </a:r>
          </a:p>
          <a:p>
            <a:pPr algn="ctr"/>
            <a:r>
              <a:rPr lang="sl-SI" sz="1100" b="1" dirty="0" smtClean="0">
                <a:latin typeface="PFBeauSansPro-Regular"/>
              </a:rPr>
              <a:t>IoT-DRIVEN INTERVENTION MANAGEMENT</a:t>
            </a:r>
            <a:endParaRPr lang="sl-SI" sz="1100" b="1" dirty="0">
              <a:latin typeface="PFBeauSansPro-Regular"/>
            </a:endParaRPr>
          </a:p>
        </p:txBody>
      </p:sp>
      <p:sp>
        <p:nvSpPr>
          <p:cNvPr id="8" name="Rounded Rectangle 7"/>
          <p:cNvSpPr/>
          <p:nvPr/>
        </p:nvSpPr>
        <p:spPr>
          <a:xfrm>
            <a:off x="5409488" y="6045856"/>
            <a:ext cx="3555050" cy="437920"/>
          </a:xfrm>
          <a:prstGeom prst="roundRect">
            <a:avLst/>
          </a:prstGeom>
          <a:gradFill flip="none" rotWithShape="1">
            <a:gsLst>
              <a:gs pos="0">
                <a:srgbClr val="3E89CE"/>
              </a:gs>
              <a:gs pos="90000">
                <a:srgbClr val="2EA8DE"/>
              </a:gs>
              <a:gs pos="100000">
                <a:srgbClr val="5FBC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smtClean="0">
                <a:latin typeface="PFBeauSansPro-Regular"/>
              </a:rPr>
              <a:t>6onMOBILE</a:t>
            </a:r>
          </a:p>
          <a:p>
            <a:pPr algn="ctr"/>
            <a:r>
              <a:rPr lang="sl-SI" sz="1100" b="1" dirty="0" smtClean="0">
                <a:latin typeface="PFBeauSansPro-Regular"/>
              </a:rPr>
              <a:t>TRIAGE APPLICATION</a:t>
            </a:r>
            <a:endParaRPr lang="sl-SI" sz="1100" b="1" dirty="0">
              <a:latin typeface="PFBeauSansPro-Regular"/>
            </a:endParaRPr>
          </a:p>
        </p:txBody>
      </p:sp>
      <p:sp>
        <p:nvSpPr>
          <p:cNvPr id="9" name="Rounded Rectangle 8"/>
          <p:cNvSpPr/>
          <p:nvPr/>
        </p:nvSpPr>
        <p:spPr>
          <a:xfrm>
            <a:off x="196553" y="6045856"/>
            <a:ext cx="3691782" cy="437920"/>
          </a:xfrm>
          <a:prstGeom prst="roundRect">
            <a:avLst/>
          </a:prstGeom>
          <a:gradFill flip="none" rotWithShape="1">
            <a:gsLst>
              <a:gs pos="0">
                <a:srgbClr val="3E89CE"/>
              </a:gs>
              <a:gs pos="90000">
                <a:srgbClr val="2EA8DE"/>
              </a:gs>
              <a:gs pos="100000">
                <a:srgbClr val="5FBC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smtClean="0">
                <a:latin typeface="PFBeauSansPro-Regular"/>
              </a:rPr>
              <a:t>6onFIRE</a:t>
            </a:r>
          </a:p>
          <a:p>
            <a:pPr algn="ctr"/>
            <a:r>
              <a:rPr lang="sl-SI" sz="1100" b="1" dirty="0" smtClean="0">
                <a:latin typeface="PFBeauSansPro-Regular"/>
              </a:rPr>
              <a:t>ON-SITE SENSOR SYSTEM</a:t>
            </a:r>
            <a:endParaRPr lang="sl-SI" sz="1100" b="1" dirty="0">
              <a:latin typeface="PFBeauSansPro-Regular"/>
            </a:endParaRPr>
          </a:p>
        </p:txBody>
      </p:sp>
      <p:sp>
        <p:nvSpPr>
          <p:cNvPr id="11" name="Content Placeholder 2"/>
          <p:cNvSpPr txBox="1">
            <a:spLocks/>
          </p:cNvSpPr>
          <p:nvPr/>
        </p:nvSpPr>
        <p:spPr>
          <a:xfrm>
            <a:off x="457200" y="1219648"/>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000" b="1" dirty="0" smtClean="0">
                <a:latin typeface="PFBeauSansPro-Regular"/>
              </a:rPr>
              <a:t>Smart </a:t>
            </a:r>
            <a:r>
              <a:rPr lang="sl-SI" sz="2000" b="1" dirty="0" err="1" smtClean="0">
                <a:latin typeface="PFBeauSansPro-Regular"/>
              </a:rPr>
              <a:t>and</a:t>
            </a:r>
            <a:r>
              <a:rPr lang="sl-SI" sz="2000" b="1" dirty="0" smtClean="0">
                <a:latin typeface="PFBeauSansPro-Regular"/>
              </a:rPr>
              <a:t> </a:t>
            </a:r>
            <a:r>
              <a:rPr lang="en-US" sz="2000" b="1" dirty="0" smtClean="0">
                <a:latin typeface="PFBeauSansPro-Regular"/>
              </a:rPr>
              <a:t>compact mobile solution designed to provide first responders with reliable communications and </a:t>
            </a:r>
            <a:r>
              <a:rPr lang="en-US" sz="2000" b="1" dirty="0" err="1" smtClean="0">
                <a:latin typeface="PFBeauSansPro-Regular"/>
              </a:rPr>
              <a:t>IoT</a:t>
            </a:r>
            <a:r>
              <a:rPr lang="en-US" sz="2000" b="1" dirty="0" smtClean="0">
                <a:latin typeface="PFBeauSansPro-Regular"/>
              </a:rPr>
              <a:t>-driven situation surveillance and intervention management services in emergency situations</a:t>
            </a:r>
            <a:endParaRPr lang="en-US" sz="2000" b="1" dirty="0">
              <a:latin typeface="PFBeauSansPro-Regular"/>
            </a:endParaRPr>
          </a:p>
        </p:txBody>
      </p:sp>
    </p:spTree>
    <p:extLst>
      <p:ext uri="{BB962C8B-B14F-4D97-AF65-F5344CB8AC3E}">
        <p14:creationId xmlns:p14="http://schemas.microsoft.com/office/powerpoint/2010/main" val="307336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smtClean="0">
                <a:latin typeface="PFBeauSansPro-Regular"/>
              </a:rPr>
              <a:t>Conclusion – IPv6&amp;LTE for public safety?</a:t>
            </a:r>
            <a:endParaRPr lang="en-US" sz="2800" b="1" dirty="0">
              <a:latin typeface="PFBeauSansPro-Regular"/>
            </a:endParaRPr>
          </a:p>
        </p:txBody>
      </p:sp>
      <p:sp>
        <p:nvSpPr>
          <p:cNvPr id="5" name="Content Placeholder 2"/>
          <p:cNvSpPr txBox="1">
            <a:spLocks/>
          </p:cNvSpPr>
          <p:nvPr/>
        </p:nvSpPr>
        <p:spPr>
          <a:xfrm>
            <a:off x="457200" y="1600200"/>
            <a:ext cx="8229600" cy="50933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latin typeface="PFBeauSansPro-Regular"/>
              </a:rPr>
              <a:t>Pros: “All IP” proven commercial technologies</a:t>
            </a:r>
          </a:p>
          <a:p>
            <a:pPr marL="400050" lvl="1" defTabSz="457200"/>
            <a:r>
              <a:rPr lang="en-US" sz="1400" b="1" dirty="0" smtClean="0">
                <a:latin typeface="PFBeauSansPro-Regular"/>
              </a:rPr>
              <a:t>High mobile performance</a:t>
            </a:r>
          </a:p>
          <a:p>
            <a:pPr marL="800100" lvl="2" defTabSz="457200"/>
            <a:r>
              <a:rPr lang="en-US" sz="1000" b="1" dirty="0" smtClean="0">
                <a:latin typeface="PFBeauSansPro-Regular"/>
              </a:rPr>
              <a:t>up to 95 Mbps and 10 </a:t>
            </a:r>
            <a:r>
              <a:rPr lang="en-US" sz="1000" b="1" dirty="0" err="1" smtClean="0">
                <a:latin typeface="PFBeauSansPro-Regular"/>
              </a:rPr>
              <a:t>ms</a:t>
            </a:r>
            <a:r>
              <a:rPr lang="en-US" sz="1000" b="1" dirty="0" smtClean="0">
                <a:latin typeface="PFBeauSansPro-Regular"/>
              </a:rPr>
              <a:t> data plane RTT (using LTE)</a:t>
            </a:r>
          </a:p>
          <a:p>
            <a:pPr marL="400050" lvl="1" defTabSz="457200"/>
            <a:r>
              <a:rPr lang="en-US" sz="1400" b="1" dirty="0" smtClean="0">
                <a:latin typeface="PFBeauSansPro-Regular"/>
              </a:rPr>
              <a:t>3G/4G bullet proof system integrated security</a:t>
            </a:r>
          </a:p>
          <a:p>
            <a:pPr marL="800100" lvl="2" defTabSz="457200"/>
            <a:r>
              <a:rPr lang="en-US" sz="1000" b="1" dirty="0" smtClean="0">
                <a:latin typeface="PFBeauSansPro-Regular"/>
              </a:rPr>
              <a:t>AKA authentication, AES/3G SNOW user and control plane encryption </a:t>
            </a:r>
          </a:p>
          <a:p>
            <a:pPr marL="800100" lvl="2" defTabSz="457200"/>
            <a:r>
              <a:rPr lang="en-US" sz="1000" b="1" dirty="0" smtClean="0">
                <a:latin typeface="PFBeauSansPro-Regular"/>
              </a:rPr>
              <a:t>Extended authentication (i.e. RADIUS) for central user control and provisioning</a:t>
            </a:r>
          </a:p>
          <a:p>
            <a:pPr marL="800100" lvl="2" defTabSz="457200"/>
            <a:r>
              <a:rPr lang="en-US" sz="1000" b="1" dirty="0" smtClean="0">
                <a:latin typeface="PFBeauSansPro-Regular"/>
              </a:rPr>
              <a:t>For the most critical services, additional IPSec, SSL VPN and HTTPS security services</a:t>
            </a:r>
          </a:p>
          <a:p>
            <a:pPr marL="400050" lvl="1" defTabSz="457200"/>
            <a:r>
              <a:rPr lang="en-US" sz="1400" b="1" dirty="0" smtClean="0">
                <a:latin typeface="PFBeauSansPro-Regular"/>
              </a:rPr>
              <a:t>Standardized </a:t>
            </a:r>
            <a:r>
              <a:rPr lang="en-US" sz="1400" b="1" dirty="0" err="1" smtClean="0">
                <a:latin typeface="PFBeauSansPro-Regular"/>
              </a:rPr>
              <a:t>QoS</a:t>
            </a:r>
            <a:r>
              <a:rPr lang="en-US" sz="1400" b="1" dirty="0" smtClean="0">
                <a:latin typeface="PFBeauSansPro-Regular"/>
              </a:rPr>
              <a:t> support </a:t>
            </a:r>
          </a:p>
          <a:p>
            <a:pPr marL="400050" lvl="1" defTabSz="457200"/>
            <a:r>
              <a:rPr lang="en-US" sz="1400" b="1" dirty="0" smtClean="0">
                <a:latin typeface="PFBeauSansPro-Regular"/>
              </a:rPr>
              <a:t>System virtualization: business APNs, MVNO, national roaming</a:t>
            </a:r>
          </a:p>
          <a:p>
            <a:pPr marL="400050" lvl="1" defTabSz="457200"/>
            <a:r>
              <a:rPr lang="en-US" sz="1400" b="1" dirty="0" smtClean="0">
                <a:latin typeface="PFBeauSansPro-Regular"/>
              </a:rPr>
              <a:t>Standardized interfaces: various networking and handheld equipment vendors/providers</a:t>
            </a:r>
          </a:p>
          <a:p>
            <a:pPr marL="400050" lvl="1" defTabSz="457200"/>
            <a:r>
              <a:rPr lang="en-US" sz="1400" b="1" dirty="0" smtClean="0">
                <a:latin typeface="PFBeauSansPro-Regular"/>
              </a:rPr>
              <a:t>Open and powerful ecosystem for service (multimedia, sensors, M2M) development</a:t>
            </a:r>
          </a:p>
          <a:p>
            <a:pPr marL="800100" lvl="2" defTabSz="457200"/>
            <a:r>
              <a:rPr lang="en-US" sz="1000" b="1" dirty="0" smtClean="0">
                <a:latin typeface="PFBeauSansPro-Regular"/>
              </a:rPr>
              <a:t>Easy integration between custom services and existent IT services</a:t>
            </a:r>
          </a:p>
          <a:p>
            <a:pPr marL="400050" lvl="1" defTabSz="457200"/>
            <a:r>
              <a:rPr lang="en-US" sz="1400" b="1" dirty="0" smtClean="0">
                <a:latin typeface="PFBeauSansPro-Regular"/>
              </a:rPr>
              <a:t>Easy cross-border and international on-site cooperation</a:t>
            </a:r>
          </a:p>
          <a:p>
            <a:pPr marL="800100" lvl="2" defTabSz="457200"/>
            <a:r>
              <a:rPr lang="en-US" sz="1000" b="1" dirty="0" smtClean="0">
                <a:latin typeface="PFBeauSansPro-Regular"/>
              </a:rPr>
              <a:t>based on international roaming (GRX/IPX)</a:t>
            </a:r>
            <a:endParaRPr lang="en-US" sz="1400" b="1" dirty="0" smtClean="0">
              <a:latin typeface="PFBeauSansPro-Regular"/>
            </a:endParaRPr>
          </a:p>
          <a:p>
            <a:r>
              <a:rPr lang="en-US" sz="1800" b="1" dirty="0" smtClean="0">
                <a:latin typeface="PFBeauSansPro-Regular"/>
              </a:rPr>
              <a:t>Cons: immature technologies in mission critical situations </a:t>
            </a:r>
          </a:p>
          <a:p>
            <a:pPr marL="400050" lvl="1" defTabSz="457200"/>
            <a:r>
              <a:rPr lang="en-US" sz="1400" b="1" dirty="0" smtClean="0">
                <a:latin typeface="PFBeauSansPro-Regular"/>
              </a:rPr>
              <a:t>3GPP public safety standardization not finished, missing “TETRA like” features  </a:t>
            </a:r>
          </a:p>
          <a:p>
            <a:pPr marL="400050" lvl="1" defTabSz="457200"/>
            <a:r>
              <a:rPr lang="en-US" sz="1400" b="1" dirty="0" smtClean="0">
                <a:latin typeface="PFBeauSansPro-Regular"/>
              </a:rPr>
              <a:t>BB PPDR frequency band is in a process of EU allocation</a:t>
            </a:r>
          </a:p>
          <a:p>
            <a:pPr marL="400050" lvl="1" defTabSz="457200"/>
            <a:r>
              <a:rPr lang="en-US" sz="1400" b="1" dirty="0" smtClean="0">
                <a:latin typeface="PFBeauSansPro-Regular"/>
              </a:rPr>
              <a:t>Missing </a:t>
            </a:r>
            <a:r>
              <a:rPr lang="en-US" sz="1400" b="1" dirty="0" smtClean="0">
                <a:latin typeface="PFBeauSansPro-Regular"/>
              </a:rPr>
              <a:t>IPv6 support on “some” mobiles/tablets </a:t>
            </a:r>
          </a:p>
          <a:p>
            <a:pPr marL="400050" lvl="1" defTabSz="457200"/>
            <a:r>
              <a:rPr lang="en-US" sz="1400" b="1" dirty="0" smtClean="0">
                <a:latin typeface="PFBeauSansPro-Regular"/>
              </a:rPr>
              <a:t>Missing added value </a:t>
            </a:r>
            <a:r>
              <a:rPr lang="en-US" sz="1400" b="1" dirty="0">
                <a:latin typeface="PFBeauSansPro-Regular"/>
              </a:rPr>
              <a:t>features </a:t>
            </a:r>
            <a:r>
              <a:rPr lang="en-US" sz="1400" b="1" dirty="0" smtClean="0">
                <a:latin typeface="PFBeauSansPro-Regular"/>
              </a:rPr>
              <a:t>on routing gear </a:t>
            </a:r>
            <a:r>
              <a:rPr lang="en-US" sz="1400" b="1" dirty="0">
                <a:latin typeface="PFBeauSansPro-Regular"/>
              </a:rPr>
              <a:t>(i.e. NEMOv6 </a:t>
            </a:r>
            <a:r>
              <a:rPr lang="en-US" sz="1400" b="1" dirty="0" err="1">
                <a:latin typeface="PFBeauSansPro-Regular"/>
              </a:rPr>
              <a:t>McA</a:t>
            </a:r>
            <a:r>
              <a:rPr lang="en-US" sz="1400" b="1" dirty="0">
                <a:latin typeface="PFBeauSansPro-Regular"/>
              </a:rPr>
              <a:t>) </a:t>
            </a:r>
            <a:r>
              <a:rPr lang="en-US" sz="1400" b="1" dirty="0" smtClean="0">
                <a:latin typeface="PFBeauSansPro-Regular"/>
              </a:rPr>
              <a:t>?</a:t>
            </a:r>
          </a:p>
          <a:p>
            <a:pPr marL="400050" lvl="1" defTabSz="457200"/>
            <a:r>
              <a:rPr lang="sl-SI" sz="1400" b="1" dirty="0">
                <a:latin typeface="PFBeauSansPro-Regular"/>
              </a:rPr>
              <a:t>M</a:t>
            </a:r>
            <a:r>
              <a:rPr lang="en-US" sz="1400" b="1" dirty="0" err="1">
                <a:latin typeface="PFBeauSansPro-Regular"/>
              </a:rPr>
              <a:t>illions</a:t>
            </a:r>
            <a:r>
              <a:rPr lang="en-US" sz="1400" b="1" dirty="0">
                <a:latin typeface="PFBeauSansPro-Regular"/>
              </a:rPr>
              <a:t> invested in </a:t>
            </a:r>
            <a:r>
              <a:rPr lang="en-US" sz="1400" b="1" dirty="0" smtClean="0">
                <a:latin typeface="PFBeauSansPro-Regular"/>
              </a:rPr>
              <a:t>TETRA</a:t>
            </a:r>
            <a:endParaRPr lang="en-US" sz="1400" b="1" dirty="0">
              <a:latin typeface="PFBeauSansPro-Regular"/>
            </a:endParaRPr>
          </a:p>
        </p:txBody>
      </p:sp>
    </p:spTree>
    <p:extLst>
      <p:ext uri="{BB962C8B-B14F-4D97-AF65-F5344CB8AC3E}">
        <p14:creationId xmlns:p14="http://schemas.microsoft.com/office/powerpoint/2010/main" val="111601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3"/>
          <p:cNvSpPr txBox="1">
            <a:spLocks/>
          </p:cNvSpPr>
          <p:nvPr/>
        </p:nvSpPr>
        <p:spPr>
          <a:xfrm>
            <a:off x="457200" y="993150"/>
            <a:ext cx="6121400" cy="563625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endParaRPr lang="en-US" sz="2800" b="1" dirty="0" smtClean="0">
              <a:latin typeface="PFBeauSansPro-Regular"/>
            </a:endParaRPr>
          </a:p>
          <a:p>
            <a:pPr marL="0" indent="0" defTabSz="457200">
              <a:buNone/>
            </a:pPr>
            <a:r>
              <a:rPr lang="en-US" sz="2800" b="1" dirty="0" smtClean="0">
                <a:latin typeface="PFBeauSansPro-Regular"/>
              </a:rPr>
              <a:t>Lead </a:t>
            </a:r>
            <a:r>
              <a:rPr lang="en-US" sz="2800" b="1" dirty="0">
                <a:latin typeface="PFBeauSansPro-Regular"/>
              </a:rPr>
              <a:t>by ULFE, official GEN6 </a:t>
            </a:r>
            <a:r>
              <a:rPr lang="en-US" sz="2800" b="1" dirty="0" smtClean="0">
                <a:latin typeface="PFBeauSansPro-Regular"/>
              </a:rPr>
              <a:t>partner</a:t>
            </a:r>
          </a:p>
          <a:p>
            <a:pPr marL="0" indent="0" defTabSz="457200">
              <a:buNone/>
            </a:pPr>
            <a:endParaRPr lang="sl-SI" sz="2800" b="1" dirty="0">
              <a:latin typeface="PFBeauSansPro-Regular"/>
            </a:endParaRPr>
          </a:p>
          <a:p>
            <a:pPr marL="0" indent="0" defTabSz="457200">
              <a:buNone/>
            </a:pPr>
            <a:r>
              <a:rPr lang="en-US" sz="2800" b="1" dirty="0" smtClean="0">
                <a:latin typeface="PFBeauSansPro-Regular"/>
              </a:rPr>
              <a:t>Powered by partners</a:t>
            </a:r>
            <a:endParaRPr lang="en-US" sz="2800" b="1" dirty="0">
              <a:latin typeface="PFBeauSansPro-Regular"/>
            </a:endParaRPr>
          </a:p>
          <a:p>
            <a:pPr defTabSz="457200"/>
            <a:r>
              <a:rPr lang="en-US" sz="2800" dirty="0">
                <a:latin typeface="PFBeauSansPro-Regular"/>
              </a:rPr>
              <a:t>Go6 Institute – federating and consultancy role,</a:t>
            </a:r>
          </a:p>
          <a:p>
            <a:pPr defTabSz="457200"/>
            <a:r>
              <a:rPr lang="en-US" sz="2800" dirty="0">
                <a:latin typeface="PFBeauSansPro-Regular"/>
              </a:rPr>
              <a:t>Ministry of Education, </a:t>
            </a:r>
            <a:r>
              <a:rPr lang="en-US" sz="2800" dirty="0" smtClean="0">
                <a:latin typeface="PFBeauSansPro-Regular"/>
              </a:rPr>
              <a:t>Science</a:t>
            </a:r>
            <a:r>
              <a:rPr lang="en-US" sz="2800" dirty="0">
                <a:latin typeface="PFBeauSansPro-Regular"/>
              </a:rPr>
              <a:t> </a:t>
            </a:r>
            <a:r>
              <a:rPr lang="en-US" sz="2800" dirty="0" smtClean="0">
                <a:latin typeface="PFBeauSansPro-Regular"/>
              </a:rPr>
              <a:t>and </a:t>
            </a:r>
            <a:r>
              <a:rPr lang="en-US" sz="2800" dirty="0">
                <a:latin typeface="PFBeauSansPro-Regular"/>
              </a:rPr>
              <a:t>Sport – integration of project in Slovenian government,</a:t>
            </a:r>
          </a:p>
          <a:p>
            <a:pPr defTabSz="457200"/>
            <a:r>
              <a:rPr lang="en-US" sz="2800" dirty="0">
                <a:latin typeface="PFBeauSansPro-Regular"/>
              </a:rPr>
              <a:t>Water Institute - Pilot system requirements and pilot testing,</a:t>
            </a:r>
          </a:p>
          <a:p>
            <a:pPr defTabSz="457200"/>
            <a:r>
              <a:rPr lang="en-US" sz="2800" dirty="0">
                <a:latin typeface="PFBeauSansPro-Regular"/>
              </a:rPr>
              <a:t>Municipality of Ljubljana (MOL), Department for Protection, Rescue and Civil </a:t>
            </a:r>
            <a:r>
              <a:rPr lang="en-US" sz="2800" dirty="0" smtClean="0">
                <a:latin typeface="PFBeauSansPro-Regular"/>
              </a:rPr>
              <a:t>Defense </a:t>
            </a:r>
            <a:r>
              <a:rPr lang="en-US" sz="2800" dirty="0">
                <a:latin typeface="PFBeauSansPro-Regular"/>
              </a:rPr>
              <a:t>(OZRCO) – pilot system requirements and pilot testing, live emergency response environment &amp; infrastructure,</a:t>
            </a:r>
          </a:p>
          <a:p>
            <a:pPr defTabSz="457200"/>
            <a:r>
              <a:rPr lang="en-US" sz="2800" dirty="0">
                <a:latin typeface="PFBeauSansPro-Regular"/>
              </a:rPr>
              <a:t>Telekom </a:t>
            </a:r>
            <a:r>
              <a:rPr lang="en-US" sz="2800" dirty="0" err="1">
                <a:latin typeface="PFBeauSansPro-Regular"/>
              </a:rPr>
              <a:t>Slovenije</a:t>
            </a:r>
            <a:r>
              <a:rPr lang="en-US" sz="2800" dirty="0">
                <a:latin typeface="PFBeauSansPro-Regular"/>
              </a:rPr>
              <a:t>, d. d</a:t>
            </a:r>
            <a:r>
              <a:rPr lang="en-US" sz="2800" dirty="0" smtClean="0">
                <a:latin typeface="PFBeauSansPro-Regular"/>
              </a:rPr>
              <a:t>.</a:t>
            </a:r>
            <a:r>
              <a:rPr lang="sl-SI" sz="2800" dirty="0" smtClean="0">
                <a:latin typeface="PFBeauSansPro-Regular"/>
              </a:rPr>
              <a:t> – </a:t>
            </a:r>
            <a:r>
              <a:rPr lang="sl-SI" sz="2800" dirty="0" err="1" smtClean="0">
                <a:latin typeface="PFBeauSansPro-Regular"/>
              </a:rPr>
              <a:t>fixed</a:t>
            </a:r>
            <a:r>
              <a:rPr lang="sl-SI" sz="2800" dirty="0" smtClean="0">
                <a:latin typeface="PFBeauSansPro-Regular"/>
              </a:rPr>
              <a:t> </a:t>
            </a:r>
            <a:r>
              <a:rPr lang="sl-SI" sz="2800" dirty="0" err="1" smtClean="0">
                <a:latin typeface="PFBeauSansPro-Regular"/>
              </a:rPr>
              <a:t>and</a:t>
            </a:r>
            <a:r>
              <a:rPr lang="sl-SI" sz="2800" dirty="0" smtClean="0">
                <a:latin typeface="PFBeauSansPro-Regular"/>
              </a:rPr>
              <a:t> </a:t>
            </a:r>
            <a:r>
              <a:rPr lang="sl-SI" sz="2800" dirty="0" err="1" smtClean="0">
                <a:latin typeface="PFBeauSansPro-Regular"/>
              </a:rPr>
              <a:t>mobile</a:t>
            </a:r>
            <a:r>
              <a:rPr lang="sl-SI" sz="2800" dirty="0" smtClean="0">
                <a:latin typeface="PFBeauSansPro-Regular"/>
              </a:rPr>
              <a:t> </a:t>
            </a:r>
            <a:r>
              <a:rPr lang="sl-SI" sz="2800" dirty="0" err="1" smtClean="0">
                <a:latin typeface="PFBeauSansPro-Regular"/>
              </a:rPr>
              <a:t>network</a:t>
            </a:r>
            <a:r>
              <a:rPr lang="sl-SI" sz="2800" dirty="0" smtClean="0">
                <a:latin typeface="PFBeauSansPro-Regular"/>
              </a:rPr>
              <a:t> </a:t>
            </a:r>
            <a:r>
              <a:rPr lang="sl-SI" sz="2800" dirty="0" err="1" smtClean="0">
                <a:latin typeface="PFBeauSansPro-Regular"/>
              </a:rPr>
              <a:t>provider</a:t>
            </a:r>
            <a:endParaRPr lang="sl-SI" sz="2800" dirty="0" smtClean="0">
              <a:latin typeface="PFBeauSansPro-Regular"/>
            </a:endParaRPr>
          </a:p>
          <a:p>
            <a:pPr defTabSz="457200"/>
            <a:r>
              <a:rPr lang="en-US" sz="2800" dirty="0" smtClean="0">
                <a:latin typeface="PFBeauSansPro-Regular"/>
              </a:rPr>
              <a:t>Cisco </a:t>
            </a:r>
            <a:r>
              <a:rPr lang="en-US" sz="2800" dirty="0">
                <a:latin typeface="PFBeauSansPro-Regular"/>
              </a:rPr>
              <a:t>System </a:t>
            </a:r>
            <a:r>
              <a:rPr lang="en-US" sz="2800" dirty="0" err="1">
                <a:latin typeface="PFBeauSansPro-Regular"/>
              </a:rPr>
              <a:t>Slovenia&amp;Global</a:t>
            </a:r>
            <a:r>
              <a:rPr lang="en-US" sz="2800" dirty="0">
                <a:latin typeface="PFBeauSansPro-Regular"/>
              </a:rPr>
              <a:t> – networking equipment support.</a:t>
            </a:r>
          </a:p>
          <a:p>
            <a:pPr defTabSz="457200"/>
            <a:r>
              <a:rPr lang="en-US" sz="2800" dirty="0" smtClean="0">
                <a:latin typeface="PFBeauSansPro-Regular"/>
              </a:rPr>
              <a:t>Academic </a:t>
            </a:r>
            <a:r>
              <a:rPr lang="en-US" sz="2800" dirty="0">
                <a:latin typeface="PFBeauSansPro-Regular"/>
              </a:rPr>
              <a:t>and Research Network of Slovenia (ARNES) </a:t>
            </a:r>
          </a:p>
        </p:txBody>
      </p:sp>
      <p:sp>
        <p:nvSpPr>
          <p:cNvPr id="4"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endParaRPr lang="en-US" sz="1800" b="1" dirty="0" smtClean="0">
              <a:latin typeface="PFBeauSansPro-Regular"/>
            </a:endParaRPr>
          </a:p>
          <a:p>
            <a:pPr marL="0" lvl="1" indent="0">
              <a:buNone/>
            </a:pPr>
            <a:endParaRPr lang="en-US" sz="1800" b="1" dirty="0" smtClean="0">
              <a:latin typeface="PFBeauSansPro-Regular"/>
            </a:endParaRPr>
          </a:p>
          <a:p>
            <a:pPr marL="400050" lvl="1" defTabSz="457200"/>
            <a:endParaRPr lang="en-US" sz="1400" b="1" dirty="0">
              <a:latin typeface="PFBeauSansPro-Regular"/>
            </a:endParaRPr>
          </a:p>
        </p:txBody>
      </p:sp>
      <p:pic>
        <p:nvPicPr>
          <p:cNvPr id="6" name="Picture 5"/>
          <p:cNvPicPr>
            <a:picLocks noChangeAspect="1"/>
          </p:cNvPicPr>
          <p:nvPr/>
        </p:nvPicPr>
        <p:blipFill>
          <a:blip r:embed="rId3"/>
          <a:stretch>
            <a:fillRect/>
          </a:stretch>
        </p:blipFill>
        <p:spPr>
          <a:xfrm>
            <a:off x="6578600" y="3659359"/>
            <a:ext cx="2156620" cy="1437746"/>
          </a:xfrm>
          <a:prstGeom prst="rect">
            <a:avLst/>
          </a:prstGeom>
        </p:spPr>
      </p:pic>
      <p:pic>
        <p:nvPicPr>
          <p:cNvPr id="7" name="Picture 6"/>
          <p:cNvPicPr>
            <a:picLocks noChangeAspect="1"/>
          </p:cNvPicPr>
          <p:nvPr/>
        </p:nvPicPr>
        <p:blipFill>
          <a:blip r:embed="rId4"/>
          <a:stretch>
            <a:fillRect/>
          </a:stretch>
        </p:blipFill>
        <p:spPr>
          <a:xfrm>
            <a:off x="6996905" y="4802187"/>
            <a:ext cx="1524000" cy="1016000"/>
          </a:xfrm>
          <a:prstGeom prst="rect">
            <a:avLst/>
          </a:prstGeom>
        </p:spPr>
      </p:pic>
      <p:pic>
        <p:nvPicPr>
          <p:cNvPr id="8" name="Picture 7"/>
          <p:cNvPicPr>
            <a:picLocks noChangeAspect="1"/>
          </p:cNvPicPr>
          <p:nvPr/>
        </p:nvPicPr>
        <p:blipFill>
          <a:blip r:embed="rId5"/>
          <a:stretch>
            <a:fillRect/>
          </a:stretch>
        </p:blipFill>
        <p:spPr>
          <a:xfrm>
            <a:off x="6883400" y="2959100"/>
            <a:ext cx="1524000" cy="1016000"/>
          </a:xfrm>
          <a:prstGeom prst="rect">
            <a:avLst/>
          </a:prstGeom>
        </p:spPr>
      </p:pic>
      <p:pic>
        <p:nvPicPr>
          <p:cNvPr id="9" name="Picture 8"/>
          <p:cNvPicPr>
            <a:picLocks noChangeAspect="1"/>
          </p:cNvPicPr>
          <p:nvPr/>
        </p:nvPicPr>
        <p:blipFill>
          <a:blip r:embed="rId6"/>
          <a:stretch>
            <a:fillRect/>
          </a:stretch>
        </p:blipFill>
        <p:spPr>
          <a:xfrm>
            <a:off x="6883400" y="1905000"/>
            <a:ext cx="1524000" cy="1016000"/>
          </a:xfrm>
          <a:prstGeom prst="rect">
            <a:avLst/>
          </a:prstGeom>
        </p:spPr>
      </p:pic>
      <p:pic>
        <p:nvPicPr>
          <p:cNvPr id="10" name="Picture 9"/>
          <p:cNvPicPr>
            <a:picLocks noChangeAspect="1"/>
          </p:cNvPicPr>
          <p:nvPr/>
        </p:nvPicPr>
        <p:blipFill>
          <a:blip r:embed="rId7"/>
          <a:stretch>
            <a:fillRect/>
          </a:stretch>
        </p:blipFill>
        <p:spPr>
          <a:xfrm>
            <a:off x="6883400" y="990600"/>
            <a:ext cx="1524000" cy="1016000"/>
          </a:xfrm>
          <a:prstGeom prst="rect">
            <a:avLst/>
          </a:prstGeom>
        </p:spPr>
      </p:pic>
      <p:pic>
        <p:nvPicPr>
          <p:cNvPr id="11" name="Picture 10"/>
          <p:cNvPicPr>
            <a:picLocks noChangeAspect="1"/>
          </p:cNvPicPr>
          <p:nvPr/>
        </p:nvPicPr>
        <p:blipFill>
          <a:blip r:embed="rId8"/>
          <a:stretch>
            <a:fillRect/>
          </a:stretch>
        </p:blipFill>
        <p:spPr>
          <a:xfrm>
            <a:off x="6996905" y="5694363"/>
            <a:ext cx="1524000" cy="1016000"/>
          </a:xfrm>
          <a:prstGeom prst="rect">
            <a:avLst/>
          </a:prstGeom>
        </p:spPr>
      </p:pic>
    </p:spTree>
    <p:extLst>
      <p:ext uri="{BB962C8B-B14F-4D97-AF65-F5344CB8AC3E}">
        <p14:creationId xmlns:p14="http://schemas.microsoft.com/office/powerpoint/2010/main" val="4210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4763"/>
            <a:ext cx="9212263" cy="687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30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457200"/>
            <a:r>
              <a:rPr lang="en-US" sz="1800" b="1" dirty="0">
                <a:latin typeface="PFBeauSansPro-Regular"/>
              </a:rPr>
              <a:t>Fire</a:t>
            </a:r>
          </a:p>
          <a:p>
            <a:pPr marL="0" defTabSz="457200"/>
            <a:r>
              <a:rPr lang="en-US" sz="1800" b="1" dirty="0">
                <a:latin typeface="PFBeauSansPro-Regular"/>
              </a:rPr>
              <a:t>Flood</a:t>
            </a:r>
          </a:p>
          <a:p>
            <a:pPr marL="0" defTabSz="457200"/>
            <a:r>
              <a:rPr lang="en-US" sz="1800" b="1" dirty="0">
                <a:latin typeface="PFBeauSansPro-Regular"/>
              </a:rPr>
              <a:t>Water rescue</a:t>
            </a:r>
          </a:p>
          <a:p>
            <a:pPr marL="0" defTabSz="457200"/>
            <a:r>
              <a:rPr lang="en-US" sz="1800" b="1" dirty="0">
                <a:latin typeface="PFBeauSansPro-Regular"/>
              </a:rPr>
              <a:t>Car </a:t>
            </a:r>
            <a:r>
              <a:rPr lang="en-US" sz="1800" b="1" dirty="0" smtClean="0">
                <a:latin typeface="PFBeauSansPro-Regular"/>
              </a:rPr>
              <a:t>accidents</a:t>
            </a:r>
            <a:endParaRPr lang="sl-SI" sz="1800" b="1" dirty="0" smtClean="0">
              <a:latin typeface="PFBeauSansPro-Regular"/>
            </a:endParaRPr>
          </a:p>
          <a:p>
            <a:pPr marL="0" defTabSz="457200"/>
            <a:r>
              <a:rPr lang="sl-SI" sz="1800" b="1" dirty="0" smtClean="0">
                <a:latin typeface="PFBeauSansPro-Regular"/>
              </a:rPr>
              <a:t>…</a:t>
            </a:r>
            <a:endParaRPr lang="en-US" sz="1800" b="1" dirty="0">
              <a:latin typeface="PFBeauSansPro-Regular"/>
            </a:endParaRPr>
          </a:p>
        </p:txBody>
      </p:sp>
      <p:sp>
        <p:nvSpPr>
          <p:cNvPr id="4"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2800" b="1" dirty="0">
                <a:latin typeface="PFBeauSansPro-Regular"/>
              </a:rPr>
              <a:t>Every day operations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496" y="3589546"/>
            <a:ext cx="3208946" cy="22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24" y="3589546"/>
            <a:ext cx="3572229" cy="22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97721" y="3202657"/>
            <a:ext cx="1254895" cy="276999"/>
          </a:xfrm>
          <a:prstGeom prst="rect">
            <a:avLst/>
          </a:prstGeom>
          <a:noFill/>
        </p:spPr>
        <p:txBody>
          <a:bodyPr wrap="none" rtlCol="0">
            <a:spAutoFit/>
          </a:bodyPr>
          <a:lstStyle/>
          <a:p>
            <a:r>
              <a:rPr lang="sl-SI" sz="1200" b="1" dirty="0" err="1" smtClean="0"/>
              <a:t>Source</a:t>
            </a:r>
            <a:r>
              <a:rPr lang="sl-SI" sz="1200" b="1" dirty="0" smtClean="0"/>
              <a:t>: </a:t>
            </a:r>
            <a:r>
              <a:rPr lang="sl-SI" sz="1200" b="1" dirty="0" err="1" smtClean="0"/>
              <a:t>Dalymail</a:t>
            </a:r>
            <a:endParaRPr lang="sl-SI" sz="1200" b="1" dirty="0"/>
          </a:p>
        </p:txBody>
      </p:sp>
      <p:sp>
        <p:nvSpPr>
          <p:cNvPr id="8" name="TextBox 7"/>
          <p:cNvSpPr txBox="1"/>
          <p:nvPr/>
        </p:nvSpPr>
        <p:spPr>
          <a:xfrm>
            <a:off x="7328255" y="5877631"/>
            <a:ext cx="1341457" cy="276999"/>
          </a:xfrm>
          <a:prstGeom prst="rect">
            <a:avLst/>
          </a:prstGeom>
          <a:noFill/>
        </p:spPr>
        <p:txBody>
          <a:bodyPr wrap="none" rtlCol="0">
            <a:spAutoFit/>
          </a:bodyPr>
          <a:lstStyle/>
          <a:p>
            <a:r>
              <a:rPr lang="sl-SI" sz="1200" b="1" dirty="0" err="1" smtClean="0"/>
              <a:t>Source</a:t>
            </a:r>
            <a:r>
              <a:rPr lang="sl-SI" sz="1200" b="1" dirty="0" smtClean="0"/>
              <a:t>: </a:t>
            </a:r>
            <a:r>
              <a:rPr lang="sl-SI" sz="1200" b="1" dirty="0" err="1" smtClean="0"/>
              <a:t>Wikipedia</a:t>
            </a:r>
            <a:endParaRPr lang="sl-SI" sz="1200" b="1"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497" y="1089405"/>
            <a:ext cx="3208946" cy="212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317107" y="5880241"/>
            <a:ext cx="1254895" cy="276999"/>
          </a:xfrm>
          <a:prstGeom prst="rect">
            <a:avLst/>
          </a:prstGeom>
          <a:noFill/>
        </p:spPr>
        <p:txBody>
          <a:bodyPr wrap="none" rtlCol="0">
            <a:spAutoFit/>
          </a:bodyPr>
          <a:lstStyle/>
          <a:p>
            <a:r>
              <a:rPr lang="sl-SI" sz="1200" b="1" dirty="0" err="1" smtClean="0"/>
              <a:t>Source</a:t>
            </a:r>
            <a:r>
              <a:rPr lang="sl-SI" sz="1200" b="1" dirty="0" smtClean="0"/>
              <a:t>: </a:t>
            </a:r>
            <a:r>
              <a:rPr lang="sl-SI" sz="1200" b="1" dirty="0" err="1" smtClean="0"/>
              <a:t>Dalymail</a:t>
            </a:r>
            <a:endParaRPr lang="sl-SI" sz="1200" b="1" dirty="0"/>
          </a:p>
        </p:txBody>
      </p:sp>
      <p:sp>
        <p:nvSpPr>
          <p:cNvPr id="11" name="Rectangle 10"/>
          <p:cNvSpPr/>
          <p:nvPr/>
        </p:nvSpPr>
        <p:spPr>
          <a:xfrm>
            <a:off x="1083844" y="6280035"/>
            <a:ext cx="7472598" cy="369332"/>
          </a:xfrm>
          <a:prstGeom prst="rect">
            <a:avLst/>
          </a:prstGeom>
        </p:spPr>
        <p:txBody>
          <a:bodyPr wrap="square">
            <a:spAutoFit/>
          </a:bodyPr>
          <a:lstStyle/>
          <a:p>
            <a:r>
              <a:rPr lang="en-US" b="1" dirty="0" smtClean="0"/>
              <a:t>Professional and commercial communication systems are </a:t>
            </a:r>
            <a:r>
              <a:rPr lang="sl-SI" b="1" dirty="0" smtClean="0"/>
              <a:t>100% </a:t>
            </a:r>
            <a:r>
              <a:rPr lang="en-US" b="1" dirty="0" smtClean="0"/>
              <a:t>operational</a:t>
            </a:r>
            <a:endParaRPr lang="en-US"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534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4673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457200"/>
            <a:r>
              <a:rPr lang="en-US" sz="1800" b="1" dirty="0">
                <a:latin typeface="PFBeauSansPro-Regular"/>
              </a:rPr>
              <a:t>Earthquake in Italy (2012)</a:t>
            </a:r>
          </a:p>
          <a:p>
            <a:pPr marL="0" defTabSz="457200"/>
            <a:r>
              <a:rPr lang="en-US" sz="1800" b="1" dirty="0" err="1">
                <a:latin typeface="PFBeauSansPro-Regular"/>
              </a:rPr>
              <a:t>Earthquake</a:t>
            </a:r>
            <a:r>
              <a:rPr lang="en-US" sz="1800" b="1" dirty="0" err="1" smtClean="0">
                <a:latin typeface="PFBeauSansPro-Regular"/>
              </a:rPr>
              <a:t>&amp;Tsunami</a:t>
            </a:r>
            <a:r>
              <a:rPr lang="en-US" sz="1800" b="1" dirty="0" smtClean="0">
                <a:latin typeface="PFBeauSansPro-Regular"/>
              </a:rPr>
              <a:t> </a:t>
            </a:r>
            <a:r>
              <a:rPr lang="en-US" sz="1800" b="1" dirty="0">
                <a:latin typeface="PFBeauSansPro-Regular"/>
              </a:rPr>
              <a:t>in Japan (2011)</a:t>
            </a:r>
          </a:p>
          <a:p>
            <a:r>
              <a:rPr lang="en-US" sz="1800" b="1" dirty="0" err="1" smtClean="0">
                <a:latin typeface="PFBeauSansPro-Regular"/>
              </a:rPr>
              <a:t>Hurrican</a:t>
            </a:r>
            <a:r>
              <a:rPr lang="en-US" sz="1800" b="1" dirty="0" smtClean="0">
                <a:latin typeface="PFBeauSansPro-Regular"/>
              </a:rPr>
              <a:t> </a:t>
            </a:r>
            <a:r>
              <a:rPr lang="en-US" sz="1800" b="1" dirty="0">
                <a:latin typeface="PFBeauSansPro-Regular"/>
              </a:rPr>
              <a:t>Katrina (2005)</a:t>
            </a:r>
          </a:p>
        </p:txBody>
      </p:sp>
      <p:sp>
        <p:nvSpPr>
          <p:cNvPr id="3" name="Subtitle 3"/>
          <p:cNvSpPr txBox="1">
            <a:spLocks/>
          </p:cNvSpPr>
          <p:nvPr/>
        </p:nvSpPr>
        <p:spPr>
          <a:xfrm>
            <a:off x="457200" y="993150"/>
            <a:ext cx="8229600" cy="6070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sl-SI" sz="2800" b="1" dirty="0" err="1">
                <a:latin typeface="PFBeauSansPro-Regular"/>
              </a:rPr>
              <a:t>Extreme</a:t>
            </a:r>
            <a:r>
              <a:rPr lang="sl-SI" sz="2800" b="1" dirty="0">
                <a:latin typeface="PFBeauSansPro-Regular"/>
              </a:rPr>
              <a:t> </a:t>
            </a:r>
            <a:r>
              <a:rPr lang="sl-SI" sz="2800" b="1" dirty="0" err="1">
                <a:latin typeface="PFBeauSansPro-Regular"/>
              </a:rPr>
              <a:t>natural</a:t>
            </a:r>
            <a:r>
              <a:rPr lang="sl-SI" sz="2800" b="1" dirty="0">
                <a:latin typeface="PFBeauSansPro-Regular"/>
              </a:rPr>
              <a:t> </a:t>
            </a:r>
            <a:r>
              <a:rPr lang="sl-SI" sz="2800" b="1" dirty="0" err="1">
                <a:latin typeface="PFBeauSansPro-Regular"/>
              </a:rPr>
              <a:t>disasters</a:t>
            </a:r>
            <a:endParaRPr lang="sl-SI" sz="2800" b="1" dirty="0">
              <a:latin typeface="PFBeauSansPro-Regular"/>
            </a:endParaRPr>
          </a:p>
          <a:p>
            <a:pPr marL="0" defTabSz="457200"/>
            <a:endParaRPr lang="sl-SI" sz="1800" b="1" dirty="0">
              <a:latin typeface="PFBeauSansPro-Regular"/>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567" b="7376"/>
          <a:stretch/>
        </p:blipFill>
        <p:spPr bwMode="auto">
          <a:xfrm>
            <a:off x="5230032" y="1204843"/>
            <a:ext cx="3478142" cy="22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60300" y="3498327"/>
            <a:ext cx="976063" cy="276999"/>
          </a:xfrm>
          <a:prstGeom prst="rect">
            <a:avLst/>
          </a:prstGeom>
          <a:noFill/>
        </p:spPr>
        <p:txBody>
          <a:bodyPr wrap="square" rtlCol="0">
            <a:spAutoFit/>
          </a:bodyPr>
          <a:lstStyle/>
          <a:p>
            <a:r>
              <a:rPr lang="sl-SI" sz="1200" b="1" dirty="0" err="1" smtClean="0"/>
              <a:t>Source</a:t>
            </a:r>
            <a:r>
              <a:rPr lang="sl-SI" sz="1200" b="1" dirty="0" smtClean="0"/>
              <a:t>: CBS</a:t>
            </a:r>
            <a:endParaRPr lang="sl-SI" sz="1200" b="1" dirty="0"/>
          </a:p>
        </p:txBody>
      </p:sp>
      <p:pic>
        <p:nvPicPr>
          <p:cNvPr id="6" name="Picture 2" descr="http://www.seibertron.com/images/tsunami-japan-20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24"/>
          <a:stretch/>
        </p:blipFill>
        <p:spPr bwMode="auto">
          <a:xfrm>
            <a:off x="5220582" y="3801041"/>
            <a:ext cx="3478140" cy="2196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15288" y="5997230"/>
            <a:ext cx="1429622" cy="276999"/>
          </a:xfrm>
          <a:prstGeom prst="rect">
            <a:avLst/>
          </a:prstGeom>
          <a:noFill/>
        </p:spPr>
        <p:txBody>
          <a:bodyPr wrap="none" rtlCol="0">
            <a:spAutoFit/>
          </a:bodyPr>
          <a:lstStyle/>
          <a:p>
            <a:r>
              <a:rPr lang="sl-SI" sz="1200" b="1" dirty="0" err="1" smtClean="0"/>
              <a:t>Source</a:t>
            </a:r>
            <a:r>
              <a:rPr lang="sl-SI" sz="1200" b="1" dirty="0" smtClean="0"/>
              <a:t>: </a:t>
            </a:r>
            <a:r>
              <a:rPr lang="sl-SI" sz="1200" b="1" dirty="0" err="1" smtClean="0"/>
              <a:t>Kimberly</a:t>
            </a:r>
            <a:r>
              <a:rPr lang="sl-SI" sz="1200" b="1" dirty="0" smtClean="0"/>
              <a:t> K.</a:t>
            </a:r>
            <a:endParaRPr lang="sl-SI" sz="1200" b="1" dirty="0"/>
          </a:p>
        </p:txBody>
      </p:sp>
      <p:sp>
        <p:nvSpPr>
          <p:cNvPr id="8" name="Rectangle 7"/>
          <p:cNvSpPr/>
          <p:nvPr/>
        </p:nvSpPr>
        <p:spPr>
          <a:xfrm>
            <a:off x="1083844" y="6280035"/>
            <a:ext cx="6976315" cy="369332"/>
          </a:xfrm>
          <a:prstGeom prst="rect">
            <a:avLst/>
          </a:prstGeom>
        </p:spPr>
        <p:txBody>
          <a:bodyPr wrap="square">
            <a:spAutoFit/>
          </a:bodyPr>
          <a:lstStyle/>
          <a:p>
            <a:r>
              <a:rPr lang="sl-SI" b="1" dirty="0" smtClean="0">
                <a:solidFill>
                  <a:srgbClr val="FF0000"/>
                </a:solidFill>
              </a:rPr>
              <a:t>P</a:t>
            </a:r>
            <a:r>
              <a:rPr lang="en-US" b="1" dirty="0" err="1" smtClean="0">
                <a:solidFill>
                  <a:srgbClr val="FF0000"/>
                </a:solidFill>
              </a:rPr>
              <a:t>rofessional</a:t>
            </a:r>
            <a:r>
              <a:rPr lang="en-US" b="1" dirty="0" smtClean="0">
                <a:solidFill>
                  <a:srgbClr val="FF0000"/>
                </a:solidFill>
              </a:rPr>
              <a:t> </a:t>
            </a:r>
            <a:r>
              <a:rPr lang="en-US" b="1" dirty="0">
                <a:solidFill>
                  <a:srgbClr val="FF0000"/>
                </a:solidFill>
              </a:rPr>
              <a:t>and commercial communication systems are </a:t>
            </a:r>
            <a:r>
              <a:rPr lang="sl-SI" b="1" dirty="0" err="1" smtClean="0">
                <a:solidFill>
                  <a:srgbClr val="FF0000"/>
                </a:solidFill>
              </a:rPr>
              <a:t>down</a:t>
            </a:r>
            <a:r>
              <a:rPr lang="sl-SI" b="1" dirty="0" smtClean="0">
                <a:solidFill>
                  <a:srgbClr val="FF0000"/>
                </a:solidFill>
              </a:rPr>
              <a:t>!</a:t>
            </a:r>
            <a:endParaRPr lang="en-US" b="1" dirty="0">
              <a:solidFill>
                <a:srgbClr val="FF0000"/>
              </a:solidFill>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01041"/>
            <a:ext cx="441960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388379" y="6011130"/>
            <a:ext cx="1488421" cy="276999"/>
          </a:xfrm>
          <a:prstGeom prst="rect">
            <a:avLst/>
          </a:prstGeom>
          <a:noFill/>
        </p:spPr>
        <p:txBody>
          <a:bodyPr wrap="none" rtlCol="0">
            <a:spAutoFit/>
          </a:bodyPr>
          <a:lstStyle/>
          <a:p>
            <a:r>
              <a:rPr lang="sl-SI" sz="1200" b="1" dirty="0" err="1" smtClean="0"/>
              <a:t>Source</a:t>
            </a:r>
            <a:r>
              <a:rPr lang="sl-SI" sz="1200" b="1" dirty="0" smtClean="0"/>
              <a:t>: A. </a:t>
            </a:r>
            <a:r>
              <a:rPr lang="sl-SI" sz="1200" b="1" dirty="0" err="1" smtClean="0"/>
              <a:t>Kwasinski</a:t>
            </a:r>
            <a:endParaRPr lang="sl-SI" sz="1200" b="1"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25"/>
            <a:ext cx="91440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91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p:cNvSpPr txBox="1">
            <a:spLocks/>
          </p:cNvSpPr>
          <p:nvPr/>
        </p:nvSpPr>
        <p:spPr>
          <a:xfrm>
            <a:off x="457200" y="993150"/>
            <a:ext cx="8229600" cy="607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b="1" dirty="0">
                <a:latin typeface="PFBeauSansPro-Regular"/>
              </a:rPr>
              <a:t>Different requirements for different scenarios</a:t>
            </a:r>
            <a:r>
              <a:rPr lang="sl-SI" b="1" dirty="0">
                <a:latin typeface="PFBeauSansPro-Regular"/>
              </a:rPr>
              <a:t>!</a:t>
            </a:r>
            <a:endParaRPr lang="en-US" b="1" dirty="0">
              <a:latin typeface="PFBeauSansPro-Regular"/>
            </a:endParaRPr>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457200"/>
            <a:r>
              <a:rPr lang="en-US" sz="1800" b="1" dirty="0">
                <a:latin typeface="PFBeauSansPro-Regular"/>
              </a:rPr>
              <a:t>High-performance communications in day-to-day operations</a:t>
            </a:r>
          </a:p>
          <a:p>
            <a:pPr marL="0" defTabSz="457200"/>
            <a:r>
              <a:rPr lang="en-US" sz="1800" b="1" dirty="0">
                <a:latin typeface="PFBeauSansPro-Regular"/>
              </a:rPr>
              <a:t>Survivable communications in extreme conditions</a:t>
            </a:r>
          </a:p>
          <a:p>
            <a:pPr marL="400050" lvl="1" defTabSz="457200"/>
            <a:r>
              <a:rPr lang="en-US" sz="1400" b="1" dirty="0">
                <a:latin typeface="PFBeauSansPro-Regular"/>
              </a:rPr>
              <a:t>Distributed system and service intelligence</a:t>
            </a:r>
          </a:p>
          <a:p>
            <a:pPr marL="0" defTabSz="457200"/>
            <a:r>
              <a:rPr lang="en-US" sz="1800" b="1" dirty="0">
                <a:latin typeface="PFBeauSansPro-Regular"/>
              </a:rPr>
              <a:t>Support for on-site intervention monitoring</a:t>
            </a:r>
          </a:p>
          <a:p>
            <a:pPr marL="400050" lvl="1" defTabSz="457200"/>
            <a:r>
              <a:rPr lang="en-US" sz="1400" b="1" dirty="0">
                <a:latin typeface="PFBeauSansPro-Regular"/>
              </a:rPr>
              <a:t>W</a:t>
            </a:r>
            <a:r>
              <a:rPr lang="en-US" sz="1400" b="1" dirty="0" smtClean="0">
                <a:latin typeface="PFBeauSansPro-Regular"/>
              </a:rPr>
              <a:t>ater </a:t>
            </a:r>
            <a:r>
              <a:rPr lang="en-US" sz="1400" b="1" dirty="0">
                <a:latin typeface="PFBeauSansPro-Regular"/>
              </a:rPr>
              <a:t>level, avalanche tracking, forest </a:t>
            </a:r>
            <a:r>
              <a:rPr lang="en-US" sz="1400" b="1" dirty="0" err="1">
                <a:latin typeface="PFBeauSansPro-Regular"/>
              </a:rPr>
              <a:t>heatmap</a:t>
            </a:r>
            <a:r>
              <a:rPr lang="en-US" sz="1400" b="1" dirty="0">
                <a:latin typeface="PFBeauSansPro-Regular"/>
              </a:rPr>
              <a:t>, </a:t>
            </a:r>
            <a:r>
              <a:rPr lang="en-US" sz="1400" b="1" dirty="0" smtClean="0">
                <a:latin typeface="PFBeauSansPro-Regular"/>
              </a:rPr>
              <a:t>hazardous </a:t>
            </a:r>
            <a:r>
              <a:rPr lang="en-US" sz="1400" b="1" dirty="0">
                <a:latin typeface="PFBeauSansPro-Regular"/>
              </a:rPr>
              <a:t>substance</a:t>
            </a:r>
          </a:p>
          <a:p>
            <a:pPr marL="0" defTabSz="457200"/>
            <a:r>
              <a:rPr lang="en-US" sz="1800" b="1" dirty="0">
                <a:latin typeface="PFBeauSansPro-Regular"/>
              </a:rPr>
              <a:t>Firs responders mobility</a:t>
            </a:r>
          </a:p>
          <a:p>
            <a:pPr marL="400050" lvl="1" defTabSz="457200"/>
            <a:r>
              <a:rPr lang="en-US" sz="1400" b="1" dirty="0" smtClean="0">
                <a:latin typeface="PFBeauSansPro-Regular"/>
              </a:rPr>
              <a:t>Unit</a:t>
            </a:r>
            <a:r>
              <a:rPr lang="en-US" sz="1400" b="1" dirty="0">
                <a:latin typeface="PFBeauSansPro-Regular"/>
              </a:rPr>
              <a:t>, user, device, sensor</a:t>
            </a:r>
          </a:p>
          <a:p>
            <a:pPr marL="0" defTabSz="457200"/>
            <a:r>
              <a:rPr lang="en-US" sz="1800" b="1" dirty="0">
                <a:latin typeface="PFBeauSansPro-Regular"/>
              </a:rPr>
              <a:t>Unit monitoring and location tracking</a:t>
            </a:r>
          </a:p>
          <a:p>
            <a:pPr marL="400050" lvl="1" defTabSz="457200"/>
            <a:r>
              <a:rPr lang="en-US" sz="1400" b="1" dirty="0">
                <a:latin typeface="PFBeauSansPro-Regular"/>
              </a:rPr>
              <a:t>GPS location, indoor positioning, rescue squad vital signs</a:t>
            </a:r>
          </a:p>
          <a:p>
            <a:pPr marL="0" defTabSz="457200"/>
            <a:r>
              <a:rPr lang="sl-SI" sz="1800" b="1" dirty="0" err="1" smtClean="0">
                <a:latin typeface="PFBeauSansPro-Regular"/>
              </a:rPr>
              <a:t>Coordinated</a:t>
            </a:r>
            <a:r>
              <a:rPr lang="sl-SI" sz="1800" b="1" dirty="0" smtClean="0">
                <a:latin typeface="PFBeauSansPro-Regular"/>
              </a:rPr>
              <a:t> </a:t>
            </a:r>
            <a:r>
              <a:rPr lang="en-US" sz="1800" b="1" dirty="0" smtClean="0">
                <a:latin typeface="PFBeauSansPro-Regular"/>
              </a:rPr>
              <a:t>actions </a:t>
            </a:r>
            <a:r>
              <a:rPr lang="en-US" sz="1800" b="1" dirty="0">
                <a:latin typeface="PFBeauSansPro-Regular"/>
              </a:rPr>
              <a:t>across different national </a:t>
            </a:r>
            <a:r>
              <a:rPr lang="en-US" sz="1800" b="1" dirty="0" smtClean="0">
                <a:latin typeface="PFBeauSansPro-Regular"/>
              </a:rPr>
              <a:t>public</a:t>
            </a:r>
            <a:r>
              <a:rPr lang="sl-SI" sz="1800" b="1" dirty="0" smtClean="0">
                <a:latin typeface="PFBeauSansPro-Regular"/>
              </a:rPr>
              <a:t> </a:t>
            </a:r>
            <a:r>
              <a:rPr lang="en-US" sz="1800" b="1" dirty="0" smtClean="0">
                <a:latin typeface="PFBeauSansPro-Regular"/>
              </a:rPr>
              <a:t>safety </a:t>
            </a:r>
            <a:r>
              <a:rPr lang="en-US" sz="1800" b="1" dirty="0">
                <a:latin typeface="PFBeauSansPro-Regular"/>
              </a:rPr>
              <a:t>agencies</a:t>
            </a:r>
          </a:p>
          <a:p>
            <a:pPr marL="400050" lvl="1" defTabSz="457200"/>
            <a:r>
              <a:rPr lang="en-US" sz="1400" b="1" dirty="0">
                <a:latin typeface="PFBeauSansPro-Regular"/>
              </a:rPr>
              <a:t>F</a:t>
            </a:r>
            <a:r>
              <a:rPr lang="en-US" sz="1400" b="1" dirty="0" smtClean="0">
                <a:latin typeface="PFBeauSansPro-Regular"/>
              </a:rPr>
              <a:t>ire </a:t>
            </a:r>
            <a:r>
              <a:rPr lang="en-US" sz="1400" b="1" dirty="0">
                <a:latin typeface="PFBeauSansPro-Regular"/>
              </a:rPr>
              <a:t>fighters, police, ambulance, military</a:t>
            </a:r>
          </a:p>
          <a:p>
            <a:pPr marL="0" defTabSz="457200"/>
            <a:r>
              <a:rPr lang="en-US" sz="1800" b="1" dirty="0">
                <a:latin typeface="PFBeauSansPro-Regular"/>
              </a:rPr>
              <a:t>International intervention</a:t>
            </a:r>
          </a:p>
          <a:p>
            <a:pPr marL="400050" lvl="1" defTabSz="457200"/>
            <a:r>
              <a:rPr lang="en-US" sz="1400" b="1" dirty="0">
                <a:latin typeface="PFBeauSansPro-Regular"/>
              </a:rPr>
              <a:t>O</a:t>
            </a:r>
            <a:r>
              <a:rPr lang="en-US" sz="1400" b="1" dirty="0" smtClean="0">
                <a:latin typeface="PFBeauSansPro-Regular"/>
              </a:rPr>
              <a:t>n</a:t>
            </a:r>
            <a:r>
              <a:rPr lang="en-US" sz="1400" b="1" dirty="0">
                <a:latin typeface="PFBeauSansPro-Regular"/>
              </a:rPr>
              <a:t>-site and cross-border cooperation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790" y="5730875"/>
            <a:ext cx="15335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423" y="5552261"/>
            <a:ext cx="1283155" cy="114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286" y="4750734"/>
            <a:ext cx="3072715" cy="21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395" y="2076627"/>
            <a:ext cx="1332405" cy="199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6765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p:cNvSpPr txBox="1">
            <a:spLocks/>
          </p:cNvSpPr>
          <p:nvPr/>
        </p:nvSpPr>
        <p:spPr>
          <a:xfrm>
            <a:off x="457200" y="993150"/>
            <a:ext cx="8229600" cy="6070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sl-SI" b="1" dirty="0" smtClean="0">
                <a:latin typeface="PFBeauSansPro-Regular"/>
              </a:rPr>
              <a:t>6inACTION </a:t>
            </a:r>
            <a:r>
              <a:rPr lang="sl-SI" b="1" dirty="0" err="1" smtClean="0">
                <a:latin typeface="PFBeauSansPro-Regular"/>
              </a:rPr>
              <a:t>Vision</a:t>
            </a:r>
            <a:endParaRPr lang="en-US" b="1" dirty="0">
              <a:latin typeface="PFBeauSansPro-Regular"/>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457200"/>
            <a:r>
              <a:rPr lang="en-US" sz="1800" b="1" dirty="0" smtClean="0">
                <a:latin typeface="PFBeauSansPro-Regular"/>
              </a:rPr>
              <a:t>Converged communications in emergency situations</a:t>
            </a:r>
          </a:p>
          <a:p>
            <a:pPr marL="400050" lvl="1" defTabSz="457200"/>
            <a:r>
              <a:rPr lang="en-US" sz="1400" b="1" dirty="0" smtClean="0">
                <a:latin typeface="PFBeauSansPro-Regular"/>
              </a:rPr>
              <a:t>a distributed and robust overlay communication solution for data transport and rich multimedia service built across professional (e.g. DMR, TETRA, Satellite) and commercial networks (e.g. UMTS/HSPA, LTE)</a:t>
            </a:r>
          </a:p>
        </p:txBody>
      </p:sp>
      <p:pic>
        <p:nvPicPr>
          <p:cNvPr id="6" name="Picture 5" descr="http://www.sos112.si/eng/documents/images/pr12i1.jpg"/>
          <p:cNvPicPr/>
          <p:nvPr/>
        </p:nvPicPr>
        <p:blipFill>
          <a:blip r:embed="rId3">
            <a:extLst>
              <a:ext uri="{28A0092B-C50C-407E-A947-70E740481C1C}">
                <a14:useLocalDpi xmlns:a14="http://schemas.microsoft.com/office/drawing/2010/main" val="0"/>
              </a:ext>
            </a:extLst>
          </a:blip>
          <a:srcRect/>
          <a:stretch>
            <a:fillRect/>
          </a:stretch>
        </p:blipFill>
        <p:spPr bwMode="auto">
          <a:xfrm>
            <a:off x="5916163" y="3663265"/>
            <a:ext cx="2663489" cy="1847457"/>
          </a:xfrm>
          <a:prstGeom prst="rect">
            <a:avLst/>
          </a:prstGeom>
          <a:noFill/>
          <a:ln>
            <a:noFill/>
          </a:ln>
        </p:spPr>
      </p:pic>
      <p:pic>
        <p:nvPicPr>
          <p:cNvPr id="7" name="Picture 2"/>
          <p:cNvPicPr>
            <a:picLocks noChangeAspect="1" noChangeArrowheads="1"/>
          </p:cNvPicPr>
          <p:nvPr/>
        </p:nvPicPr>
        <p:blipFill>
          <a:blip r:embed="rId4" cstate="print"/>
          <a:srcRect l="17323" t="13408" r="17871" b="18902"/>
          <a:stretch>
            <a:fillRect/>
          </a:stretch>
        </p:blipFill>
        <p:spPr bwMode="auto">
          <a:xfrm>
            <a:off x="2839288" y="3625371"/>
            <a:ext cx="2946251" cy="1923246"/>
          </a:xfrm>
          <a:prstGeom prst="rect">
            <a:avLst/>
          </a:prstGeom>
          <a:noFill/>
          <a:ln w="9525">
            <a:noFill/>
            <a:miter lim="800000"/>
            <a:headEnd/>
            <a:tailEnd/>
          </a:ln>
        </p:spPr>
      </p:pic>
      <p:sp>
        <p:nvSpPr>
          <p:cNvPr id="8" name="TextBox 7"/>
          <p:cNvSpPr txBox="1"/>
          <p:nvPr/>
        </p:nvSpPr>
        <p:spPr>
          <a:xfrm>
            <a:off x="3397869" y="3146305"/>
            <a:ext cx="1559593" cy="461665"/>
          </a:xfrm>
          <a:prstGeom prst="rect">
            <a:avLst/>
          </a:prstGeom>
          <a:noFill/>
        </p:spPr>
        <p:txBody>
          <a:bodyPr wrap="none" rtlCol="0">
            <a:spAutoFit/>
          </a:bodyPr>
          <a:lstStyle/>
          <a:p>
            <a:pPr algn="ctr"/>
            <a:r>
              <a:rPr lang="en-US" sz="1200" b="1" dirty="0" smtClean="0">
                <a:solidFill>
                  <a:schemeClr val="tx2"/>
                </a:solidFill>
              </a:rPr>
              <a:t>Commercial Operator</a:t>
            </a:r>
            <a:endParaRPr lang="sl-SI" sz="1200" b="1" dirty="0" smtClean="0">
              <a:solidFill>
                <a:schemeClr val="tx2"/>
              </a:solidFill>
            </a:endParaRPr>
          </a:p>
          <a:p>
            <a:pPr algn="ctr"/>
            <a:r>
              <a:rPr lang="en-US" sz="1200" b="1" dirty="0" smtClean="0">
                <a:solidFill>
                  <a:schemeClr val="tx2"/>
                </a:solidFill>
              </a:rPr>
              <a:t>HSPA</a:t>
            </a:r>
            <a:r>
              <a:rPr lang="sl-SI" sz="1200" b="1" dirty="0" smtClean="0">
                <a:solidFill>
                  <a:schemeClr val="tx2"/>
                </a:solidFill>
              </a:rPr>
              <a:t>/LTE </a:t>
            </a:r>
            <a:r>
              <a:rPr lang="sl-SI" sz="1200" b="1" dirty="0" err="1">
                <a:solidFill>
                  <a:schemeClr val="tx2"/>
                </a:solidFill>
              </a:rPr>
              <a:t>C</a:t>
            </a:r>
            <a:r>
              <a:rPr lang="sl-SI" sz="1200" b="1" dirty="0" err="1" smtClean="0">
                <a:solidFill>
                  <a:schemeClr val="tx2"/>
                </a:solidFill>
              </a:rPr>
              <a:t>overage</a:t>
            </a:r>
            <a:endParaRPr lang="en-US" sz="1200" b="1" dirty="0">
              <a:solidFill>
                <a:schemeClr val="tx2"/>
              </a:solidFill>
            </a:endParaRPr>
          </a:p>
        </p:txBody>
      </p:sp>
      <p:sp>
        <p:nvSpPr>
          <p:cNvPr id="9" name="TextBox 8"/>
          <p:cNvSpPr txBox="1"/>
          <p:nvPr/>
        </p:nvSpPr>
        <p:spPr>
          <a:xfrm>
            <a:off x="6447899" y="3146307"/>
            <a:ext cx="1601208" cy="461665"/>
          </a:xfrm>
          <a:prstGeom prst="rect">
            <a:avLst/>
          </a:prstGeom>
          <a:noFill/>
        </p:spPr>
        <p:txBody>
          <a:bodyPr wrap="none" rtlCol="0">
            <a:spAutoFit/>
          </a:bodyPr>
          <a:lstStyle/>
          <a:p>
            <a:pPr algn="ctr"/>
            <a:r>
              <a:rPr lang="en-US" sz="1200" b="1" dirty="0" smtClean="0">
                <a:solidFill>
                  <a:schemeClr val="tx2"/>
                </a:solidFill>
              </a:rPr>
              <a:t>Professional System</a:t>
            </a:r>
          </a:p>
          <a:p>
            <a:pPr algn="ctr"/>
            <a:r>
              <a:rPr lang="en-US" sz="1200" b="1" dirty="0" smtClean="0">
                <a:solidFill>
                  <a:schemeClr val="tx2"/>
                </a:solidFill>
              </a:rPr>
              <a:t>DMR</a:t>
            </a:r>
            <a:r>
              <a:rPr lang="sl-SI" sz="1200" b="1" dirty="0" smtClean="0">
                <a:solidFill>
                  <a:schemeClr val="tx2"/>
                </a:solidFill>
              </a:rPr>
              <a:t>/</a:t>
            </a:r>
            <a:r>
              <a:rPr lang="en-US" sz="1200" b="1" dirty="0" smtClean="0">
                <a:solidFill>
                  <a:schemeClr val="tx2"/>
                </a:solidFill>
              </a:rPr>
              <a:t>TETRA</a:t>
            </a:r>
            <a:r>
              <a:rPr lang="sl-SI" sz="1200" b="1" dirty="0" smtClean="0">
                <a:solidFill>
                  <a:schemeClr val="tx2"/>
                </a:solidFill>
              </a:rPr>
              <a:t> </a:t>
            </a:r>
            <a:r>
              <a:rPr lang="sl-SI" sz="1200" b="1" dirty="0" err="1" smtClean="0">
                <a:solidFill>
                  <a:schemeClr val="tx2"/>
                </a:solidFill>
              </a:rPr>
              <a:t>Coverage</a:t>
            </a:r>
            <a:endParaRPr lang="en-US" sz="1200" b="1" dirty="0">
              <a:solidFill>
                <a:schemeClr val="tx2"/>
              </a:solidFill>
            </a:endParaRPr>
          </a:p>
        </p:txBody>
      </p:sp>
      <p:sp>
        <p:nvSpPr>
          <p:cNvPr id="10" name="TextBox 9"/>
          <p:cNvSpPr txBox="1"/>
          <p:nvPr/>
        </p:nvSpPr>
        <p:spPr>
          <a:xfrm>
            <a:off x="3397869" y="5612417"/>
            <a:ext cx="1520801" cy="307777"/>
          </a:xfrm>
          <a:prstGeom prst="rect">
            <a:avLst/>
          </a:prstGeom>
          <a:noFill/>
        </p:spPr>
        <p:txBody>
          <a:bodyPr wrap="none" rtlCol="0">
            <a:spAutoFit/>
          </a:bodyPr>
          <a:lstStyle/>
          <a:p>
            <a:r>
              <a:rPr lang="sl-SI" sz="1400" b="1" dirty="0" err="1" smtClean="0"/>
              <a:t>High</a:t>
            </a:r>
            <a:r>
              <a:rPr lang="sl-SI" sz="1400" b="1" dirty="0" smtClean="0"/>
              <a:t> P</a:t>
            </a:r>
            <a:r>
              <a:rPr lang="en-US" sz="1400" b="1" dirty="0" err="1" smtClean="0"/>
              <a:t>erformanc</a:t>
            </a:r>
            <a:r>
              <a:rPr lang="sl-SI" sz="1400" b="1" dirty="0" smtClean="0"/>
              <a:t>e</a:t>
            </a:r>
            <a:endParaRPr lang="en-US" sz="1400" b="1" dirty="0"/>
          </a:p>
        </p:txBody>
      </p:sp>
      <p:sp>
        <p:nvSpPr>
          <p:cNvPr id="11" name="TextBox 10"/>
          <p:cNvSpPr txBox="1"/>
          <p:nvPr/>
        </p:nvSpPr>
        <p:spPr>
          <a:xfrm>
            <a:off x="6460646" y="5634514"/>
            <a:ext cx="1795620" cy="307777"/>
          </a:xfrm>
          <a:prstGeom prst="rect">
            <a:avLst/>
          </a:prstGeom>
          <a:noFill/>
        </p:spPr>
        <p:txBody>
          <a:bodyPr wrap="none" rtlCol="0">
            <a:spAutoFit/>
          </a:bodyPr>
          <a:lstStyle/>
          <a:p>
            <a:r>
              <a:rPr lang="sl-SI" sz="1400" b="1" dirty="0" smtClean="0"/>
              <a:t>R</a:t>
            </a:r>
            <a:r>
              <a:rPr lang="en-US" sz="1400" b="1" dirty="0" err="1" smtClean="0"/>
              <a:t>uggedized</a:t>
            </a:r>
            <a:r>
              <a:rPr lang="sl-SI" sz="1400" b="1" dirty="0" smtClean="0"/>
              <a:t> </a:t>
            </a:r>
            <a:r>
              <a:rPr lang="sl-SI" sz="1400" b="1" dirty="0" err="1" smtClean="0"/>
              <a:t>Terminals</a:t>
            </a:r>
            <a:endParaRPr lang="sl-SI" sz="1400" b="1" dirty="0" smtClean="0"/>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34" y="3663265"/>
            <a:ext cx="1936276" cy="189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72975" y="3146306"/>
            <a:ext cx="1849161" cy="461665"/>
          </a:xfrm>
          <a:prstGeom prst="rect">
            <a:avLst/>
          </a:prstGeom>
          <a:noFill/>
        </p:spPr>
        <p:txBody>
          <a:bodyPr wrap="none" rtlCol="0">
            <a:spAutoFit/>
          </a:bodyPr>
          <a:lstStyle/>
          <a:p>
            <a:pPr algn="ctr"/>
            <a:r>
              <a:rPr lang="en-US" sz="1200" b="1" dirty="0" smtClean="0">
                <a:solidFill>
                  <a:schemeClr val="tx2"/>
                </a:solidFill>
              </a:rPr>
              <a:t>Satellite Communications </a:t>
            </a:r>
          </a:p>
          <a:p>
            <a:pPr algn="ctr"/>
            <a:r>
              <a:rPr lang="en-US" sz="1200" b="1" dirty="0" smtClean="0">
                <a:solidFill>
                  <a:schemeClr val="tx2"/>
                </a:solidFill>
              </a:rPr>
              <a:t>Coverage</a:t>
            </a:r>
            <a:endParaRPr lang="en-US" sz="1200" b="1" dirty="0">
              <a:solidFill>
                <a:schemeClr val="tx2"/>
              </a:solidFill>
            </a:endParaRPr>
          </a:p>
        </p:txBody>
      </p:sp>
      <p:sp>
        <p:nvSpPr>
          <p:cNvPr id="14" name="TextBox 13"/>
          <p:cNvSpPr txBox="1"/>
          <p:nvPr/>
        </p:nvSpPr>
        <p:spPr>
          <a:xfrm>
            <a:off x="773714" y="5612417"/>
            <a:ext cx="1395960" cy="307777"/>
          </a:xfrm>
          <a:prstGeom prst="rect">
            <a:avLst/>
          </a:prstGeom>
          <a:noFill/>
        </p:spPr>
        <p:txBody>
          <a:bodyPr wrap="none" rtlCol="0">
            <a:spAutoFit/>
          </a:bodyPr>
          <a:lstStyle/>
          <a:p>
            <a:r>
              <a:rPr lang="sl-SI" sz="1400" b="1" dirty="0" err="1" smtClean="0"/>
              <a:t>High</a:t>
            </a:r>
            <a:r>
              <a:rPr lang="sl-SI" sz="1400" b="1" dirty="0" smtClean="0"/>
              <a:t> </a:t>
            </a:r>
            <a:r>
              <a:rPr lang="sl-SI" sz="1400" b="1" dirty="0" err="1"/>
              <a:t>A</a:t>
            </a:r>
            <a:r>
              <a:rPr lang="sl-SI" sz="1400" b="1" dirty="0" err="1" smtClean="0"/>
              <a:t>vailability</a:t>
            </a:r>
            <a:endParaRPr lang="en-US" sz="1400" b="1" dirty="0"/>
          </a:p>
        </p:txBody>
      </p:sp>
      <p:sp>
        <p:nvSpPr>
          <p:cNvPr id="15" name="Rectangle 14"/>
          <p:cNvSpPr/>
          <p:nvPr/>
        </p:nvSpPr>
        <p:spPr>
          <a:xfrm>
            <a:off x="760458" y="6049202"/>
            <a:ext cx="6976315" cy="461665"/>
          </a:xfrm>
          <a:prstGeom prst="rect">
            <a:avLst/>
          </a:prstGeom>
        </p:spPr>
        <p:txBody>
          <a:bodyPr wrap="square">
            <a:spAutoFit/>
          </a:bodyPr>
          <a:lstStyle/>
          <a:p>
            <a:r>
              <a:rPr lang="en-US" sz="2400" b="1" dirty="0" smtClean="0"/>
              <a:t>IPv6</a:t>
            </a:r>
            <a:r>
              <a:rPr lang="sl-SI" sz="2400" b="1" dirty="0" smtClean="0"/>
              <a:t> </a:t>
            </a:r>
            <a:r>
              <a:rPr lang="en-US" sz="2400" b="1" dirty="0" smtClean="0"/>
              <a:t>convergence layer and </a:t>
            </a:r>
            <a:r>
              <a:rPr lang="sl-SI" sz="2400" b="1" dirty="0" err="1" smtClean="0"/>
              <a:t>smart</a:t>
            </a:r>
            <a:r>
              <a:rPr lang="en-US" sz="2400" b="1" dirty="0" smtClean="0"/>
              <a:t> network enabler</a:t>
            </a:r>
            <a:endParaRPr lang="en-US" sz="2400" b="1" dirty="0"/>
          </a:p>
        </p:txBody>
      </p:sp>
    </p:spTree>
    <p:extLst>
      <p:ext uri="{BB962C8B-B14F-4D97-AF65-F5344CB8AC3E}">
        <p14:creationId xmlns:p14="http://schemas.microsoft.com/office/powerpoint/2010/main" val="18100141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3"/>
          <p:cNvSpPr txBox="1">
            <a:spLocks/>
          </p:cNvSpPr>
          <p:nvPr/>
        </p:nvSpPr>
        <p:spPr>
          <a:xfrm>
            <a:off x="457200" y="993150"/>
            <a:ext cx="8229600" cy="607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457200">
              <a:buNone/>
            </a:pPr>
            <a:r>
              <a:rPr lang="sl-SI" b="1" dirty="0">
                <a:latin typeface="PFBeauSansPro-Regular"/>
              </a:rPr>
              <a:t>6inACTION </a:t>
            </a:r>
            <a:r>
              <a:rPr lang="sl-SI" b="1" dirty="0" smtClean="0">
                <a:latin typeface="PFBeauSansPro-Regular"/>
              </a:rPr>
              <a:t>Vision</a:t>
            </a:r>
            <a:r>
              <a:rPr lang="en-US" b="1" dirty="0" smtClean="0">
                <a:latin typeface="PFBeauSansPro-Regular"/>
              </a:rPr>
              <a:t> – </a:t>
            </a:r>
            <a:r>
              <a:rPr lang="en-US" sz="2800" b="1" dirty="0" smtClean="0">
                <a:latin typeface="PFBeauSansPro-Regular"/>
              </a:rPr>
              <a:t>Technology</a:t>
            </a:r>
            <a:endParaRPr lang="en-US" sz="2800" b="1" dirty="0">
              <a:latin typeface="PFBeauSansPro-Regular"/>
            </a:endParaRPr>
          </a:p>
        </p:txBody>
      </p:sp>
      <p:sp>
        <p:nvSpPr>
          <p:cNvPr id="8"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457200"/>
            <a:r>
              <a:rPr lang="en-US" sz="1800" b="1" dirty="0" smtClean="0">
                <a:latin typeface="PFBeauSansPro-Regular"/>
              </a:rPr>
              <a:t>COTS terminals and equipment</a:t>
            </a: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a:p>
            <a:pPr marL="0" defTabSz="457200"/>
            <a:endParaRPr lang="sl-SI" sz="1400" b="1" dirty="0">
              <a:latin typeface="PFBeauSansPro-Regular"/>
            </a:endParaRPr>
          </a:p>
          <a:p>
            <a:pPr marL="0" defTabSz="457200"/>
            <a:endParaRPr lang="sl-SI" sz="1400" b="1" dirty="0" smtClean="0">
              <a:latin typeface="PFBeauSansPro-Regular"/>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413" y="2030104"/>
            <a:ext cx="3347693" cy="117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tehnik.mobitel.si/wp-content/uploads/2013/06/Samsung_Galaxy_S4_Ac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08" y="4305363"/>
            <a:ext cx="1330364" cy="17314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ia.t3.com/img/resized/so/xl_Sony-Xperia-Z-5-624.jpg"/>
          <p:cNvPicPr>
            <a:picLocks noChangeAspect="1" noChangeArrowheads="1"/>
          </p:cNvPicPr>
          <p:nvPr/>
        </p:nvPicPr>
        <p:blipFill rotWithShape="1">
          <a:blip r:embed="rId5">
            <a:extLst>
              <a:ext uri="{28A0092B-C50C-407E-A947-70E740481C1C}">
                <a14:useLocalDpi xmlns:a14="http://schemas.microsoft.com/office/drawing/2010/main" val="0"/>
              </a:ext>
            </a:extLst>
          </a:blip>
          <a:srcRect l="23694" r="25592"/>
          <a:stretch/>
        </p:blipFill>
        <p:spPr bwMode="auto">
          <a:xfrm>
            <a:off x="2455340" y="4331481"/>
            <a:ext cx="1707907" cy="18943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api.sonymobile.com/files/xperia-z-black-1240x840.png"/>
          <p:cNvPicPr>
            <a:picLocks noChangeAspect="1" noChangeArrowheads="1"/>
          </p:cNvPicPr>
          <p:nvPr/>
        </p:nvPicPr>
        <p:blipFill rotWithShape="1">
          <a:blip r:embed="rId6">
            <a:extLst>
              <a:ext uri="{28A0092B-C50C-407E-A947-70E740481C1C}">
                <a14:useLocalDpi xmlns:a14="http://schemas.microsoft.com/office/drawing/2010/main" val="0"/>
              </a:ext>
            </a:extLst>
          </a:blip>
          <a:srcRect l="22113" r="17493"/>
          <a:stretch/>
        </p:blipFill>
        <p:spPr bwMode="auto">
          <a:xfrm>
            <a:off x="4462215" y="4482478"/>
            <a:ext cx="1385759" cy="15543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kreative-cases.com/blog/wp-content/gallery/otterbox-armor-series/apl2-new-iphone-5-20.jpg"/>
          <p:cNvPicPr>
            <a:picLocks noChangeAspect="1" noChangeArrowheads="1"/>
          </p:cNvPicPr>
          <p:nvPr/>
        </p:nvPicPr>
        <p:blipFill rotWithShape="1">
          <a:blip r:embed="rId7">
            <a:extLst>
              <a:ext uri="{28A0092B-C50C-407E-A947-70E740481C1C}">
                <a14:useLocalDpi xmlns:a14="http://schemas.microsoft.com/office/drawing/2010/main" val="0"/>
              </a:ext>
            </a:extLst>
          </a:blip>
          <a:srcRect l="23166" r="22000"/>
          <a:stretch/>
        </p:blipFill>
        <p:spPr bwMode="auto">
          <a:xfrm>
            <a:off x="4306123" y="2165200"/>
            <a:ext cx="931060" cy="169798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waterproofiphonecase.com.au/wp-content/uploads/2013/05/Armor-Series-Waterproof-iPhone-5-Case-Ne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2826" y="2142177"/>
            <a:ext cx="1851024" cy="1851024"/>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32" y="2030104"/>
            <a:ext cx="2066905" cy="207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33450" y="6311325"/>
            <a:ext cx="5753100" cy="338554"/>
          </a:xfrm>
          <a:prstGeom prst="rect">
            <a:avLst/>
          </a:prstGeom>
          <a:noFill/>
        </p:spPr>
        <p:txBody>
          <a:bodyPr wrap="square" rtlCol="0">
            <a:spAutoFit/>
          </a:bodyPr>
          <a:lstStyle/>
          <a:p>
            <a:r>
              <a:rPr lang="sl-SI" sz="1600" b="1" dirty="0" smtClean="0">
                <a:solidFill>
                  <a:srgbClr val="FF0000"/>
                </a:solidFill>
              </a:rPr>
              <a:t>IP67, Mil, </a:t>
            </a:r>
            <a:r>
              <a:rPr lang="sl-SI" sz="1600" b="1" dirty="0" err="1" smtClean="0">
                <a:solidFill>
                  <a:srgbClr val="FF0000"/>
                </a:solidFill>
              </a:rPr>
              <a:t>Water</a:t>
            </a:r>
            <a:r>
              <a:rPr lang="sl-SI" sz="1600" b="1" dirty="0" smtClean="0">
                <a:solidFill>
                  <a:srgbClr val="FF0000"/>
                </a:solidFill>
              </a:rPr>
              <a:t> </a:t>
            </a:r>
            <a:r>
              <a:rPr lang="sl-SI" sz="1600" b="1" dirty="0" err="1" smtClean="0">
                <a:solidFill>
                  <a:srgbClr val="FF0000"/>
                </a:solidFill>
              </a:rPr>
              <a:t>Proof</a:t>
            </a:r>
            <a:r>
              <a:rPr lang="sl-SI" sz="1600" b="1" dirty="0" smtClean="0">
                <a:solidFill>
                  <a:srgbClr val="FF0000"/>
                </a:solidFill>
              </a:rPr>
              <a:t>, </a:t>
            </a:r>
            <a:r>
              <a:rPr lang="sl-SI" sz="1600" b="1" dirty="0" err="1" smtClean="0">
                <a:solidFill>
                  <a:srgbClr val="FF0000"/>
                </a:solidFill>
              </a:rPr>
              <a:t>Crush</a:t>
            </a:r>
            <a:r>
              <a:rPr lang="sl-SI" sz="1600" b="1" dirty="0" smtClean="0">
                <a:solidFill>
                  <a:srgbClr val="FF0000"/>
                </a:solidFill>
              </a:rPr>
              <a:t> </a:t>
            </a:r>
            <a:r>
              <a:rPr lang="sl-SI" sz="1600" b="1" dirty="0" err="1" smtClean="0">
                <a:solidFill>
                  <a:srgbClr val="FF0000"/>
                </a:solidFill>
              </a:rPr>
              <a:t>Proof</a:t>
            </a:r>
            <a:r>
              <a:rPr lang="sl-SI" sz="1600" b="1" dirty="0" smtClean="0">
                <a:solidFill>
                  <a:srgbClr val="FF0000"/>
                </a:solidFill>
              </a:rPr>
              <a:t>, </a:t>
            </a:r>
            <a:r>
              <a:rPr lang="sl-SI" sz="1600" b="1" dirty="0" err="1" smtClean="0">
                <a:solidFill>
                  <a:srgbClr val="FF0000"/>
                </a:solidFill>
              </a:rPr>
              <a:t>Drop</a:t>
            </a:r>
            <a:r>
              <a:rPr lang="sl-SI" sz="1600" b="1" dirty="0" smtClean="0">
                <a:solidFill>
                  <a:srgbClr val="FF0000"/>
                </a:solidFill>
              </a:rPr>
              <a:t> </a:t>
            </a:r>
            <a:r>
              <a:rPr lang="sl-SI" sz="1600" b="1" dirty="0" err="1" smtClean="0">
                <a:solidFill>
                  <a:srgbClr val="FF0000"/>
                </a:solidFill>
              </a:rPr>
              <a:t>Proof</a:t>
            </a:r>
            <a:r>
              <a:rPr lang="sl-SI" sz="1600" b="1" dirty="0" smtClean="0">
                <a:solidFill>
                  <a:srgbClr val="FF0000"/>
                </a:solidFill>
              </a:rPr>
              <a:t>, </a:t>
            </a:r>
            <a:r>
              <a:rPr lang="sl-SI" sz="1600" b="1" dirty="0" err="1" smtClean="0">
                <a:solidFill>
                  <a:srgbClr val="FF0000"/>
                </a:solidFill>
              </a:rPr>
              <a:t>Dust</a:t>
            </a:r>
            <a:r>
              <a:rPr lang="sl-SI" sz="1600" b="1" dirty="0" smtClean="0">
                <a:solidFill>
                  <a:srgbClr val="FF0000"/>
                </a:solidFill>
              </a:rPr>
              <a:t> </a:t>
            </a:r>
            <a:r>
              <a:rPr lang="sl-SI" sz="1600" b="1" dirty="0" err="1" smtClean="0">
                <a:solidFill>
                  <a:srgbClr val="FF0000"/>
                </a:solidFill>
              </a:rPr>
              <a:t>Proof</a:t>
            </a:r>
            <a:r>
              <a:rPr lang="sl-SI" sz="1600" b="1" dirty="0" smtClean="0">
                <a:solidFill>
                  <a:srgbClr val="FF0000"/>
                </a:solidFill>
              </a:rPr>
              <a:t>,</a:t>
            </a:r>
            <a:endParaRPr lang="sl-SI" sz="1600" b="1" dirty="0">
              <a:solidFill>
                <a:srgbClr val="FF0000"/>
              </a:solidFill>
            </a:endParaRPr>
          </a:p>
        </p:txBody>
      </p:sp>
      <p:pic>
        <p:nvPicPr>
          <p:cNvPr id="6157" name="Picture 13" descr="http://www.qualcomm.com/sites/default/files/device/image/005_cisco-router_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8350" y="3680195"/>
            <a:ext cx="2778180" cy="280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648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2" t="30313" r="28255" b="2272"/>
          <a:stretch/>
        </p:blipFill>
        <p:spPr bwMode="auto">
          <a:xfrm>
            <a:off x="-1" y="28260"/>
            <a:ext cx="9144001" cy="68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a:spLocks noGrp="1"/>
          </p:cNvSpPr>
          <p:nvPr>
            <p:ph type="subTitle" idx="1"/>
          </p:nvPr>
        </p:nvSpPr>
        <p:spPr>
          <a:xfrm>
            <a:off x="1371600" y="1871386"/>
            <a:ext cx="6400800" cy="2472014"/>
          </a:xfrm>
        </p:spPr>
        <p:txBody>
          <a:bodyPr>
            <a:normAutofit/>
          </a:bodyPr>
          <a:lstStyle/>
          <a:p>
            <a:endParaRPr lang="en-US" dirty="0" smtClean="0">
              <a:solidFill>
                <a:schemeClr val="bg2">
                  <a:lumMod val="75000"/>
                </a:schemeClr>
              </a:solidFill>
              <a:latin typeface="PFBeauSansPro-Regular"/>
            </a:endParaRPr>
          </a:p>
          <a:p>
            <a:r>
              <a:rPr lang="en-US" dirty="0" smtClean="0">
                <a:solidFill>
                  <a:schemeClr val="bg2">
                    <a:lumMod val="75000"/>
                  </a:schemeClr>
                </a:solidFill>
                <a:latin typeface="PFBeauSansPro-Regular"/>
              </a:rPr>
              <a:t>Public Safety Regulation and Standardization </a:t>
            </a:r>
            <a:endParaRPr lang="en-US" dirty="0"/>
          </a:p>
        </p:txBody>
      </p:sp>
      <p:sp>
        <p:nvSpPr>
          <p:cNvPr id="9" name="Title 8"/>
          <p:cNvSpPr>
            <a:spLocks noGrp="1"/>
          </p:cNvSpPr>
          <p:nvPr>
            <p:ph type="title"/>
          </p:nvPr>
        </p:nvSpPr>
        <p:spPr/>
        <p:txBody>
          <a:bodyPr>
            <a:normAutofit/>
          </a:bodyPr>
          <a:lstStyle/>
          <a:p>
            <a:endParaRPr lang="sl-SI"/>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99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6498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EN6">
  <a:themeElements>
    <a:clrScheme name="Consulintel_GEN6">
      <a:dk1>
        <a:sysClr val="windowText" lastClr="000000"/>
      </a:dk1>
      <a:lt1>
        <a:sysClr val="window" lastClr="FFFFFF"/>
      </a:lt1>
      <a:dk2>
        <a:srgbClr val="1F497D"/>
      </a:dk2>
      <a:lt2>
        <a:srgbClr val="EEECE1"/>
      </a:lt2>
      <a:accent1>
        <a:srgbClr val="FFB000"/>
      </a:accent1>
      <a:accent2>
        <a:srgbClr val="F6D817"/>
      </a:accent2>
      <a:accent3>
        <a:srgbClr val="2905A0"/>
      </a:accent3>
      <a:accent4>
        <a:srgbClr val="6600A0"/>
      </a:accent4>
      <a:accent5>
        <a:srgbClr val="FF8000"/>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GEN6">
  <a:themeElements>
    <a:clrScheme name="Consulintel_GEN6">
      <a:dk1>
        <a:sysClr val="windowText" lastClr="000000"/>
      </a:dk1>
      <a:lt1>
        <a:sysClr val="window" lastClr="FFFFFF"/>
      </a:lt1>
      <a:dk2>
        <a:srgbClr val="1F497D"/>
      </a:dk2>
      <a:lt2>
        <a:srgbClr val="EEECE1"/>
      </a:lt2>
      <a:accent1>
        <a:srgbClr val="FFB000"/>
      </a:accent1>
      <a:accent2>
        <a:srgbClr val="F6D817"/>
      </a:accent2>
      <a:accent3>
        <a:srgbClr val="2905A0"/>
      </a:accent3>
      <a:accent4>
        <a:srgbClr val="6600A0"/>
      </a:accent4>
      <a:accent5>
        <a:srgbClr val="FF8000"/>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TFE v2">
  <a:themeElements>
    <a:clrScheme name="Custom 1">
      <a:dk1>
        <a:srgbClr val="060E18"/>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GEN6</Template>
  <TotalTime>7946</TotalTime>
  <Words>1769</Words>
  <Application>Microsoft Macintosh PowerPoint</Application>
  <PresentationFormat>On-screen Show (4:3)</PresentationFormat>
  <Paragraphs>371</Paragraphs>
  <Slides>32</Slides>
  <Notes>1</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GEN6</vt:lpstr>
      <vt:lpstr>1_Diseño GEN6</vt:lpstr>
      <vt:lpstr>LTFE v2</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janez.sterle@gmail.com</dc:creator>
  <cp:lastModifiedBy>Janez Sterle</cp:lastModifiedBy>
  <cp:revision>632</cp:revision>
  <cp:lastPrinted>2013-05-05T19:02:11Z</cp:lastPrinted>
  <dcterms:created xsi:type="dcterms:W3CDTF">2012-06-14T13:42:58Z</dcterms:created>
  <dcterms:modified xsi:type="dcterms:W3CDTF">2014-05-23T07:19:08Z</dcterms:modified>
</cp:coreProperties>
</file>