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299" r:id="rId5"/>
    <p:sldId id="300" r:id="rId6"/>
    <p:sldId id="265" r:id="rId7"/>
    <p:sldId id="303" r:id="rId8"/>
    <p:sldId id="286" r:id="rId9"/>
    <p:sldId id="291" r:id="rId10"/>
    <p:sldId id="301" r:id="rId11"/>
    <p:sldId id="302" r:id="rId12"/>
    <p:sldId id="318" r:id="rId13"/>
    <p:sldId id="319" r:id="rId14"/>
    <p:sldId id="322" r:id="rId15"/>
    <p:sldId id="304" r:id="rId16"/>
    <p:sldId id="317" r:id="rId17"/>
    <p:sldId id="288" r:id="rId18"/>
    <p:sldId id="320" r:id="rId19"/>
    <p:sldId id="270" r:id="rId20"/>
    <p:sldId id="289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umoutsos Konstantinos" initials="K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1798" autoAdjust="0"/>
  </p:normalViewPr>
  <p:slideViewPr>
    <p:cSldViewPr snapToGrid="0" snapToObjects="1">
      <p:cViewPr>
        <p:scale>
          <a:sx n="75" d="100"/>
          <a:sy n="75" d="100"/>
        </p:scale>
        <p:origin x="-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249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Athens, 3/14/2014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Athens, 18/03/2014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49C79-0E37-8744-838A-F5F552A15E3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860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Athens, 3/14/2014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Athens, 18/03/2014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BDAA7-6480-6242-8B05-26771AA3AC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919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Athens, 18/03/2014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6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Athens, 18/03/2014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Athens, 18/03/2014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Athens, 18/03/2014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Athens, 18/03/2014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3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Athens, 18/03/2014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DAA7-6480-6242-8B05-26771AA3AC9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Athens, 18/03/2014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157038"/>
            <a:ext cx="51966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3"/>
          </p:nvPr>
        </p:nvSpPr>
        <p:spPr>
          <a:xfrm>
            <a:off x="457200" y="4615429"/>
            <a:ext cx="5196648" cy="1500187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rgbClr val="660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0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796976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6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3"/>
          </p:nvPr>
        </p:nvSpPr>
        <p:spPr>
          <a:xfrm>
            <a:off x="722313" y="436510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rgbClr val="660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29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71600" y="1871386"/>
            <a:ext cx="6400800" cy="1752600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3"/>
          </p:nvPr>
        </p:nvSpPr>
        <p:spPr>
          <a:xfrm>
            <a:off x="1371599" y="3623986"/>
            <a:ext cx="6400801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77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5285679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Athens, 19/03/2014</a:t>
            </a:r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3"/>
          </p:nvPr>
        </p:nvSpPr>
        <p:spPr>
          <a:xfrm>
            <a:off x="457200" y="993150"/>
            <a:ext cx="8229600" cy="6070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5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3"/>
          </p:nvPr>
        </p:nvSpPr>
        <p:spPr>
          <a:xfrm>
            <a:off x="4646482" y="1600200"/>
            <a:ext cx="4040318" cy="452596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4"/>
          </p:nvPr>
        </p:nvSpPr>
        <p:spPr>
          <a:xfrm>
            <a:off x="467544" y="1600200"/>
            <a:ext cx="4040318" cy="452596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2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10376"/>
            <a:ext cx="3008313" cy="4115787"/>
          </a:xfrm>
        </p:spPr>
        <p:txBody>
          <a:bodyPr/>
          <a:lstStyle>
            <a:lvl1pPr marL="0" indent="0">
              <a:buNone/>
              <a:defRPr sz="1400">
                <a:solidFill>
                  <a:srgbClr val="2905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3677462" y="1191780"/>
            <a:ext cx="5009338" cy="493438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191781"/>
            <a:ext cx="3008313" cy="72831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916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9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03410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602076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1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92288" y="5199645"/>
            <a:ext cx="5486400" cy="40243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727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EN6_fondoPPT_4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32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.gr/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51" y="5078440"/>
            <a:ext cx="6425023" cy="1096412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en-US" i="1" noProof="0" dirty="0" err="1" smtClean="0"/>
              <a:t>Emmanouel</a:t>
            </a:r>
            <a:r>
              <a:rPr lang="en-US" i="1" noProof="0" dirty="0" smtClean="0"/>
              <a:t> (Manos) Varvarigos</a:t>
            </a:r>
          </a:p>
          <a:p>
            <a:pPr>
              <a:spcBef>
                <a:spcPts val="100"/>
              </a:spcBef>
            </a:pPr>
            <a:r>
              <a:rPr lang="en-US" sz="1800" dirty="0"/>
              <a:t>Computer Technology Institute </a:t>
            </a:r>
            <a:r>
              <a:rPr lang="en-US" sz="1800" dirty="0" smtClean="0"/>
              <a:t>and Press </a:t>
            </a:r>
            <a:r>
              <a:rPr lang="en-US" sz="1800" dirty="0"/>
              <a:t>"</a:t>
            </a:r>
            <a:r>
              <a:rPr lang="en-US" sz="1800" dirty="0" smtClean="0"/>
              <a:t>Diophantus“, CTI</a:t>
            </a:r>
          </a:p>
          <a:p>
            <a:pPr>
              <a:spcBef>
                <a:spcPts val="100"/>
              </a:spcBef>
            </a:pPr>
            <a:r>
              <a:rPr lang="en-US" sz="1800" dirty="0" smtClean="0"/>
              <a:t>Greece</a:t>
            </a:r>
            <a:endParaRPr lang="en-US" sz="1800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4487" y="4164036"/>
            <a:ext cx="6177499" cy="1145214"/>
          </a:xfrm>
        </p:spPr>
        <p:txBody>
          <a:bodyPr>
            <a:noAutofit/>
          </a:bodyPr>
          <a:lstStyle/>
          <a:p>
            <a:r>
              <a:rPr lang="en-US" sz="2400" noProof="0" dirty="0" smtClean="0"/>
              <a:t>Gathering and </a:t>
            </a:r>
            <a:r>
              <a:rPr lang="en-US" sz="2400" dirty="0" smtClean="0"/>
              <a:t>Processing Energy Consumption Data from Greek Schools over IPv6</a:t>
            </a:r>
            <a:endParaRPr lang="en-US" sz="2400" noProof="0" dirty="0"/>
          </a:p>
        </p:txBody>
      </p:sp>
      <p:pic>
        <p:nvPicPr>
          <p:cNvPr id="2053" name="Picture 5" descr="C:\Users\pandomas\Desktop\ct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35" y="5938465"/>
            <a:ext cx="913465" cy="9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245"/>
            <a:ext cx="8194431" cy="4525963"/>
          </a:xfrm>
        </p:spPr>
        <p:txBody>
          <a:bodyPr>
            <a:normAutofit/>
          </a:bodyPr>
          <a:lstStyle/>
          <a:p>
            <a:pPr marL="69215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l-GR" dirty="0" smtClean="0"/>
              <a:t>In GSN one </a:t>
            </a:r>
            <a:r>
              <a:rPr lang="en-US" altLang="el-GR" dirty="0"/>
              <a:t>/</a:t>
            </a:r>
            <a:r>
              <a:rPr lang="en-US" altLang="el-GR" dirty="0" smtClean="0"/>
              <a:t>47 address space is </a:t>
            </a:r>
            <a:r>
              <a:rPr lang="en-US" altLang="el-GR" dirty="0"/>
              <a:t>assigned to </a:t>
            </a:r>
            <a:r>
              <a:rPr lang="en-US" altLang="el-GR" dirty="0" smtClean="0"/>
              <a:t>the access </a:t>
            </a:r>
            <a:r>
              <a:rPr lang="en-US" altLang="el-GR" dirty="0"/>
              <a:t>network and </a:t>
            </a:r>
            <a:r>
              <a:rPr lang="en-US" altLang="el-GR" dirty="0" smtClean="0"/>
              <a:t>one </a:t>
            </a:r>
            <a:r>
              <a:rPr lang="en-US" altLang="el-GR" dirty="0"/>
              <a:t>/</a:t>
            </a:r>
            <a:r>
              <a:rPr lang="en-US" altLang="el-GR" dirty="0" smtClean="0"/>
              <a:t>48 is </a:t>
            </a:r>
            <a:r>
              <a:rPr lang="en-US" altLang="el-GR" dirty="0"/>
              <a:t>assigned </a:t>
            </a:r>
            <a:r>
              <a:rPr lang="en-US" altLang="el-GR" dirty="0" smtClean="0"/>
              <a:t>the to </a:t>
            </a:r>
            <a:r>
              <a:rPr lang="en-US" altLang="el-GR" dirty="0"/>
              <a:t>backbone </a:t>
            </a:r>
            <a:r>
              <a:rPr lang="en-US" altLang="el-GR" dirty="0" smtClean="0"/>
              <a:t>network</a:t>
            </a:r>
            <a:endParaRPr lang="en-US" altLang="el-GR" dirty="0"/>
          </a:p>
          <a:p>
            <a:pPr marL="69215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l-GR" sz="2100" dirty="0" smtClean="0"/>
              <a:t>It </a:t>
            </a:r>
            <a:r>
              <a:rPr lang="en-US" altLang="el-GR" sz="2100" dirty="0"/>
              <a:t>will be fully revised in the near </a:t>
            </a:r>
            <a:r>
              <a:rPr lang="en-US" altLang="el-GR" sz="2100" dirty="0" smtClean="0"/>
              <a:t>future, </a:t>
            </a:r>
            <a:r>
              <a:rPr lang="en-US" altLang="el-GR" sz="2100" dirty="0"/>
              <a:t>to fulfill the </a:t>
            </a:r>
            <a:r>
              <a:rPr lang="en-US" altLang="el-GR" sz="2100" dirty="0" smtClean="0"/>
              <a:t>needs </a:t>
            </a:r>
            <a:r>
              <a:rPr lang="en-US" altLang="el-GR" sz="2100" dirty="0"/>
              <a:t>of the school networks </a:t>
            </a:r>
          </a:p>
          <a:p>
            <a:pPr marL="69215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l-GR" sz="2100" dirty="0"/>
              <a:t>OSPFv3 has been selected as a routing protocol for IPv6 interconnection within the GSN</a:t>
            </a:r>
          </a:p>
          <a:p>
            <a:pPr marL="69215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l-GR" sz="2100" dirty="0" smtClean="0"/>
              <a:t>Security </a:t>
            </a:r>
            <a:r>
              <a:rPr lang="en-US" altLang="el-GR" sz="2100" dirty="0"/>
              <a:t>rules for incoming and outgoing traffic have been expanded to cover IPv6 </a:t>
            </a:r>
            <a:r>
              <a:rPr lang="en-US" altLang="el-GR" sz="2100" dirty="0" smtClean="0"/>
              <a:t>traffic in order to prohibit/avoid specific content, e.g. content related to gambling, hate talk, etc, to be delivered to pupils</a:t>
            </a:r>
          </a:p>
          <a:p>
            <a:endParaRPr lang="el-GR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4001" y="950946"/>
            <a:ext cx="3765457" cy="779379"/>
            <a:chOff x="423107" y="42365"/>
            <a:chExt cx="5923500" cy="1003680"/>
          </a:xfrm>
        </p:grpSpPr>
        <p:sp>
          <p:nvSpPr>
            <p:cNvPr id="12" name="Rounded Rectangle 11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/>
                <a:t>Networking Infrastructure </a:t>
              </a:r>
              <a:endParaRPr lang="el-GR" sz="2400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1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4103687"/>
          </a:xfrm>
        </p:spPr>
        <p:txBody>
          <a:bodyPr/>
          <a:lstStyle/>
          <a:p>
            <a:r>
              <a:rPr lang="en-GB" altLang="el-GR" sz="2400" dirty="0">
                <a:solidFill>
                  <a:schemeClr val="accent3">
                    <a:lumMod val="75000"/>
                  </a:schemeClr>
                </a:solidFill>
              </a:rPr>
              <a:t>IPv6 removes the limitations imposed by the IPv4 address shortage</a:t>
            </a:r>
          </a:p>
          <a:p>
            <a:pPr lvl="1"/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Every school has a </a:t>
            </a:r>
            <a:r>
              <a:rPr lang="el-GR" altLang="el-GR" sz="2000" dirty="0">
                <a:solidFill>
                  <a:schemeClr val="accent3">
                    <a:lumMod val="75000"/>
                  </a:schemeClr>
                </a:solidFill>
              </a:rPr>
              <a:t>ΝΑΤ </a:t>
            </a: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l-GR" altLang="el-G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PAT gateway due to address shortage</a:t>
            </a:r>
          </a:p>
          <a:p>
            <a:pPr lvl="1"/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Difficult</a:t>
            </a:r>
            <a:r>
              <a:rPr lang="el-GR" altLang="el-G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altLang="el-GR" sz="2000" dirty="0">
                <a:solidFill>
                  <a:schemeClr val="accent3">
                    <a:lumMod val="75000"/>
                  </a:schemeClr>
                </a:solidFill>
              </a:rPr>
              <a:t>to </a:t>
            </a: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debug interconnection problems</a:t>
            </a:r>
          </a:p>
          <a:p>
            <a:pPr lvl="1"/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IPv6: Enough address space for every school and pupil</a:t>
            </a:r>
            <a:r>
              <a:rPr lang="en-GB" altLang="el-GR" sz="2000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 lvl="1"/>
            <a:endParaRPr lang="en-US" altLang="el-GR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el-GR" sz="2400" dirty="0">
                <a:solidFill>
                  <a:schemeClr val="accent3">
                    <a:lumMod val="75000"/>
                  </a:schemeClr>
                </a:solidFill>
              </a:rPr>
              <a:t>P2P applications</a:t>
            </a:r>
            <a:r>
              <a:rPr lang="el-GR" altLang="el-G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el-GR" sz="2400" dirty="0">
                <a:solidFill>
                  <a:schemeClr val="accent3">
                    <a:lumMod val="75000"/>
                  </a:schemeClr>
                </a:solidFill>
              </a:rPr>
              <a:t>do not work with servers behind PAT</a:t>
            </a:r>
          </a:p>
          <a:p>
            <a:pPr lvl="1"/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Multimedia e-learning and peer-to-peer virtual collaboration applications</a:t>
            </a:r>
            <a:endParaRPr lang="el-GR" altLang="el-GR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IPv6: Easier P2P application development</a:t>
            </a:r>
            <a:endParaRPr lang="el-GR" altLang="el-G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323850" y="1773237"/>
            <a:ext cx="77866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l-GR" sz="2400" b="1" dirty="0"/>
              <a:t>Benefits of IPv6 / problems with IPv4</a:t>
            </a:r>
            <a:endParaRPr lang="el-GR" altLang="el-GR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94001" y="950946"/>
            <a:ext cx="3765457" cy="779379"/>
            <a:chOff x="423107" y="42365"/>
            <a:chExt cx="5923500" cy="1003680"/>
          </a:xfrm>
        </p:grpSpPr>
        <p:sp>
          <p:nvSpPr>
            <p:cNvPr id="6" name="Rounded Rectangle 5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/>
                <a:t>Networking Infrastructure </a:t>
              </a:r>
              <a:endParaRPr lang="el-GR" sz="24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575844" y="547200"/>
            <a:ext cx="7282699" cy="463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IPv6 Pilot in Greece  “Energy Efficiency in School Networks with IPv6“</a:t>
            </a:r>
            <a:endParaRPr lang="el-GR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2020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663" y="2324100"/>
            <a:ext cx="8218487" cy="40576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l-GR" sz="2400" dirty="0">
                <a:solidFill>
                  <a:schemeClr val="accent3">
                    <a:lumMod val="75000"/>
                  </a:schemeClr>
                </a:solidFill>
              </a:rPr>
              <a:t>Management and security issues</a:t>
            </a: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Deployment procedures in large numbers (auto-configuration of CPE routers and PCs)</a:t>
            </a: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Address fragmentation resolved</a:t>
            </a: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Easier aggregation of classes of users</a:t>
            </a: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Security (based on ACLs) simplified using the IPv6 addressing schema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l-GR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l-GR" sz="2400" dirty="0">
                <a:solidFill>
                  <a:schemeClr val="accent3">
                    <a:lumMod val="75000"/>
                  </a:schemeClr>
                </a:solidFill>
              </a:rPr>
              <a:t>Innovation – Expose to new technologies</a:t>
            </a: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Today’s school pupils are the future engineers</a:t>
            </a: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IPv6 allows the development of new advanced services that exploit features unique to IPv6 environments, such as enhanced security, multicast or </a:t>
            </a:r>
            <a:r>
              <a:rPr lang="en-US" altLang="el-GR" sz="2000" dirty="0" smtClean="0">
                <a:solidFill>
                  <a:schemeClr val="accent3">
                    <a:lumMod val="75000"/>
                  </a:schemeClr>
                </a:solidFill>
              </a:rPr>
              <a:t>mobility, </a:t>
            </a:r>
            <a:r>
              <a:rPr lang="en-US" altLang="el-GR" sz="2000" dirty="0" err="1" smtClean="0">
                <a:solidFill>
                  <a:schemeClr val="accent3">
                    <a:lumMod val="75000"/>
                  </a:schemeClr>
                </a:solidFill>
              </a:rPr>
              <a:t>QoS</a:t>
            </a:r>
            <a:r>
              <a:rPr lang="en-US" altLang="el-GR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altLang="el-GR" sz="2000" dirty="0" err="1" smtClean="0">
                <a:solidFill>
                  <a:schemeClr val="accent3">
                    <a:lumMod val="75000"/>
                  </a:schemeClr>
                </a:solidFill>
              </a:rPr>
              <a:t>etc</a:t>
            </a:r>
            <a:endParaRPr lang="en-US" altLang="el-GR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l-GR" sz="2000" dirty="0">
                <a:solidFill>
                  <a:schemeClr val="accent3">
                    <a:lumMod val="75000"/>
                  </a:schemeClr>
                </a:solidFill>
              </a:rPr>
              <a:t>Multiply the impact of other IPv6-enabled networks in Greece</a:t>
            </a:r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323850" y="1747837"/>
            <a:ext cx="77866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l-GR" sz="2400" b="1" dirty="0"/>
              <a:t>Benefits of IPv6 / problems with IPv4</a:t>
            </a:r>
            <a:endParaRPr lang="el-GR" altLang="el-GR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94001" y="950946"/>
            <a:ext cx="3765457" cy="779379"/>
            <a:chOff x="423107" y="42365"/>
            <a:chExt cx="5923500" cy="1003680"/>
          </a:xfrm>
        </p:grpSpPr>
        <p:sp>
          <p:nvSpPr>
            <p:cNvPr id="6" name="Rounded Rectangle 5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/>
                <a:t>Networking Infrastructure </a:t>
              </a:r>
              <a:endParaRPr lang="el-GR" sz="2400" dirty="0"/>
            </a:p>
          </p:txBody>
        </p:sp>
      </p:grp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IPv6 Pilot in Greece  “Energy Efficiency in School Networks with IPv6“</a:t>
            </a:r>
            <a:endParaRPr lang="el-GR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2507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323850" y="981075"/>
            <a:ext cx="77866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endParaRPr lang="el-GR" altLang="el-GR" sz="2400" b="1" dirty="0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17563" y="1844675"/>
            <a:ext cx="7931150" cy="39608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l-GR" sz="2300" b="1" dirty="0">
                <a:solidFill>
                  <a:schemeClr val="accent3"/>
                </a:solidFill>
                <a:latin typeface="Calibri" pitchFamily="34" charset="0"/>
              </a:rPr>
              <a:t>Update services to support IPv6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Email (SMTP, IMAP, POP3)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Web hosting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GSN Web portal (</a:t>
            </a: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  <a:hlinkClick r:id="rId2"/>
              </a:rPr>
              <a:t>www.sch.gr</a:t>
            </a: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Web proxy / web filtering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AAA (Radius software and attributes)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Instant Messaging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Directory service (LDAP)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DNS</a:t>
            </a:r>
          </a:p>
          <a:p>
            <a:pPr lvl="1">
              <a:lnSpc>
                <a:spcPct val="90000"/>
              </a:lnSpc>
            </a:pPr>
            <a:endParaRPr lang="en-US" altLang="el-GR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94001" y="950946"/>
            <a:ext cx="3765457" cy="779379"/>
            <a:chOff x="423107" y="42365"/>
            <a:chExt cx="5923500" cy="1003680"/>
          </a:xfrm>
        </p:grpSpPr>
        <p:sp>
          <p:nvSpPr>
            <p:cNvPr id="6" name="Rounded Rectangle 5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 smtClean="0"/>
                <a:t>GSN Services</a:t>
              </a:r>
              <a:endParaRPr lang="en-US" sz="240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175" y="428625"/>
            <a:ext cx="7281863" cy="463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IPv6 Pilot in Greece  “Energy Efficiency in School Networks with IPv6“</a:t>
            </a:r>
          </a:p>
        </p:txBody>
      </p:sp>
    </p:spTree>
    <p:extLst>
      <p:ext uri="{BB962C8B-B14F-4D97-AF65-F5344CB8AC3E}">
        <p14:creationId xmlns:p14="http://schemas.microsoft.com/office/powerpoint/2010/main" val="274070365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96850"/>
            <a:ext cx="7281863" cy="463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IPv6 Pilot in Greece  “Energy Efficiency in School Networks with IPv6“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200" dirty="0"/>
          </a:p>
        </p:txBody>
      </p:sp>
      <p:pic>
        <p:nvPicPr>
          <p:cNvPr id="31748" name="Εικόνα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485900"/>
            <a:ext cx="7439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38176" y="706521"/>
            <a:ext cx="4187042" cy="779379"/>
            <a:chOff x="423107" y="42365"/>
            <a:chExt cx="5923500" cy="1003680"/>
          </a:xfrm>
        </p:grpSpPr>
        <p:sp>
          <p:nvSpPr>
            <p:cNvPr id="8" name="Rounded Rectangle 7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 smtClean="0"/>
                <a:t>Web Portal – gen6.cti.gr</a:t>
              </a:r>
              <a:endParaRPr lang="el-GR" sz="24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64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  <a:endParaRPr lang="en-US" noProof="0" dirty="0"/>
          </a:p>
        </p:txBody>
      </p:sp>
      <p:pic>
        <p:nvPicPr>
          <p:cNvPr id="10" name="Content Placeholder 9" descr="detai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88" y="1689100"/>
            <a:ext cx="8048812" cy="4989286"/>
          </a:xfrm>
        </p:spPr>
      </p:pic>
      <p:grpSp>
        <p:nvGrpSpPr>
          <p:cNvPr id="12" name="Group 11"/>
          <p:cNvGrpSpPr/>
          <p:nvPr/>
        </p:nvGrpSpPr>
        <p:grpSpPr>
          <a:xfrm>
            <a:off x="624108" y="1016017"/>
            <a:ext cx="4187042" cy="779379"/>
            <a:chOff x="423107" y="42365"/>
            <a:chExt cx="5923500" cy="1003680"/>
          </a:xfrm>
        </p:grpSpPr>
        <p:sp>
          <p:nvSpPr>
            <p:cNvPr id="15" name="Rounded Rectangle 14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smtClean="0"/>
                <a:t>Web Portal – gen6.cti.gr</a:t>
              </a:r>
              <a:endParaRPr lang="el-GR" sz="24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8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4948"/>
            <a:ext cx="8508937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2905A0"/>
                </a:solidFill>
              </a:rPr>
              <a:t>Completion </a:t>
            </a:r>
            <a:r>
              <a:rPr lang="en-US" sz="2000" dirty="0">
                <a:solidFill>
                  <a:srgbClr val="2905A0"/>
                </a:solidFill>
              </a:rPr>
              <a:t>of installations in 50 schools in Attica, </a:t>
            </a:r>
            <a:r>
              <a:rPr lang="en-US" sz="2000" dirty="0" smtClean="0">
                <a:solidFill>
                  <a:srgbClr val="2905A0"/>
                </a:solidFill>
              </a:rPr>
              <a:t>Achaia, Corinthia</a:t>
            </a:r>
            <a:endParaRPr lang="en-US" sz="2000" dirty="0">
              <a:solidFill>
                <a:srgbClr val="2905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2905A0"/>
                </a:solidFill>
              </a:rPr>
              <a:t>Collection </a:t>
            </a:r>
            <a:r>
              <a:rPr lang="en-US" sz="2000" dirty="0">
                <a:solidFill>
                  <a:srgbClr val="2905A0"/>
                </a:solidFill>
              </a:rPr>
              <a:t>of energy consumption data over IPv6 from the existing </a:t>
            </a:r>
            <a:r>
              <a:rPr lang="en-US" sz="2000" dirty="0" smtClean="0">
                <a:solidFill>
                  <a:srgbClr val="2905A0"/>
                </a:solidFill>
              </a:rPr>
              <a:t>systems</a:t>
            </a:r>
            <a:endParaRPr lang="en-US" sz="2000" dirty="0">
              <a:solidFill>
                <a:srgbClr val="2905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2905A0"/>
                </a:solidFill>
              </a:rPr>
              <a:t>Dissemination </a:t>
            </a:r>
            <a:r>
              <a:rPr lang="en-US" sz="2000" dirty="0">
                <a:solidFill>
                  <a:srgbClr val="2905A0"/>
                </a:solidFill>
              </a:rPr>
              <a:t>activities in </a:t>
            </a:r>
            <a:r>
              <a:rPr lang="en-US" sz="2000" dirty="0" smtClean="0">
                <a:solidFill>
                  <a:srgbClr val="2905A0"/>
                </a:solidFill>
              </a:rPr>
              <a:t>schools</a:t>
            </a:r>
            <a:endParaRPr lang="en-US" sz="2000" dirty="0">
              <a:solidFill>
                <a:srgbClr val="2905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2905A0"/>
                </a:solidFill>
              </a:rPr>
              <a:t>Install other kinds of sensors (e.g., weather related) to schools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endParaRPr lang="el-GR" sz="2400" dirty="0"/>
          </a:p>
        </p:txBody>
      </p:sp>
      <p:pic>
        <p:nvPicPr>
          <p:cNvPr id="6" name="Picture 2" descr="C:\Users\tzafeir.GRNET-HQ\Desktop\desk3\grnet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87" y="34379"/>
            <a:ext cx="1257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My files\Green Agents\Intelen\ppt pics\PC190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93693">
            <a:off x="1226651" y="3940305"/>
            <a:ext cx="2963942" cy="222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My files\Green Agents\photos Green Agents\To Holly 11.01.14\PC1904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3346" y="3665836"/>
            <a:ext cx="3442457" cy="258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My files\Green Agents\photos Green Agents\1st school visit\152o Athinon 19.12.13\PC1904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312915">
            <a:off x="5629271" y="3429103"/>
            <a:ext cx="2047061" cy="272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0330" y="941858"/>
            <a:ext cx="2263528" cy="779379"/>
            <a:chOff x="423107" y="42365"/>
            <a:chExt cx="5923500" cy="1003680"/>
          </a:xfrm>
        </p:grpSpPr>
        <p:sp>
          <p:nvSpPr>
            <p:cNvPr id="12" name="Rounded Rectangle 11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/>
                <a:t>Current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81987" cy="482441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l-GR" sz="1900" b="1" dirty="0">
                <a:solidFill>
                  <a:schemeClr val="accent3"/>
                </a:solidFill>
                <a:latin typeface="Calibri" pitchFamily="34" charset="0"/>
              </a:rPr>
              <a:t>IPv6 deployment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Locate and diagnose possible escalation problems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Gain technical experience and become familiar with IPv6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l-GR" sz="1900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l-GR" sz="1900" b="1" dirty="0">
                <a:solidFill>
                  <a:schemeClr val="accent3"/>
                </a:solidFill>
                <a:latin typeface="Calibri" pitchFamily="34" charset="0"/>
              </a:rPr>
              <a:t>Helpful if IPv6 deployment coincides with equipment upgrade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1900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l-GR" sz="1900" b="1" dirty="0">
                <a:solidFill>
                  <a:schemeClr val="accent3"/>
                </a:solidFill>
                <a:latin typeface="Calibri" pitchFamily="34" charset="0"/>
              </a:rPr>
              <a:t>Learned and in some way proved that: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IPv6 deployment in a large and complicated network is achievable with reasonable cost (in terms of equipment and man power)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IPv6 technology is mature </a:t>
            </a:r>
          </a:p>
          <a:p>
            <a:pPr lvl="1"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There are no impacts on IPv4 services</a:t>
            </a:r>
          </a:p>
          <a:p>
            <a:pPr lvl="1">
              <a:lnSpc>
                <a:spcPct val="80000"/>
              </a:lnSpc>
            </a:pPr>
            <a:endParaRPr lang="en-US" altLang="el-GR" sz="1900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l-GR" sz="1900" dirty="0">
                <a:solidFill>
                  <a:schemeClr val="accent3"/>
                </a:solidFill>
                <a:latin typeface="Calibri" pitchFamily="34" charset="0"/>
              </a:rPr>
              <a:t>Gained technical experience in IPv6 allowing to make the IPv6 implementation complete and universal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1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20330" y="891058"/>
            <a:ext cx="2973770" cy="779379"/>
            <a:chOff x="423107" y="42365"/>
            <a:chExt cx="5923500" cy="1003680"/>
          </a:xfrm>
        </p:grpSpPr>
        <p:sp>
          <p:nvSpPr>
            <p:cNvPr id="6" name="Rounded Rectangle 5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altLang="el-GR" sz="2400" b="1" dirty="0" smtClean="0"/>
                <a:t>Experience gained</a:t>
              </a:r>
              <a:endParaRPr lang="en-US" sz="240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IPv6 Pilot in Greece  “Energy Efficiency in School Networks with IPv6“</a:t>
            </a:r>
            <a:endParaRPr lang="el-GR" sz="1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5063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288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IPv6 </a:t>
            </a:r>
            <a:r>
              <a:rPr lang="en-US" dirty="0" smtClean="0"/>
              <a:t>can become an </a:t>
            </a:r>
            <a:r>
              <a:rPr lang="en-US" b="1" dirty="0" smtClean="0"/>
              <a:t>enabling technology</a:t>
            </a:r>
          </a:p>
          <a:p>
            <a:r>
              <a:rPr lang="el-GR" altLang="el-G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IPv6</a:t>
            </a:r>
            <a:r>
              <a:rPr lang="el-GR" alt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support of </a:t>
            </a:r>
            <a:r>
              <a:rPr lang="el-GR" altLang="el-G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Sensor grids</a:t>
            </a:r>
            <a:endParaRPr lang="en-US" altLang="el-G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el-GR" dirty="0">
                <a:latin typeface="Calibri" pitchFamily="34" charset="0"/>
              </a:rPr>
              <a:t>Higher </a:t>
            </a:r>
            <a:r>
              <a:rPr lang="en-US" dirty="0">
                <a:latin typeface="Calibri" pitchFamily="34" charset="0"/>
              </a:rPr>
              <a:t>S</a:t>
            </a:r>
            <a:r>
              <a:rPr lang="el-GR" dirty="0" err="1" smtClean="0">
                <a:latin typeface="Calibri" pitchFamily="34" charset="0"/>
              </a:rPr>
              <a:t>ecurity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l-GR" dirty="0">
                <a:latin typeface="Calibri" pitchFamily="34" charset="0"/>
              </a:rPr>
              <a:t>Easier interoperability and fast installation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B</a:t>
            </a:r>
            <a:r>
              <a:rPr lang="el-GR" dirty="0" smtClean="0">
                <a:latin typeface="Calibri" pitchFamily="34" charset="0"/>
              </a:rPr>
              <a:t>i-directional </a:t>
            </a:r>
            <a:r>
              <a:rPr lang="el-GR" dirty="0">
                <a:latin typeface="Calibri" pitchFamily="34" charset="0"/>
              </a:rPr>
              <a:t>communication</a:t>
            </a:r>
            <a:endParaRPr lang="en-US" altLang="el-G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l-G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IPv6 </a:t>
            </a:r>
            <a:r>
              <a:rPr lang="en-US" alt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support of</a:t>
            </a:r>
            <a:r>
              <a:rPr lang="en-US" altLang="el-G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IoT</a:t>
            </a:r>
          </a:p>
          <a:p>
            <a:pPr lvl="1"/>
            <a:r>
              <a:rPr lang="el-GR" dirty="0">
                <a:latin typeface="Calibri" pitchFamily="34" charset="0"/>
              </a:rPr>
              <a:t>Bigger address space, everything </a:t>
            </a:r>
            <a:r>
              <a:rPr lang="el-GR" dirty="0" smtClean="0">
                <a:latin typeface="Calibri" pitchFamily="34" charset="0"/>
              </a:rPr>
              <a:t>connected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P</a:t>
            </a:r>
            <a:r>
              <a:rPr lang="el-GR" dirty="0">
                <a:latin typeface="Calibri" pitchFamily="34" charset="0"/>
              </a:rPr>
              <a:t>oint-to-point control and access tunneling to real time </a:t>
            </a:r>
            <a:r>
              <a:rPr lang="el-GR" dirty="0" smtClean="0">
                <a:latin typeface="Calibri" pitchFamily="34" charset="0"/>
              </a:rPr>
              <a:t>data</a:t>
            </a:r>
            <a:endParaRPr lang="en-US" dirty="0" smtClean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l-GR" b="1" dirty="0" smtClean="0"/>
              <a:t>Energy Efficiency in Schools pilot </a:t>
            </a:r>
            <a:r>
              <a:rPr lang="en-US" altLang="el-GR" dirty="0" smtClean="0"/>
              <a:t>has a</a:t>
            </a:r>
            <a:r>
              <a:rPr lang="en-US" altLang="el-GR" b="1" dirty="0" smtClean="0"/>
              <a:t> huge </a:t>
            </a:r>
            <a:r>
              <a:rPr lang="en-US" altLang="el-GR" b="1" dirty="0"/>
              <a:t>impact</a:t>
            </a:r>
            <a:r>
              <a:rPr lang="en-US" altLang="el-GR" dirty="0"/>
              <a:t> </a:t>
            </a:r>
            <a:endParaRPr lang="en-US" altLang="el-GR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50 </a:t>
            </a:r>
            <a:r>
              <a:rPr lang="en-US" dirty="0"/>
              <a:t>Greek Schools, with about </a:t>
            </a:r>
            <a:r>
              <a:rPr lang="en-US" b="1" dirty="0"/>
              <a:t>11500 students</a:t>
            </a:r>
            <a:r>
              <a:rPr lang="en-US" dirty="0"/>
              <a:t> </a:t>
            </a:r>
            <a:r>
              <a:rPr lang="en-US" dirty="0" smtClean="0"/>
              <a:t>!!!</a:t>
            </a:r>
          </a:p>
          <a:p>
            <a:pPr>
              <a:spcBef>
                <a:spcPct val="0"/>
              </a:spcBef>
            </a:pPr>
            <a:r>
              <a:rPr lang="en-US" altLang="el-GR" b="1" dirty="0" smtClean="0"/>
              <a:t>Inform </a:t>
            </a:r>
            <a:r>
              <a:rPr lang="en-US" altLang="el-GR" b="1" dirty="0"/>
              <a:t>the student </a:t>
            </a:r>
            <a:r>
              <a:rPr lang="en-US" altLang="el-GR" b="1" dirty="0" smtClean="0"/>
              <a:t>communities</a:t>
            </a:r>
            <a:r>
              <a:rPr lang="en-US" altLang="el-GR" dirty="0" smtClean="0"/>
              <a:t> </a:t>
            </a:r>
            <a:r>
              <a:rPr lang="en-US" altLang="el-GR" b="1" dirty="0"/>
              <a:t>in real time </a:t>
            </a:r>
            <a:endParaRPr lang="en-US" altLang="el-GR" b="1" dirty="0" smtClean="0"/>
          </a:p>
          <a:p>
            <a:pPr lvl="1">
              <a:spcBef>
                <a:spcPct val="0"/>
              </a:spcBef>
            </a:pPr>
            <a:r>
              <a:rPr lang="en-US" altLang="el-GR" dirty="0" smtClean="0"/>
              <a:t>how </a:t>
            </a:r>
            <a:r>
              <a:rPr lang="en-US" altLang="el-GR" dirty="0"/>
              <a:t>much energy is consumed by their </a:t>
            </a:r>
            <a:r>
              <a:rPr lang="en-US" altLang="el-GR" dirty="0" smtClean="0"/>
              <a:t>actions</a:t>
            </a:r>
            <a:endParaRPr lang="en-US" altLang="el-GR" dirty="0"/>
          </a:p>
          <a:p>
            <a:pPr>
              <a:spcBef>
                <a:spcPct val="0"/>
              </a:spcBef>
            </a:pPr>
            <a:r>
              <a:rPr lang="en-US" altLang="el-GR" b="1" dirty="0"/>
              <a:t>Change students’ </a:t>
            </a:r>
            <a:r>
              <a:rPr lang="en-US" altLang="el-GR" b="1" dirty="0" smtClean="0"/>
              <a:t>behavior</a:t>
            </a:r>
            <a:r>
              <a:rPr lang="en-US" altLang="el-GR" dirty="0" smtClean="0"/>
              <a:t> </a:t>
            </a:r>
            <a:r>
              <a:rPr lang="en-US" altLang="el-GR" dirty="0"/>
              <a:t>towards environmental protection</a:t>
            </a:r>
          </a:p>
          <a:p>
            <a:pPr>
              <a:spcBef>
                <a:spcPct val="0"/>
              </a:spcBef>
            </a:pPr>
            <a:r>
              <a:rPr lang="en-US" altLang="el-GR" b="1" dirty="0"/>
              <a:t>Reduce energy</a:t>
            </a:r>
            <a:r>
              <a:rPr lang="en-US" altLang="el-GR" dirty="0"/>
              <a:t> consumption</a:t>
            </a:r>
          </a:p>
          <a:p>
            <a:pPr>
              <a:spcBef>
                <a:spcPct val="0"/>
              </a:spcBef>
            </a:pPr>
            <a:endParaRPr lang="en-US" altLang="el-GR" dirty="0"/>
          </a:p>
          <a:p>
            <a:pPr>
              <a:spcBef>
                <a:spcPct val="0"/>
              </a:spcBef>
            </a:pPr>
            <a:endParaRPr lang="en-US" altLang="el-GR" dirty="0">
              <a:solidFill>
                <a:srgbClr val="595959"/>
              </a:solidFill>
              <a:latin typeface="Century Gothic" pitchFamily="34" charset="0"/>
            </a:endParaRPr>
          </a:p>
          <a:p>
            <a:pPr>
              <a:spcBef>
                <a:spcPct val="0"/>
              </a:spcBef>
            </a:pPr>
            <a:endParaRPr lang="en-US" altLang="el-GR" dirty="0"/>
          </a:p>
          <a:p>
            <a:endParaRPr lang="en-US" dirty="0">
              <a:latin typeface="Calibri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itchFamily="34" charset="0"/>
            </a:endParaRPr>
          </a:p>
          <a:p>
            <a:pPr marL="457200" lvl="1" indent="0">
              <a:buNone/>
            </a:pPr>
            <a:endParaRPr lang="el-GR" altLang="el-G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l-GR" b="1" dirty="0" smtClean="0"/>
          </a:p>
          <a:p>
            <a:pPr marL="457200" lvl="1" indent="0">
              <a:buNone/>
            </a:pPr>
            <a:endParaRPr lang="el-G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7" name="Group 6"/>
          <p:cNvGrpSpPr/>
          <p:nvPr/>
        </p:nvGrpSpPr>
        <p:grpSpPr>
          <a:xfrm>
            <a:off x="620330" y="941858"/>
            <a:ext cx="2263528" cy="779379"/>
            <a:chOff x="423107" y="42365"/>
            <a:chExt cx="5923500" cy="1003680"/>
          </a:xfrm>
        </p:grpSpPr>
        <p:sp>
          <p:nvSpPr>
            <p:cNvPr id="10" name="Rounded Rectangle 9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 smtClean="0"/>
                <a:t>Conclusions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9993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Emmanouel</a:t>
            </a:r>
            <a:r>
              <a:rPr lang="en-US" dirty="0" smtClean="0"/>
              <a:t> </a:t>
            </a:r>
            <a:r>
              <a:rPr lang="en-US" smtClean="0"/>
              <a:t>(Manos) Varvarigos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manos@ceid.upatras.gr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7442" y="5820096"/>
            <a:ext cx="3582571" cy="39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 smtClean="0"/>
              <a:t>www.gen6-project.eu</a:t>
            </a:r>
            <a:endParaRPr lang="el-GR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20" y="4705604"/>
            <a:ext cx="1141235" cy="104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61" y="4959556"/>
            <a:ext cx="1936640" cy="60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46304" y="5773962"/>
            <a:ext cx="3582571" cy="39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/>
              <a:t>g</a:t>
            </a:r>
            <a:r>
              <a:rPr lang="en-US" sz="1900" dirty="0" smtClean="0"/>
              <a:t>en6.cti.gr</a:t>
            </a:r>
            <a:endParaRPr lang="el-GR" sz="19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48" y="4565096"/>
            <a:ext cx="1174613" cy="118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28727" y="5809892"/>
            <a:ext cx="3582571" cy="39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 smtClean="0"/>
              <a:t>www.cti.gr/en</a:t>
            </a:r>
            <a:endParaRPr lang="el-GR" sz="19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7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989" y="529679"/>
            <a:ext cx="6930430" cy="463471"/>
          </a:xfrm>
        </p:spPr>
        <p:txBody>
          <a:bodyPr>
            <a:normAutofit fontScale="90000"/>
          </a:bodyPr>
          <a:lstStyle/>
          <a:p>
            <a:r>
              <a:rPr lang="en-US" dirty="0"/>
              <a:t>IPv6 Pilot in </a:t>
            </a:r>
            <a:r>
              <a:rPr lang="en-US" dirty="0" smtClean="0"/>
              <a:t>Greece: “</a:t>
            </a:r>
            <a:r>
              <a:rPr lang="en-US" dirty="0"/>
              <a:t>Energy Efficiency in School Networks with </a:t>
            </a:r>
            <a:r>
              <a:rPr lang="en-US" dirty="0" smtClean="0"/>
              <a:t>IPv6“</a:t>
            </a:r>
            <a:endParaRPr lang="en-US" noProof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9090" y="993150"/>
            <a:ext cx="5325122" cy="779379"/>
            <a:chOff x="423107" y="42365"/>
            <a:chExt cx="5923500" cy="1003680"/>
          </a:xfrm>
        </p:grpSpPr>
        <p:sp>
          <p:nvSpPr>
            <p:cNvPr id="12" name="Rounded Rectangle 11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kern="1200" dirty="0" smtClean="0">
                  <a:latin typeface="Calibri" pitchFamily="34" charset="0"/>
                  <a:cs typeface="Calibri" pitchFamily="34" charset="0"/>
                </a:rPr>
                <a:t>Objectives</a:t>
              </a:r>
              <a:endParaRPr lang="el-GR" sz="3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29597"/>
          </a:xfrm>
        </p:spPr>
        <p:txBody>
          <a:bodyPr>
            <a:normAutofit/>
          </a:bodyPr>
          <a:lstStyle/>
          <a:p>
            <a:pPr lvl="1"/>
            <a:endParaRPr lang="en-US" b="1" dirty="0" smtClean="0"/>
          </a:p>
          <a:p>
            <a:pPr lvl="1"/>
            <a:r>
              <a:rPr lang="en-US" sz="3600" b="1" dirty="0" smtClean="0"/>
              <a:t>Use IPv6</a:t>
            </a:r>
            <a:r>
              <a:rPr lang="en-US" sz="3600" dirty="0" smtClean="0"/>
              <a:t> as a service enabler</a:t>
            </a:r>
          </a:p>
          <a:p>
            <a:pPr lvl="1"/>
            <a:r>
              <a:rPr lang="en-US" sz="3600" b="1" dirty="0"/>
              <a:t>Raise </a:t>
            </a:r>
            <a:r>
              <a:rPr lang="en-US" sz="3600" dirty="0"/>
              <a:t>energy </a:t>
            </a:r>
            <a:r>
              <a:rPr lang="en-US" sz="3600" b="1" dirty="0" smtClean="0"/>
              <a:t>awareness</a:t>
            </a:r>
          </a:p>
          <a:p>
            <a:pPr lvl="1"/>
            <a:r>
              <a:rPr lang="en-US" sz="3600" b="1" dirty="0" smtClean="0"/>
              <a:t>Engage </a:t>
            </a:r>
            <a:r>
              <a:rPr lang="en-US" sz="3600" dirty="0" smtClean="0"/>
              <a:t>school </a:t>
            </a:r>
            <a:r>
              <a:rPr lang="en-US" sz="3600" b="1" dirty="0" smtClean="0"/>
              <a:t>communities</a:t>
            </a:r>
            <a:endParaRPr lang="en-US" sz="3600" dirty="0" smtClean="0"/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18" y="2194561"/>
            <a:ext cx="1501482" cy="108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7" y="4288475"/>
            <a:ext cx="1723293" cy="16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11" y="4786753"/>
            <a:ext cx="1486193" cy="14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30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989" y="529679"/>
            <a:ext cx="6930430" cy="463471"/>
          </a:xfrm>
        </p:spPr>
        <p:txBody>
          <a:bodyPr>
            <a:normAutofit fontScale="90000"/>
          </a:bodyPr>
          <a:lstStyle/>
          <a:p>
            <a:r>
              <a:rPr lang="en-US" dirty="0"/>
              <a:t>IPv6 Pilot in </a:t>
            </a:r>
            <a:r>
              <a:rPr lang="en-US" dirty="0" smtClean="0"/>
              <a:t>Greece: “</a:t>
            </a:r>
            <a:r>
              <a:rPr lang="en-US" dirty="0"/>
              <a:t>Energy Efficiency in School Networks with </a:t>
            </a:r>
            <a:r>
              <a:rPr lang="en-US" dirty="0" smtClean="0"/>
              <a:t>IPv6“</a:t>
            </a:r>
            <a:endParaRPr lang="en-US" noProof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9090" y="993150"/>
            <a:ext cx="5325122" cy="779379"/>
            <a:chOff x="423107" y="42365"/>
            <a:chExt cx="5923500" cy="1003680"/>
          </a:xfrm>
        </p:grpSpPr>
        <p:sp>
          <p:nvSpPr>
            <p:cNvPr id="12" name="Rounded Rectangle 11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dirty="0" smtClean="0">
                  <a:latin typeface="Calibri" pitchFamily="34" charset="0"/>
                  <a:cs typeface="Calibri" pitchFamily="34" charset="0"/>
                </a:rPr>
                <a:t>Pilot</a:t>
              </a:r>
              <a:endParaRPr lang="el-GR" sz="3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256783" y="1980028"/>
            <a:ext cx="8533773" cy="77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The pilot provides real-time energy efficiency services over IPv6-enabled networks to the local educational community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26" y="3136955"/>
            <a:ext cx="1247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4" y="3279424"/>
            <a:ext cx="1114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4" y="3207269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70962" y="4358038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data are recorded using IPv6 enabled </a:t>
            </a:r>
            <a:r>
              <a:rPr 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devices attached to smart </a:t>
            </a:r>
            <a:r>
              <a:rPr 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meters</a:t>
            </a:r>
            <a:endParaRPr lang="el-G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5788" y="4399826"/>
            <a:ext cx="1363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Data </a:t>
            </a:r>
            <a:r>
              <a:rPr lang="en-US" sz="1000" b="1" dirty="0"/>
              <a:t>are transferred </a:t>
            </a:r>
            <a:r>
              <a:rPr lang="en-US" sz="1000" b="1" dirty="0" smtClean="0"/>
              <a:t>over </a:t>
            </a:r>
            <a:r>
              <a:rPr lang="en-US" sz="1000" b="1" dirty="0"/>
              <a:t>dual stack (IPv4 and IPv6) networks </a:t>
            </a:r>
            <a:endParaRPr lang="el-GR" sz="1000" b="1" dirty="0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1" y="3265912"/>
            <a:ext cx="1114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633740" y="3579977"/>
            <a:ext cx="470683" cy="292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55" y="3241127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507875" y="4500935"/>
            <a:ext cx="2691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Web portal presents </a:t>
            </a:r>
            <a:r>
              <a:rPr lang="en-US" sz="1000" b="1" dirty="0"/>
              <a:t>real time energy consumption </a:t>
            </a:r>
            <a:r>
              <a:rPr lang="en-US" sz="1000" b="1" dirty="0" smtClean="0"/>
              <a:t>data and statistics</a:t>
            </a:r>
            <a:endParaRPr lang="el-GR" sz="1000" b="1" dirty="0"/>
          </a:p>
        </p:txBody>
      </p:sp>
      <p:sp>
        <p:nvSpPr>
          <p:cNvPr id="25" name="Rectangle 24"/>
          <p:cNvSpPr/>
          <p:nvPr/>
        </p:nvSpPr>
        <p:spPr>
          <a:xfrm>
            <a:off x="3779924" y="4465091"/>
            <a:ext cx="2553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Energy </a:t>
            </a:r>
            <a:r>
              <a:rPr lang="en-US" sz="1000" b="1" dirty="0"/>
              <a:t>data are being aggregated</a:t>
            </a:r>
            <a:r>
              <a:rPr lang="en-US" sz="1000" b="1" dirty="0" smtClean="0"/>
              <a:t>, processed </a:t>
            </a:r>
            <a:r>
              <a:rPr lang="en-US" sz="1000" b="1" dirty="0"/>
              <a:t>structured and </a:t>
            </a:r>
            <a:r>
              <a:rPr lang="en-US" sz="1000" b="1" dirty="0" smtClean="0"/>
              <a:t>transformed.</a:t>
            </a:r>
            <a:endParaRPr lang="el-GR" sz="1000" b="1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2520641" y="5369402"/>
            <a:ext cx="3618170" cy="53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50 schools , </a:t>
            </a:r>
            <a:r>
              <a:rPr lang="en-US" dirty="0"/>
              <a:t>11500 students </a:t>
            </a:r>
            <a:endParaRPr lang="el-GR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Right Arrow 28"/>
          <p:cNvSpPr/>
          <p:nvPr/>
        </p:nvSpPr>
        <p:spPr>
          <a:xfrm>
            <a:off x="3565661" y="3544468"/>
            <a:ext cx="470683" cy="292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0" name="Right Arrow 29"/>
          <p:cNvSpPr/>
          <p:nvPr/>
        </p:nvSpPr>
        <p:spPr>
          <a:xfrm>
            <a:off x="5905098" y="3595827"/>
            <a:ext cx="470683" cy="292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4" grpId="0"/>
      <p:bldP spid="25" grpId="0"/>
      <p:bldP spid="28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989" y="529679"/>
            <a:ext cx="6930430" cy="463471"/>
          </a:xfrm>
        </p:spPr>
        <p:txBody>
          <a:bodyPr>
            <a:normAutofit fontScale="90000"/>
          </a:bodyPr>
          <a:lstStyle/>
          <a:p>
            <a:r>
              <a:rPr lang="en-US" dirty="0"/>
              <a:t>IPv6 Pilot in </a:t>
            </a:r>
            <a:r>
              <a:rPr lang="en-US" dirty="0" smtClean="0"/>
              <a:t>Greece: “</a:t>
            </a:r>
            <a:r>
              <a:rPr lang="en-US" dirty="0"/>
              <a:t>Energy Efficiency in School Networks with </a:t>
            </a:r>
            <a:r>
              <a:rPr lang="en-US" dirty="0" smtClean="0"/>
              <a:t>IPv6“</a:t>
            </a:r>
            <a:endParaRPr lang="en-US" noProof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9090" y="993150"/>
            <a:ext cx="5325122" cy="779379"/>
            <a:chOff x="423107" y="42365"/>
            <a:chExt cx="5923500" cy="1003680"/>
          </a:xfrm>
        </p:grpSpPr>
        <p:sp>
          <p:nvSpPr>
            <p:cNvPr id="12" name="Rounded Rectangle 11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dirty="0" smtClean="0">
                  <a:latin typeface="Calibri" pitchFamily="34" charset="0"/>
                  <a:cs typeface="Calibri" pitchFamily="34" charset="0"/>
                </a:rPr>
                <a:t>Pilot’s Partners</a:t>
              </a:r>
              <a:endParaRPr lang="el-GR" sz="3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" y="2161246"/>
            <a:ext cx="17541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04" y="2282114"/>
            <a:ext cx="2559051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20" y="4249783"/>
            <a:ext cx="1644542" cy="165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ntelen,In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85" y="5095912"/>
            <a:ext cx="1845817" cy="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4"/>
          <p:cNvSpPr>
            <a:spLocks noGrp="1"/>
          </p:cNvSpPr>
          <p:nvPr>
            <p:ph idx="1"/>
          </p:nvPr>
        </p:nvSpPr>
        <p:spPr>
          <a:xfrm>
            <a:off x="2021693" y="2282114"/>
            <a:ext cx="3844135" cy="826479"/>
          </a:xfrm>
        </p:spPr>
        <p:txBody>
          <a:bodyPr>
            <a:normAutofit fontScale="47500" lnSpcReduction="20000"/>
          </a:bodyPr>
          <a:lstStyle/>
          <a:p>
            <a:pPr lvl="1"/>
            <a:endParaRPr lang="en-US" b="1" dirty="0" smtClean="0"/>
          </a:p>
          <a:p>
            <a:pPr marL="457200" lvl="1" indent="0">
              <a:buNone/>
            </a:pPr>
            <a:r>
              <a:rPr lang="en-US" sz="8000" b="1" i="1" dirty="0" smtClean="0"/>
              <a:t>IPv6 networks</a:t>
            </a:r>
            <a:endParaRPr lang="en-US" sz="8000" i="1" dirty="0" smtClean="0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120108" y="4348823"/>
            <a:ext cx="3582320" cy="661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/>
          </a:p>
          <a:p>
            <a:pPr marL="457200" lvl="1" indent="0">
              <a:buFont typeface="Arial"/>
              <a:buNone/>
            </a:pPr>
            <a:r>
              <a:rPr lang="en-US" sz="7600" b="1" i="1" dirty="0"/>
              <a:t>a</a:t>
            </a:r>
            <a:r>
              <a:rPr lang="en-US" sz="7600" b="1" i="1" dirty="0" smtClean="0"/>
              <a:t>nalytics</a:t>
            </a:r>
            <a:endParaRPr lang="en-US" sz="7600" i="1" dirty="0" smtClean="0"/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6033195" y="3919192"/>
            <a:ext cx="3582320" cy="661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/>
          </a:p>
          <a:p>
            <a:pPr marL="457200" lvl="1" indent="0">
              <a:buFont typeface="Arial"/>
              <a:buNone/>
            </a:pPr>
            <a:r>
              <a:rPr lang="en-US" sz="4200" b="1" i="1" dirty="0"/>
              <a:t>p</a:t>
            </a:r>
            <a:r>
              <a:rPr lang="en-US" sz="4200" b="1" i="1" dirty="0" smtClean="0"/>
              <a:t>ortal</a:t>
            </a:r>
            <a:endParaRPr lang="en-US" sz="4200" i="1" dirty="0" smtClean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4705186" y="5853983"/>
            <a:ext cx="4438814" cy="104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The </a:t>
            </a:r>
            <a:r>
              <a:rPr lang="en-US" sz="1200" b="1" dirty="0" smtClean="0"/>
              <a:t>Computer Technology Institute &amp; Press “Diophantus” (CTI)</a:t>
            </a:r>
            <a:r>
              <a:rPr lang="en-US" sz="1200" dirty="0" smtClean="0"/>
              <a:t>, responsible for the administration and the daily operation of   the Greek School Network</a:t>
            </a:r>
          </a:p>
        </p:txBody>
      </p:sp>
      <p:sp>
        <p:nvSpPr>
          <p:cNvPr id="38" name="Content Placeholder 4"/>
          <p:cNvSpPr txBox="1">
            <a:spLocks/>
          </p:cNvSpPr>
          <p:nvPr/>
        </p:nvSpPr>
        <p:spPr>
          <a:xfrm>
            <a:off x="2283508" y="3793925"/>
            <a:ext cx="3582320" cy="661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/>
          </a:p>
          <a:p>
            <a:pPr marL="457200" lvl="1" indent="0">
              <a:buFont typeface="Arial"/>
              <a:buNone/>
            </a:pPr>
            <a:r>
              <a:rPr lang="en-US" sz="7600" b="1" i="1" dirty="0"/>
              <a:t>e</a:t>
            </a:r>
            <a:r>
              <a:rPr lang="en-US" sz="7600" b="1" i="1" dirty="0" smtClean="0"/>
              <a:t>nergy metering</a:t>
            </a:r>
            <a:endParaRPr lang="en-US" sz="7600" i="1" dirty="0" smtClean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>
          <a:xfrm>
            <a:off x="3169438" y="4862210"/>
            <a:ext cx="3582320" cy="661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 smtClean="0"/>
          </a:p>
          <a:p>
            <a:pPr marL="457200" lvl="1" indent="0">
              <a:buFont typeface="Arial"/>
              <a:buNone/>
            </a:pPr>
            <a:r>
              <a:rPr lang="en-US" sz="7600" b="1" i="1" dirty="0"/>
              <a:t>s</a:t>
            </a:r>
            <a:r>
              <a:rPr lang="en-US" sz="7600" b="1" i="1" dirty="0" smtClean="0"/>
              <a:t>chool communities</a:t>
            </a:r>
            <a:endParaRPr lang="en-US" sz="7600" i="1" dirty="0" smtClean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5329008" y="3261528"/>
            <a:ext cx="4062046" cy="98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 smtClean="0"/>
              <a:t>The </a:t>
            </a:r>
            <a:r>
              <a:rPr lang="en-US" sz="1200" b="1" dirty="0" smtClean="0"/>
              <a:t>Greek Research &amp; Technology Network (GRNET)</a:t>
            </a:r>
            <a:r>
              <a:rPr lang="en-US" sz="1200" dirty="0" smtClean="0"/>
              <a:t>, responsible for providing  networking and cloud computing services to the Greek  academic and research communities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919090" y="6163556"/>
            <a:ext cx="3582320" cy="661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dirty="0" smtClean="0"/>
              <a:t>educational </a:t>
            </a:r>
            <a:r>
              <a:rPr lang="en-US" sz="2400" dirty="0"/>
              <a:t>methods</a:t>
            </a:r>
            <a:endParaRPr lang="en-US" sz="2400" i="1" dirty="0" smtClean="0"/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137826" y="5699167"/>
            <a:ext cx="3862628" cy="538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dirty="0" smtClean="0"/>
              <a:t>The </a:t>
            </a:r>
            <a:r>
              <a:rPr lang="en-US" sz="1200" b="1" dirty="0" smtClean="0"/>
              <a:t>Intelen Group</a:t>
            </a:r>
            <a:r>
              <a:rPr lang="en-US" sz="1200" dirty="0" smtClean="0"/>
              <a:t>, a start-up company providing services to the Energy  and ICT sector, such  as smart metering, meter data management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8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5" grpId="0"/>
      <p:bldP spid="36" grpId="0"/>
      <p:bldP spid="38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</a:t>
            </a:r>
            <a:r>
              <a:rPr lang="en-US" dirty="0" smtClean="0"/>
              <a:t>“</a:t>
            </a:r>
            <a:r>
              <a:rPr lang="en-US" dirty="0"/>
              <a:t>Energy Efficiency in School Networks with </a:t>
            </a:r>
            <a:r>
              <a:rPr lang="en-US" dirty="0" smtClean="0"/>
              <a:t>IPv6“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919090" y="993150"/>
            <a:ext cx="5144085" cy="779379"/>
            <a:chOff x="423107" y="42365"/>
            <a:chExt cx="5923500" cy="1003680"/>
          </a:xfrm>
        </p:grpSpPr>
        <p:sp>
          <p:nvSpPr>
            <p:cNvPr id="13" name="Rounded Rectangle 12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dirty="0" smtClean="0">
                  <a:latin typeface="Calibri" pitchFamily="34" charset="0"/>
                  <a:cs typeface="Calibri" pitchFamily="34" charset="0"/>
                </a:rPr>
                <a:t>Technical Description</a:t>
              </a:r>
              <a:endParaRPr lang="el-GR" sz="3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563426" cy="365125"/>
          </a:xfrm>
        </p:spPr>
        <p:txBody>
          <a:bodyPr/>
          <a:lstStyle/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01" y="1734482"/>
            <a:ext cx="7170986" cy="493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</a:t>
            </a:r>
            <a:r>
              <a:rPr lang="en-US" dirty="0" smtClean="0"/>
              <a:t>“</a:t>
            </a:r>
            <a:r>
              <a:rPr lang="en-US" dirty="0"/>
              <a:t>Energy Efficiency in School Networks with </a:t>
            </a:r>
            <a:r>
              <a:rPr lang="en-US" dirty="0" smtClean="0"/>
              <a:t>IPv6“</a:t>
            </a:r>
            <a:endParaRPr lang="en-US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9090" y="993150"/>
            <a:ext cx="5144085" cy="779379"/>
            <a:chOff x="423107" y="42365"/>
            <a:chExt cx="5923500" cy="1003680"/>
          </a:xfrm>
        </p:grpSpPr>
        <p:sp>
          <p:nvSpPr>
            <p:cNvPr id="13" name="Rounded Rectangle 12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dirty="0" smtClean="0">
                  <a:latin typeface="Calibri" pitchFamily="34" charset="0"/>
                  <a:cs typeface="Calibri" pitchFamily="34" charset="0"/>
                </a:rPr>
                <a:t>Energy Metering</a:t>
              </a:r>
              <a:endParaRPr lang="el-GR" sz="3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" name="Picture 5" descr="2o_Δημοτικό_Σχολείο_Λουτρακίου"/>
          <p:cNvPicPr>
            <a:picLocks noChangeAspect="1" noChangeArrowheads="1"/>
          </p:cNvPicPr>
          <p:nvPr/>
        </p:nvPicPr>
        <p:blipFill>
          <a:blip r:embed="rId2"/>
          <a:srcRect b="12160"/>
          <a:stretch>
            <a:fillRect/>
          </a:stretch>
        </p:blipFill>
        <p:spPr bwMode="auto">
          <a:xfrm>
            <a:off x="400927" y="2312756"/>
            <a:ext cx="2921146" cy="4043594"/>
          </a:xfrm>
          <a:prstGeom prst="rect">
            <a:avLst/>
          </a:prstGeom>
          <a:noFill/>
        </p:spPr>
      </p:pic>
      <p:pic>
        <p:nvPicPr>
          <p:cNvPr id="11" name="Picture 7" descr="151o Δημοτικό Σχολείο Αθηνών_1"/>
          <p:cNvPicPr>
            <a:picLocks noChangeAspect="1" noChangeArrowheads="1"/>
          </p:cNvPicPr>
          <p:nvPr/>
        </p:nvPicPr>
        <p:blipFill>
          <a:blip r:embed="rId3"/>
          <a:srcRect t="7788" b="11363"/>
          <a:stretch>
            <a:fillRect/>
          </a:stretch>
        </p:blipFill>
        <p:spPr bwMode="auto">
          <a:xfrm>
            <a:off x="4448391" y="3718066"/>
            <a:ext cx="4489610" cy="272269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5285679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3291841" y="1963740"/>
            <a:ext cx="567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The smart metering infrastructure </a:t>
            </a:r>
            <a:r>
              <a:rPr lang="en-US" dirty="0" smtClean="0">
                <a:solidFill>
                  <a:schemeClr val="accent3"/>
                </a:solidFill>
              </a:rPr>
              <a:t>consists </a:t>
            </a:r>
            <a:r>
              <a:rPr lang="en-US" dirty="0">
                <a:solidFill>
                  <a:schemeClr val="accent3"/>
                </a:solidFill>
              </a:rPr>
              <a:t>of a consumption metering device and the </a:t>
            </a:r>
            <a:r>
              <a:rPr lang="en-US" dirty="0" smtClean="0">
                <a:solidFill>
                  <a:schemeClr val="accent3"/>
                </a:solidFill>
              </a:rPr>
              <a:t>i-box</a:t>
            </a: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The i-box is a </a:t>
            </a:r>
            <a:r>
              <a:rPr lang="en-US" dirty="0" smtClean="0">
                <a:solidFill>
                  <a:schemeClr val="accent3"/>
                </a:solidFill>
              </a:rPr>
              <a:t>network </a:t>
            </a:r>
            <a:r>
              <a:rPr lang="en-US" dirty="0">
                <a:solidFill>
                  <a:schemeClr val="accent3"/>
                </a:solidFill>
              </a:rPr>
              <a:t>device that acts as a data bridge between the power meter and the </a:t>
            </a:r>
            <a:r>
              <a:rPr lang="en-US" dirty="0" smtClean="0">
                <a:solidFill>
                  <a:schemeClr val="accent3"/>
                </a:solidFill>
              </a:rPr>
              <a:t>school’s router</a:t>
            </a: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Both i-box and school </a:t>
            </a:r>
            <a:r>
              <a:rPr lang="en-US" dirty="0" smtClean="0">
                <a:solidFill>
                  <a:schemeClr val="accent3"/>
                </a:solidFill>
              </a:rPr>
              <a:t>router have </a:t>
            </a:r>
            <a:r>
              <a:rPr lang="en-US" dirty="0">
                <a:solidFill>
                  <a:schemeClr val="accent3"/>
                </a:solidFill>
              </a:rPr>
              <a:t>IPv6 global </a:t>
            </a:r>
            <a:r>
              <a:rPr lang="en-US" dirty="0" smtClean="0">
                <a:solidFill>
                  <a:schemeClr val="accent3"/>
                </a:solidFill>
              </a:rPr>
              <a:t>address</a:t>
            </a:r>
            <a:endParaRPr lang="sl-SI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</a:t>
            </a:r>
            <a:r>
              <a:rPr lang="en-US" dirty="0" smtClean="0"/>
              <a:t>“</a:t>
            </a:r>
            <a:r>
              <a:rPr lang="en-US" dirty="0"/>
              <a:t>Energy Efficiency in School Networks with </a:t>
            </a:r>
            <a:r>
              <a:rPr lang="en-US" dirty="0" smtClean="0"/>
              <a:t>IPv6“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78105" y="1941343"/>
            <a:ext cx="4788032" cy="4818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Energy Information System in the cloud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57" y="2583543"/>
            <a:ext cx="5724623" cy="349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19090" y="993150"/>
            <a:ext cx="5144085" cy="779379"/>
            <a:chOff x="423107" y="42365"/>
            <a:chExt cx="5923500" cy="1003680"/>
          </a:xfrm>
        </p:grpSpPr>
        <p:sp>
          <p:nvSpPr>
            <p:cNvPr id="13" name="Rounded Rectangle 12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400" dirty="0" smtClean="0">
                  <a:latin typeface="Calibri" pitchFamily="34" charset="0"/>
                  <a:cs typeface="Calibri" pitchFamily="34" charset="0"/>
                </a:rPr>
                <a:t>Energy Analytics</a:t>
              </a:r>
              <a:endParaRPr lang="el-GR" sz="34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61777" y="2321179"/>
            <a:ext cx="3481755" cy="500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Energy data are being aggregated, structured and processed</a:t>
            </a:r>
          </a:p>
          <a:p>
            <a:r>
              <a:rPr lang="en-US" dirty="0" smtClean="0"/>
              <a:t>Energy data are also correlated with other data (school area, student count, etc.)</a:t>
            </a:r>
          </a:p>
          <a:p>
            <a:r>
              <a:rPr lang="en-US" dirty="0" smtClean="0"/>
              <a:t>Calculations and data mining algorithms are performed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03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1" y="1730325"/>
            <a:ext cx="7993062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  <a:endParaRPr lang="el-GR" dirty="0"/>
          </a:p>
        </p:txBody>
      </p:sp>
      <p:grpSp>
        <p:nvGrpSpPr>
          <p:cNvPr id="10" name="Group 9"/>
          <p:cNvGrpSpPr/>
          <p:nvPr/>
        </p:nvGrpSpPr>
        <p:grpSpPr>
          <a:xfrm>
            <a:off x="694002" y="950946"/>
            <a:ext cx="3738298" cy="779379"/>
            <a:chOff x="423107" y="42365"/>
            <a:chExt cx="5923500" cy="1003680"/>
          </a:xfrm>
        </p:grpSpPr>
        <p:sp>
          <p:nvSpPr>
            <p:cNvPr id="11" name="Rounded Rectangle 10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/>
                <a:t>Networking Infrastructure 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2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Pilot in Greece  “Energy Efficiency in School Networks with IPv6“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2400"/>
            <a:ext cx="3628663" cy="361280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200" dirty="0"/>
              <a:t>The </a:t>
            </a:r>
            <a:r>
              <a:rPr lang="en-GB" sz="2200" dirty="0" smtClean="0"/>
              <a:t>GRNET backbone &amp; GSN distribution networks </a:t>
            </a:r>
            <a:r>
              <a:rPr lang="en-US" sz="2400" dirty="0" smtClean="0"/>
              <a:t>are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dual stack i.e. </a:t>
            </a:r>
            <a:r>
              <a:rPr lang="en-US" altLang="el-GR" sz="2400" dirty="0" smtClean="0"/>
              <a:t>supporting </a:t>
            </a:r>
            <a:r>
              <a:rPr lang="en-US" altLang="el-GR" sz="2400" dirty="0"/>
              <a:t>both IPv4 and </a:t>
            </a:r>
            <a:r>
              <a:rPr lang="en-US" altLang="el-GR" sz="2400" dirty="0" smtClean="0"/>
              <a:t>IPv6 </a:t>
            </a:r>
          </a:p>
          <a:p>
            <a:pPr marL="342900" lvl="1" indent="-342900">
              <a:buFont typeface="Arial"/>
              <a:buChar char="•"/>
            </a:pPr>
            <a:r>
              <a:rPr lang="en-GB" sz="2200" dirty="0" smtClean="0"/>
              <a:t>On </a:t>
            </a:r>
            <a:r>
              <a:rPr lang="en-GB" sz="2200" dirty="0"/>
              <a:t>the access network, IPv6 has also been enabled for 95% of  GSN </a:t>
            </a:r>
            <a:r>
              <a:rPr lang="en-GB" sz="2200" dirty="0" smtClean="0"/>
              <a:t>users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63" y="1600199"/>
            <a:ext cx="50212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94001" y="950946"/>
            <a:ext cx="3765457" cy="779379"/>
            <a:chOff x="423107" y="42365"/>
            <a:chExt cx="5923500" cy="1003680"/>
          </a:xfrm>
        </p:grpSpPr>
        <p:sp>
          <p:nvSpPr>
            <p:cNvPr id="12" name="Rounded Rectangle 11"/>
            <p:cNvSpPr/>
            <p:nvPr/>
          </p:nvSpPr>
          <p:spPr>
            <a:xfrm>
              <a:off x="423107" y="42365"/>
              <a:ext cx="5923500" cy="10036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72103" y="91361"/>
              <a:ext cx="5825508" cy="9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94" tIns="0" rIns="223894" bIns="0" numCol="1" spcCol="1270" anchor="ctr" anchorCtr="0">
              <a:noAutofit/>
            </a:bodyPr>
            <a:lstStyle/>
            <a:p>
              <a:r>
                <a:rPr lang="en-US" sz="2400" dirty="0"/>
                <a:t>Networking Infrastructure </a:t>
              </a:r>
              <a:endParaRPr lang="el-GR" sz="24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87" y="1007326"/>
            <a:ext cx="1045450" cy="3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0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6">
  <a:themeElements>
    <a:clrScheme name="Consulintel_GEN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000"/>
      </a:accent1>
      <a:accent2>
        <a:srgbClr val="F6D817"/>
      </a:accent2>
      <a:accent3>
        <a:srgbClr val="2905A0"/>
      </a:accent3>
      <a:accent4>
        <a:srgbClr val="6600A0"/>
      </a:accent4>
      <a:accent5>
        <a:srgbClr val="FF8000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GEN6">
  <a:themeElements>
    <a:clrScheme name="Consulintel_GEN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000"/>
      </a:accent1>
      <a:accent2>
        <a:srgbClr val="F6D817"/>
      </a:accent2>
      <a:accent3>
        <a:srgbClr val="2905A0"/>
      </a:accent3>
      <a:accent4>
        <a:srgbClr val="6600A0"/>
      </a:accent4>
      <a:accent5>
        <a:srgbClr val="FF8000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GEN6</Template>
  <TotalTime>1574</TotalTime>
  <Words>1114</Words>
  <Application>Microsoft Office PowerPoint</Application>
  <PresentationFormat>On-screen Show (4:3)</PresentationFormat>
  <Paragraphs>173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GEN6</vt:lpstr>
      <vt:lpstr>1_Diseño GEN6</vt:lpstr>
      <vt:lpstr>PowerPoint Presentation</vt:lpstr>
      <vt:lpstr>IPv6 Pilot in Greece: “Energy Efficiency in School Networks with IPv6“</vt:lpstr>
      <vt:lpstr>IPv6 Pilot in Greece: “Energy Efficiency in School Networks with IPv6“</vt:lpstr>
      <vt:lpstr>IPv6 Pilot in Greece: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PowerPoint Presentation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  <vt:lpstr>IPv6 Pilot in Greece  “Energy Efficiency in School Networks with IPv6“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Emre</dc:creator>
  <cp:lastModifiedBy>manos</cp:lastModifiedBy>
  <cp:revision>247</cp:revision>
  <dcterms:created xsi:type="dcterms:W3CDTF">2012-06-25T11:37:25Z</dcterms:created>
  <dcterms:modified xsi:type="dcterms:W3CDTF">2014-05-22T22:28:15Z</dcterms:modified>
</cp:coreProperties>
</file>