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60" r:id="rId3"/>
    <p:sldId id="319" r:id="rId4"/>
    <p:sldId id="343" r:id="rId5"/>
    <p:sldId id="349" r:id="rId6"/>
    <p:sldId id="340" r:id="rId7"/>
    <p:sldId id="341" r:id="rId8"/>
    <p:sldId id="337" r:id="rId9"/>
    <p:sldId id="323" r:id="rId10"/>
    <p:sldId id="338" r:id="rId11"/>
    <p:sldId id="321" r:id="rId12"/>
    <p:sldId id="320" r:id="rId13"/>
    <p:sldId id="322" r:id="rId14"/>
    <p:sldId id="344" r:id="rId15"/>
    <p:sldId id="345" r:id="rId16"/>
    <p:sldId id="347" r:id="rId17"/>
    <p:sldId id="346" r:id="rId18"/>
    <p:sldId id="348" r:id="rId19"/>
    <p:sldId id="324" r:id="rId20"/>
    <p:sldId id="336" r:id="rId21"/>
    <p:sldId id="325" r:id="rId22"/>
    <p:sldId id="339" r:id="rId23"/>
    <p:sldId id="342" r:id="rId24"/>
    <p:sldId id="350" r:id="rId25"/>
    <p:sldId id="318" r:id="rId26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86068" autoAdjust="0"/>
  </p:normalViewPr>
  <p:slideViewPr>
    <p:cSldViewPr snapToGrid="0">
      <p:cViewPr varScale="1">
        <p:scale>
          <a:sx n="98" d="100"/>
          <a:sy n="98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1305166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Massar – </a:t>
            </a:r>
            <a:r>
              <a:rPr lang="en-US" sz="1400" b="0" dirty="0" smtClean="0"/>
              <a:t>IPv6</a:t>
            </a:r>
            <a:r>
              <a:rPr lang="en-US" sz="1400" b="0" baseline="0" dirty="0" smtClean="0"/>
              <a:t>-Kongress 2014</a:t>
            </a:r>
            <a:endParaRPr lang="en-GB" sz="1400" b="0" dirty="0"/>
          </a:p>
        </p:txBody>
      </p:sp>
      <p:pic>
        <p:nvPicPr>
          <p:cNvPr id="9245" name="Picture 29" descr="sixxs-butt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24600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564563" y="6535738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293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49085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9" name="Picture 15" descr="sixxs-butt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56832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9342"/>
            <a:ext cx="9144000" cy="2611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eroen@sixxs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faq/sixxs/?faq=sixxs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e.net.ipv4.sixxs.org/" TargetMode="External"/><Relationship Id="rId4" Type="http://schemas.openxmlformats.org/officeDocument/2006/relationships/hyperlink" Target="https://www.sixxs.net/tools/gatewa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dagarna.se.sixxs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tools/grh/ul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tools/grh/ul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xxs.net/about/technology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xxs.net/misc/usage/" TargetMode="External"/><Relationship Id="rId4" Type="http://schemas.openxmlformats.org/officeDocument/2006/relationships/hyperlink" Target="https://www.sixxs.net/misc/traffic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po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xxs.net/" TargetMode="External"/><Relationship Id="rId3" Type="http://schemas.openxmlformats.org/officeDocument/2006/relationships/hyperlink" Target="mailto:jeroen@sixx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new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faq/connectivity/?faq=comparis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5" y="212725"/>
            <a:ext cx="741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IPv6-Kongress 2014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23 May 2014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err="1" smtClean="0"/>
              <a:t>Cinestar</a:t>
            </a:r>
            <a:r>
              <a:rPr lang="en-US" sz="1200" b="0" dirty="0" smtClean="0"/>
              <a:t> Metropolis, Frankfurt, Germany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8600" y="4973638"/>
            <a:ext cx="399415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/>
              <a:t>Jeroen Massar, </a:t>
            </a:r>
            <a:r>
              <a:rPr lang="en-US" b="0" dirty="0" err="1"/>
              <a:t>SixXS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jeroen</a:t>
            </a:r>
            <a:r>
              <a:rPr lang="en-US" b="0" dirty="0">
                <a:hlinkClick r:id="rId3"/>
              </a:rPr>
              <a:t>@sixxs.net</a:t>
            </a:r>
            <a:endParaRPr lang="en-US" b="0" dirty="0"/>
          </a:p>
          <a:p>
            <a:endParaRPr lang="en-GB" b="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smtClean="0"/>
              <a:t>An I.P.V. </a:t>
            </a:r>
            <a:r>
              <a:rPr lang="en-US" dirty="0" err="1" smtClean="0"/>
              <a:t>SixXS</a:t>
            </a:r>
            <a:r>
              <a:rPr lang="en-US" dirty="0" smtClean="0"/>
              <a:t>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Heartbeat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Dynamic/non-24/7 IPv4 endpoints.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Proto-41 is static. The moment the user unplugs, another user can get that IPv4 address. That user then gets proto-41 packets and the firewall tool beeps with warnings, which sometimes results in abuse reports because we are attacking them.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one to move around proto-41 tunnels automatically or enable/disable them on the fly.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AYIYA – Anything in Anything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Proto-41 tunnels can’t cross NATs.</a:t>
            </a:r>
          </a:p>
          <a:p>
            <a:r>
              <a:rPr lang="en-US" sz="2400" dirty="0"/>
              <a:t>Proto-41 tunnels are not authenticated.</a:t>
            </a:r>
          </a:p>
          <a:p>
            <a:pPr>
              <a:buFontTx/>
              <a:buNone/>
            </a:pPr>
            <a:r>
              <a:rPr lang="en-US" sz="2400" dirty="0"/>
              <a:t>	(read: one can spoof them easily)</a:t>
            </a:r>
          </a:p>
          <a:p>
            <a:r>
              <a:rPr lang="en-US" sz="2400" dirty="0"/>
              <a:t>Heartbeat runs next-to the proto-41 tunnel. Heartbeat might work, proto-41 might not.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AYIYA solves these issues by tunneling IPv6</a:t>
            </a:r>
          </a:p>
          <a:p>
            <a:pPr>
              <a:buFontTx/>
              <a:buNone/>
            </a:pPr>
            <a:r>
              <a:rPr lang="en-US" sz="2400" dirty="0"/>
              <a:t>inside IPv4/UDP and signing these packets.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AICCU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23850" y="1752600"/>
            <a:ext cx="839354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Automatic IPv6 Connectivity Client Utility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Proto</a:t>
            </a:r>
            <a:r>
              <a:rPr lang="en-US" sz="2400" dirty="0"/>
              <a:t>-41, heartbeat and AYIYA tunnels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Simple “</a:t>
            </a:r>
            <a:r>
              <a:rPr lang="en-US" sz="2400" dirty="0"/>
              <a:t>Test” mode </a:t>
            </a:r>
            <a:r>
              <a:rPr lang="en-US" sz="2400" dirty="0" smtClean="0"/>
              <a:t>for diagnosing </a:t>
            </a:r>
            <a:r>
              <a:rPr lang="en-US" sz="2400" dirty="0"/>
              <a:t>common issues, testing </a:t>
            </a:r>
            <a:r>
              <a:rPr lang="en-US" sz="2400" dirty="0" smtClean="0"/>
              <a:t>at least </a:t>
            </a:r>
            <a:r>
              <a:rPr lang="en-US" sz="2400" dirty="0"/>
              <a:t>that the basics </a:t>
            </a:r>
            <a:r>
              <a:rPr lang="en-US" sz="2400" dirty="0" smtClean="0"/>
              <a:t>work (or not).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Windows, Linux, *BSD, OSX, AIX, Solaris,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Still in the pipeline: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Comprehensive </a:t>
            </a:r>
            <a:r>
              <a:rPr lang="en-US" sz="2400" dirty="0"/>
              <a:t>“test” </a:t>
            </a:r>
            <a:r>
              <a:rPr lang="en-US" sz="2400" dirty="0" smtClean="0"/>
              <a:t>mode.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GUI/Web-interface </a:t>
            </a:r>
            <a:r>
              <a:rPr lang="en-US" sz="2400" dirty="0"/>
              <a:t>for all platforms.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CPEs / </a:t>
            </a:r>
            <a:r>
              <a:rPr lang="en-US" dirty="0" smtClean="0"/>
              <a:t>Mobiles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38" y="1600200"/>
            <a:ext cx="8259162" cy="4525963"/>
          </a:xfrm>
        </p:spPr>
        <p:txBody>
          <a:bodyPr/>
          <a:lstStyle/>
          <a:p>
            <a:r>
              <a:rPr lang="en-US" sz="2400" dirty="0" smtClean="0"/>
              <a:t>AVM </a:t>
            </a:r>
            <a:r>
              <a:rPr lang="en-US" sz="2400" dirty="0" err="1" smtClean="0"/>
              <a:t>Fritz!Box</a:t>
            </a:r>
            <a:r>
              <a:rPr lang="en-US" sz="2400" dirty="0" smtClean="0"/>
              <a:t> has native heartbeat support.</a:t>
            </a:r>
          </a:p>
          <a:p>
            <a:r>
              <a:rPr lang="en-US" sz="2400" dirty="0" smtClean="0"/>
              <a:t>Heartbeat support per TCL on Cisco.</a:t>
            </a:r>
          </a:p>
          <a:p>
            <a:r>
              <a:rPr lang="en-US" sz="2400" dirty="0" smtClean="0"/>
              <a:t>Various vendors (</a:t>
            </a:r>
            <a:r>
              <a:rPr lang="en-US" sz="2400" dirty="0" err="1" smtClean="0"/>
              <a:t>Draytek</a:t>
            </a:r>
            <a:r>
              <a:rPr lang="en-US" sz="2400" dirty="0" smtClean="0"/>
              <a:t>, </a:t>
            </a:r>
            <a:r>
              <a:rPr lang="en-US" sz="2400" dirty="0" err="1" smtClean="0"/>
              <a:t>ZyXEL</a:t>
            </a:r>
            <a:r>
              <a:rPr lang="en-US" sz="2400" dirty="0" smtClean="0"/>
              <a:t>, Motorola, </a:t>
            </a:r>
            <a:r>
              <a:rPr lang="en-US" sz="2400" dirty="0" err="1" smtClean="0"/>
              <a:t>etc</a:t>
            </a:r>
            <a:r>
              <a:rPr lang="en-US" sz="2400" dirty="0" smtClean="0"/>
              <a:t>) include AICCU out-of-the-box with a little UI interface to configure it.</a:t>
            </a:r>
          </a:p>
          <a:p>
            <a:r>
              <a:rPr lang="en-US" sz="2400" dirty="0" smtClean="0"/>
              <a:t>Most Linux-</a:t>
            </a:r>
            <a:r>
              <a:rPr lang="en-US" sz="2400" dirty="0" err="1" smtClean="0"/>
              <a:t>ish</a:t>
            </a:r>
            <a:r>
              <a:rPr lang="en-US" sz="2400" dirty="0" smtClean="0"/>
              <a:t> distributions have it (DD-WRT, </a:t>
            </a:r>
            <a:r>
              <a:rPr lang="en-US" sz="2400" dirty="0" err="1" smtClean="0"/>
              <a:t>Debians</a:t>
            </a:r>
            <a:r>
              <a:rPr lang="en-US" sz="2400" dirty="0" smtClean="0"/>
              <a:t>, </a:t>
            </a:r>
            <a:r>
              <a:rPr lang="en-US" sz="2400" dirty="0" err="1" smtClean="0"/>
              <a:t>Redhats</a:t>
            </a:r>
            <a:r>
              <a:rPr lang="en-US" sz="2400" dirty="0" smtClean="0"/>
              <a:t>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Two Android apps: IPv6Droid + </a:t>
            </a:r>
            <a:r>
              <a:rPr lang="en-US" sz="2400" dirty="0" err="1" smtClean="0"/>
              <a:t>Androiccu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1400" dirty="0" smtClean="0"/>
              <a:t>(IOS VPN API is only available under NDA… hence no support there yet</a:t>
            </a:r>
            <a:r>
              <a:rPr lang="en-US" sz="1400" dirty="0" smtClean="0"/>
              <a:t>)</a:t>
            </a:r>
          </a:p>
          <a:p>
            <a:r>
              <a:rPr lang="en-US" sz="2400" dirty="0" smtClean="0"/>
              <a:t>AYIYA is great for mobile devices (laptop/phone)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5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5" y="4004906"/>
            <a:ext cx="77406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21368" y="1590842"/>
            <a:ext cx="8165431" cy="4535321"/>
          </a:xfrm>
        </p:spPr>
        <p:txBody>
          <a:bodyPr/>
          <a:lstStyle/>
          <a:p>
            <a:r>
              <a:rPr lang="en-US" sz="2400" dirty="0" smtClean="0"/>
              <a:t>All requests are reviewed by humans</a:t>
            </a:r>
            <a:r>
              <a:rPr lang="en-US" sz="1200" dirty="0" smtClean="0"/>
              <a:t> (read: me)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As </a:t>
            </a:r>
            <a:r>
              <a:rPr lang="en-US" sz="2400" dirty="0"/>
              <a:t>most faulty requests have similar things wrong we have a standard list of rejections, thus don’t be offended when you get rejected, it is not only you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We reject </a:t>
            </a:r>
            <a:r>
              <a:rPr lang="en-US" sz="2400" dirty="0" smtClean="0"/>
              <a:t>in hope to receive</a:t>
            </a:r>
            <a:r>
              <a:rPr lang="en-US" sz="2400" dirty="0" smtClean="0"/>
              <a:t> clarification from the user why something looks odd.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09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</a:t>
            </a:r>
            <a:r>
              <a:rPr lang="en-US" dirty="0"/>
              <a:t> </a:t>
            </a:r>
            <a:r>
              <a:rPr lang="en-US" dirty="0" smtClean="0"/>
              <a:t>and 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require proper details, as effectively we become the IPv6 ISP for the user.</a:t>
            </a:r>
          </a:p>
          <a:p>
            <a:r>
              <a:rPr lang="en-US" sz="2400" dirty="0" smtClean="0"/>
              <a:t>We need these for abuse handling.</a:t>
            </a:r>
          </a:p>
          <a:p>
            <a:r>
              <a:rPr lang="en-US" sz="2400" dirty="0" smtClean="0"/>
              <a:t>People are less inclined to do bad things when their details are known -&gt; kept </a:t>
            </a:r>
            <a:r>
              <a:rPr lang="en-US" sz="2400" dirty="0" err="1" smtClean="0"/>
              <a:t>SixXS</a:t>
            </a:r>
            <a:r>
              <a:rPr lang="en-US" sz="2400" dirty="0" smtClean="0"/>
              <a:t> possible!</a:t>
            </a:r>
            <a:endParaRPr lang="en-US" sz="2400" dirty="0"/>
          </a:p>
          <a:p>
            <a:r>
              <a:rPr lang="en-US" sz="2400" dirty="0" smtClean="0"/>
              <a:t>ISK is our Credit system, it keeps people interested in keeping their tunnel up, and it avoids people who are ‘bad’ from wasting resources.</a:t>
            </a:r>
          </a:p>
          <a:p>
            <a:r>
              <a:rPr lang="en-US" sz="2400" dirty="0" smtClean="0"/>
              <a:t>We once accepted XING/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for bonus credit allowing getting a /48 subnet, useful when using a router (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 smtClean="0"/>
              <a:t>Fritz!Box</a:t>
            </a:r>
            <a:r>
              <a:rPr lang="en-US" sz="2400" dirty="0" smtClean="0"/>
              <a:t>). We do not anymore as default subnets exist to solve that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1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SixXS</a:t>
            </a:r>
            <a:r>
              <a:rPr lang="en-US" dirty="0" smtClean="0"/>
              <a:t> Daemon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Linux/*BSD kernels not made for 2k+ interfaces (tunnels), both randomly lost routes and even tunnel interfaces or endpoints.</a:t>
            </a:r>
          </a:p>
          <a:p>
            <a:r>
              <a:rPr lang="en-US" sz="2400" dirty="0" err="1" smtClean="0"/>
              <a:t>sixxsd</a:t>
            </a:r>
            <a:r>
              <a:rPr lang="en-US" sz="2400" dirty="0" smtClean="0"/>
              <a:t> has a single ‘</a:t>
            </a:r>
            <a:r>
              <a:rPr lang="en-US" sz="2400" dirty="0" err="1" smtClean="0"/>
              <a:t>tun</a:t>
            </a:r>
            <a:r>
              <a:rPr lang="en-US" sz="2400" dirty="0" smtClean="0"/>
              <a:t>’ interface, we route /40s into that</a:t>
            </a:r>
            <a:r>
              <a:rPr lang="en-US" sz="1200" dirty="0" smtClean="0"/>
              <a:t> (yup, 5x /40s on deham01 + dedus01 go into it ;)</a:t>
            </a:r>
          </a:p>
          <a:p>
            <a:r>
              <a:rPr lang="en-US" sz="2400" dirty="0" smtClean="0"/>
              <a:t>Handles tunnel </a:t>
            </a:r>
            <a:r>
              <a:rPr lang="en-US" sz="2400" dirty="0" err="1" smtClean="0"/>
              <a:t>encap</a:t>
            </a:r>
            <a:r>
              <a:rPr lang="en-US" sz="2400" dirty="0" smtClean="0"/>
              <a:t>/</a:t>
            </a:r>
            <a:r>
              <a:rPr lang="en-US" sz="2400" dirty="0" err="1" smtClean="0"/>
              <a:t>decap</a:t>
            </a:r>
            <a:r>
              <a:rPr lang="en-US" sz="2400" dirty="0" smtClean="0"/>
              <a:t> for proto-41 &amp; AYIYA.</a:t>
            </a:r>
          </a:p>
          <a:p>
            <a:r>
              <a:rPr lang="en-US" sz="2400" dirty="0"/>
              <a:t>Lookup of tunnels without tree: we know the IPv6 address and structure</a:t>
            </a:r>
          </a:p>
          <a:p>
            <a:r>
              <a:rPr lang="en-US" sz="2400" dirty="0" smtClean="0"/>
              <a:t>Handles stats (traffic count, latency test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Tunnel prefix + 0x8000 = default routed subnet</a:t>
            </a:r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https://www.sixxs.net/faq/sixxs/?faq=</a:t>
            </a:r>
            <a:r>
              <a:rPr lang="en-US" sz="1100" dirty="0" smtClean="0">
                <a:hlinkClick r:id="rId2"/>
              </a:rPr>
              <a:t>sixxsd</a:t>
            </a:r>
            <a:endParaRPr lang="en-US" sz="11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53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Tunnel Prefix:</a:t>
            </a:r>
          </a:p>
          <a:p>
            <a:pPr lvl="1"/>
            <a:r>
              <a:rPr lang="en-US" sz="2400" dirty="0" smtClean="0"/>
              <a:t>2001:db8:1000: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abc::/64</a:t>
            </a:r>
          </a:p>
          <a:p>
            <a:pPr lvl="1"/>
            <a:r>
              <a:rPr lang="en-US" sz="2400" dirty="0" smtClean="0"/>
              <a:t>::1 = </a:t>
            </a:r>
            <a:r>
              <a:rPr lang="en-US" sz="2400" dirty="0" err="1" smtClean="0"/>
              <a:t>PoP</a:t>
            </a:r>
            <a:r>
              <a:rPr lang="en-US" sz="2400" dirty="0" smtClean="0"/>
              <a:t>, ::2 = you</a:t>
            </a:r>
          </a:p>
          <a:p>
            <a:r>
              <a:rPr lang="en-US" sz="2400" dirty="0" smtClean="0"/>
              <a:t>Default Routed Subnet Prefix:</a:t>
            </a:r>
          </a:p>
          <a:p>
            <a:pPr lvl="1"/>
            <a:r>
              <a:rPr lang="en-US" sz="2400" dirty="0" smtClean="0"/>
              <a:t>2001:db8:1000:</a:t>
            </a:r>
            <a:r>
              <a:rPr lang="en-US" sz="24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abc::/64</a:t>
            </a:r>
          </a:p>
          <a:p>
            <a:pPr lvl="1"/>
            <a:r>
              <a:rPr lang="en-US" sz="2400" dirty="0" smtClean="0"/>
              <a:t>Routed towards </a:t>
            </a:r>
            <a:r>
              <a:rPr lang="en-US" sz="2400" dirty="0"/>
              <a:t>2001:db8:1234: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abc:</a:t>
            </a:r>
            <a:r>
              <a:rPr lang="en-US" sz="2400" dirty="0" smtClean="0"/>
              <a:t>:2</a:t>
            </a:r>
          </a:p>
          <a:p>
            <a:r>
              <a:rPr lang="en-US" sz="2400" dirty="0" smtClean="0"/>
              <a:t>Full Subnet</a:t>
            </a:r>
          </a:p>
          <a:p>
            <a:pPr lvl="1"/>
            <a:r>
              <a:rPr lang="en-US" sz="2400" dirty="0" smtClean="0"/>
              <a:t>2001:db8:1234::/48</a:t>
            </a:r>
          </a:p>
          <a:p>
            <a:pPr lvl="1"/>
            <a:r>
              <a:rPr lang="en-US" sz="2400" dirty="0"/>
              <a:t>Routed towards 2001:db8:1234: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abc::2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64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IPv6Gate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Allows access to any IPv4 website over</a:t>
            </a:r>
          </a:p>
          <a:p>
            <a:pPr>
              <a:buFontTx/>
              <a:buNone/>
            </a:pPr>
            <a:r>
              <a:rPr lang="en-US" sz="2400" dirty="0"/>
              <a:t>IPv6 from IPv6-only </a:t>
            </a:r>
            <a:r>
              <a:rPr lang="en-US" sz="2400" dirty="0" smtClean="0"/>
              <a:t>hosts: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www.heise.de.sixxs.org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Also allows the reverse: IPv6-only site</a:t>
            </a:r>
          </a:p>
          <a:p>
            <a:pPr>
              <a:buFontTx/>
              <a:buNone/>
            </a:pPr>
            <a:r>
              <a:rPr lang="en-US" sz="2400" dirty="0"/>
              <a:t>from IPv4-only host</a:t>
            </a:r>
            <a:r>
              <a:rPr lang="en-US" sz="2400" dirty="0" smtClean="0"/>
              <a:t>: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://www.kame.net.ipv4.sixxs.org</a:t>
            </a: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HTTP only; no automatic clients/torrents allowed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More details </a:t>
            </a:r>
            <a:r>
              <a:rPr lang="en-US" sz="2400" dirty="0" smtClean="0">
                <a:hlinkClick r:id="rId4"/>
              </a:rPr>
              <a:t>https://www.sixxs.net/tools/gateway/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RFC4193 - ULA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IPv6 ULA (Unique Local Address)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RFC4193 </a:t>
            </a:r>
            <a:r>
              <a:rPr lang="en-US" sz="2400" dirty="0"/>
              <a:t>Registration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fd00::/8 ULA Locally Assigned.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It is Unique, but maybe not Unique enough as it has a chance that it is not.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fc00::/8 ULA “Registered” – not specified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and thus can’t be used.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Nearly 200 registrations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Of course not guaranteed, when people don’t check this list it can’t be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100" dirty="0">
                <a:hlinkClick r:id="rId2"/>
              </a:rPr>
              <a:t>https://www.sixxs.net/tools/grh/ula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SixXS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SixXS</a:t>
            </a:r>
            <a:r>
              <a:rPr lang="en-US" sz="2400" dirty="0" smtClean="0"/>
              <a:t> is a small hobby project, grown a bit big, that provides a service for ISPs for </a:t>
            </a:r>
            <a:r>
              <a:rPr lang="en-US" sz="2400" dirty="0"/>
              <a:t>a quick way of enabling their user base with IPv6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Thanks </a:t>
            </a:r>
            <a:r>
              <a:rPr lang="en-US" sz="2400" dirty="0"/>
              <a:t>to all the ISPs who are providing </a:t>
            </a:r>
            <a:r>
              <a:rPr lang="en-US" sz="2400" dirty="0" smtClean="0"/>
              <a:t>the </a:t>
            </a:r>
            <a:r>
              <a:rPr lang="en-US" sz="2400" dirty="0" err="1"/>
              <a:t>PoPs</a:t>
            </a:r>
            <a:r>
              <a:rPr lang="en-US" sz="2400" dirty="0"/>
              <a:t>, as without them it would not be possible to do this!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6" y="2579025"/>
            <a:ext cx="8466056" cy="273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GRH – Ghost Route Hunter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Peers actively with over 150 ISPs around the world.</a:t>
            </a:r>
          </a:p>
          <a:p>
            <a:r>
              <a:rPr lang="en-GB" sz="2400" dirty="0"/>
              <a:t>A tool for detecting and hunting down Ghost Routes in the IPv6 routing tables and displaying DFP availability.</a:t>
            </a:r>
          </a:p>
          <a:p>
            <a:r>
              <a:rPr lang="en-GB" sz="2400" dirty="0"/>
              <a:t>Distributed Looking Glass</a:t>
            </a:r>
          </a:p>
          <a:p>
            <a:r>
              <a:rPr lang="en-GB" sz="2400" dirty="0"/>
              <a:t>Missing Prefixes</a:t>
            </a:r>
          </a:p>
          <a:p>
            <a:r>
              <a:rPr lang="en-GB" sz="2400" dirty="0"/>
              <a:t>Prefix Comparison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https://www.sixxs.net/tools/grh/ula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/ Wish list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More Multicast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Need to integrate </a:t>
            </a:r>
            <a:r>
              <a:rPr lang="en-US" sz="2400" dirty="0" err="1" smtClean="0"/>
              <a:t>ecmh</a:t>
            </a:r>
            <a:r>
              <a:rPr lang="en-US" sz="2400" dirty="0" smtClean="0"/>
              <a:t> into </a:t>
            </a:r>
            <a:r>
              <a:rPr lang="en-US" sz="2400" dirty="0" err="1" smtClean="0"/>
              <a:t>sixxsd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AYIYA/</a:t>
            </a:r>
            <a:r>
              <a:rPr lang="en-US" sz="2400" dirty="0" smtClean="0"/>
              <a:t>DNS, </a:t>
            </a:r>
            <a:r>
              <a:rPr lang="en-US" sz="2400" dirty="0"/>
              <a:t>AYIYA/HTTP(S</a:t>
            </a:r>
            <a:r>
              <a:rPr lang="en-US" sz="2400" dirty="0" smtClean="0"/>
              <a:t>), AYIYA/</a:t>
            </a:r>
            <a:r>
              <a:rPr lang="en-US" sz="2400" dirty="0" err="1" smtClean="0"/>
              <a:t>crypted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New AICCU </a:t>
            </a:r>
            <a:r>
              <a:rPr lang="en-US" sz="2400" dirty="0" smtClean="0"/>
              <a:t>client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Need time to finalize / properly test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Fix DNSSEC </a:t>
            </a:r>
            <a:r>
              <a:rPr lang="en-US" sz="2400" dirty="0"/>
              <a:t>support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BGP Support / Multi-</a:t>
            </a:r>
            <a:r>
              <a:rPr lang="en-US" sz="2400" dirty="0" err="1"/>
              <a:t>PoP</a:t>
            </a:r>
            <a:r>
              <a:rPr lang="en-US" sz="2400" dirty="0"/>
              <a:t> </a:t>
            </a:r>
            <a:r>
              <a:rPr lang="en-US" sz="2400" dirty="0" smtClean="0"/>
              <a:t>Tunnels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Updated signup procedure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User-Detail-changing through website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://www.sixxs.net/about/technology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41486" cy="4525963"/>
          </a:xfrm>
        </p:spPr>
        <p:txBody>
          <a:bodyPr/>
          <a:lstStyle/>
          <a:p>
            <a:r>
              <a:rPr lang="en-US" sz="2400" dirty="0" smtClean="0"/>
              <a:t>44 </a:t>
            </a:r>
            <a:r>
              <a:rPr lang="en-US" sz="2400" dirty="0" err="1" smtClean="0"/>
              <a:t>PoPs</a:t>
            </a:r>
            <a:r>
              <a:rPr lang="en-US" sz="2400" dirty="0"/>
              <a:t> </a:t>
            </a:r>
            <a:r>
              <a:rPr lang="en-US" sz="2400" dirty="0" smtClean="0"/>
              <a:t>in 28 countries </a:t>
            </a:r>
            <a:r>
              <a:rPr lang="en-US" sz="1600" dirty="0" smtClean="0"/>
              <a:t>(</a:t>
            </a:r>
            <a:r>
              <a:rPr lang="en-US" sz="1600" dirty="0" err="1" smtClean="0"/>
              <a:t>be,br,cz,dk,ee,fo,fi,fr,de,gr</a:t>
            </a:r>
            <a:r>
              <a:rPr lang="en-US" sz="1600" dirty="0" smtClean="0"/>
              <a:t>, </a:t>
            </a:r>
            <a:r>
              <a:rPr lang="en-US" sz="1600" dirty="0" err="1" smtClean="0"/>
              <a:t>hu,ie,it,lu,nl,nc,nz,no,pl,ru,si</a:t>
            </a:r>
            <a:r>
              <a:rPr lang="en-US" sz="1600" dirty="0" smtClean="0"/>
              <a:t>, </a:t>
            </a:r>
            <a:r>
              <a:rPr lang="en-US" sz="1600" dirty="0" err="1" smtClean="0"/>
              <a:t>se,ch,uk,us,vn</a:t>
            </a:r>
            <a:r>
              <a:rPr lang="en-US" sz="1600" dirty="0" smtClean="0"/>
              <a:t>)</a:t>
            </a:r>
          </a:p>
          <a:p>
            <a:r>
              <a:rPr lang="en-US" sz="2400" dirty="0" smtClean="0"/>
              <a:t>41k+ </a:t>
            </a:r>
            <a:r>
              <a:rPr lang="en-US" sz="2400" i="1" dirty="0" smtClean="0"/>
              <a:t>active</a:t>
            </a:r>
            <a:r>
              <a:rPr lang="en-US" sz="2400" dirty="0" smtClean="0"/>
              <a:t> users (35% .de)</a:t>
            </a:r>
          </a:p>
          <a:p>
            <a:r>
              <a:rPr lang="en-US" sz="2400" dirty="0" smtClean="0"/>
              <a:t>42k+ </a:t>
            </a:r>
            <a:r>
              <a:rPr lang="en-US" sz="2400" i="1" dirty="0" smtClean="0"/>
              <a:t>active</a:t>
            </a:r>
            <a:r>
              <a:rPr lang="en-US" sz="2400" dirty="0" smtClean="0"/>
              <a:t> tunnels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1600" dirty="0" smtClean="0"/>
              <a:t>(10k static, 12k heartbeat, 20k AYIYA)</a:t>
            </a:r>
          </a:p>
          <a:p>
            <a:r>
              <a:rPr lang="en-US" sz="2400" dirty="0" smtClean="0"/>
              <a:t>13k+ /48 subnets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Gbit</a:t>
            </a:r>
            <a:r>
              <a:rPr lang="en-US" sz="2400" dirty="0" smtClean="0"/>
              <a:t>/s </a:t>
            </a:r>
            <a:r>
              <a:rPr lang="en-US" sz="2400" dirty="0" err="1" smtClean="0"/>
              <a:t>avg</a:t>
            </a:r>
            <a:r>
              <a:rPr lang="en-US" sz="2400" dirty="0"/>
              <a:t> </a:t>
            </a:r>
            <a:r>
              <a:rPr lang="en-US" sz="2400" dirty="0" smtClean="0"/>
              <a:t>traffic</a:t>
            </a:r>
            <a:endParaRPr lang="en-US" sz="2400" dirty="0" smtClean="0"/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Gbit</a:t>
            </a:r>
            <a:r>
              <a:rPr lang="en-US" sz="2400" dirty="0" smtClean="0"/>
              <a:t>/s peak traffic</a:t>
            </a:r>
            <a:endParaRPr lang="en-US" sz="2400" dirty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https://www.sixxs.net/pops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>
                <a:hlinkClick r:id="rId3"/>
              </a:rPr>
              <a:t>https://www.sixxs.net/misc/usage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>
                <a:hlinkClick r:id="rId4"/>
              </a:rPr>
              <a:t>https://www.sixxs.net/misc</a:t>
            </a:r>
            <a:r>
              <a:rPr lang="en-US" sz="1100" dirty="0" smtClean="0">
                <a:hlinkClick r:id="rId4"/>
              </a:rPr>
              <a:t>/traffic/</a:t>
            </a:r>
            <a:endParaRPr lang="en-US" sz="11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3" y="1552637"/>
            <a:ext cx="3778560" cy="1717527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307" y="3492668"/>
            <a:ext cx="2981667" cy="2981667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62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Thanks Concepts ICT, now part of KPN</a:t>
            </a:r>
            <a:r>
              <a:rPr lang="en-US" sz="2400" dirty="0"/>
              <a:t>,</a:t>
            </a:r>
            <a:r>
              <a:rPr lang="en-US" sz="2400" dirty="0" smtClean="0"/>
              <a:t> for hosting the central </a:t>
            </a:r>
            <a:r>
              <a:rPr lang="en-US" sz="2400" dirty="0" err="1" smtClean="0"/>
              <a:t>SixXS</a:t>
            </a:r>
            <a:r>
              <a:rPr lang="en-US" sz="2400" dirty="0" smtClean="0"/>
              <a:t> systems for twelve years!</a:t>
            </a:r>
          </a:p>
          <a:p>
            <a:r>
              <a:rPr lang="en-US" sz="2400" dirty="0" smtClean="0"/>
              <a:t>For security and safety, these functions are now hosted on our own, </a:t>
            </a:r>
            <a:r>
              <a:rPr lang="en-US" sz="2400" dirty="0" err="1" smtClean="0"/>
              <a:t>Pim+Jeroen’s</a:t>
            </a:r>
            <a:r>
              <a:rPr lang="en-US" sz="2400" dirty="0" smtClean="0"/>
              <a:t>, hardware in a redundant system &amp; network inside </a:t>
            </a:r>
            <a:r>
              <a:rPr lang="en-US" sz="2400" dirty="0" err="1" smtClean="0"/>
              <a:t>Deltalis’s</a:t>
            </a:r>
            <a:r>
              <a:rPr lang="en-US" sz="2400" dirty="0" smtClean="0"/>
              <a:t> datacenter-bunker. With many thanks to </a:t>
            </a:r>
            <a:r>
              <a:rPr lang="en-US" sz="2400" dirty="0" err="1" smtClean="0"/>
              <a:t>Deltalis</a:t>
            </a:r>
            <a:r>
              <a:rPr lang="en-US" sz="2400" dirty="0"/>
              <a:t> </a:t>
            </a:r>
            <a:r>
              <a:rPr lang="en-US" sz="2400" dirty="0" smtClean="0"/>
              <a:t>and IP-Max for having us there.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3" y="4039283"/>
            <a:ext cx="3567059" cy="2387866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157" y="4736144"/>
            <a:ext cx="1999137" cy="1338266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03714" y="4740153"/>
            <a:ext cx="2032597" cy="1360665"/>
          </a:xfrm>
          <a:prstGeom prst="rect">
            <a:avLst/>
          </a:prstGeom>
          <a:effectLst>
            <a:outerShdw blurRad="50800" dist="101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69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Massar</a:t>
            </a:r>
          </a:p>
          <a:p>
            <a:pPr algn="ctr">
              <a:spcBef>
                <a:spcPct val="50000"/>
              </a:spcBef>
            </a:pPr>
            <a:r>
              <a:rPr lang="nl-NL" b="0" dirty="0"/>
              <a:t>JRM1-</a:t>
            </a:r>
            <a:r>
              <a:rPr lang="nl-NL" b="0" dirty="0" smtClean="0"/>
              <a:t>RIPE</a:t>
            </a:r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2"/>
              </a:rPr>
              <a:t>http</a:t>
            </a:r>
            <a:r>
              <a:rPr lang="nl-NL" b="0" dirty="0">
                <a:hlinkClick r:id="rId2"/>
              </a:rPr>
              <a:t>://www.sixxs.net/</a:t>
            </a:r>
            <a:endParaRPr lang="nl-NL" b="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3"/>
              </a:rPr>
              <a:t>jeroen</a:t>
            </a:r>
            <a:r>
              <a:rPr lang="nl-NL" b="0" dirty="0">
                <a:hlinkClick r:id="rId3"/>
              </a:rPr>
              <a:t>@sixxs.net</a:t>
            </a: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two of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Jeroen Massar</a:t>
            </a:r>
          </a:p>
          <a:p>
            <a:pPr marL="457200" lvl="1" indent="0">
              <a:buNone/>
            </a:pPr>
            <a:r>
              <a:rPr lang="en-US" sz="2400" dirty="0" smtClean="0"/>
              <a:t>Day-to-day running, </a:t>
            </a:r>
            <a:r>
              <a:rPr lang="en-US" sz="2400" dirty="0" err="1" smtClean="0"/>
              <a:t>SixXS</a:t>
            </a:r>
            <a:r>
              <a:rPr lang="en-US" sz="2400" dirty="0" smtClean="0"/>
              <a:t> v1, v2+ design,</a:t>
            </a:r>
          </a:p>
          <a:p>
            <a:pPr marL="457200" lvl="1" indent="0">
              <a:buNone/>
            </a:pPr>
            <a:r>
              <a:rPr lang="en-US" sz="2400" dirty="0" err="1" smtClean="0"/>
              <a:t>sixxsd</a:t>
            </a:r>
            <a:r>
              <a:rPr lang="en-US" sz="2400" dirty="0" smtClean="0"/>
              <a:t>, </a:t>
            </a:r>
            <a:r>
              <a:rPr lang="en-US" sz="2400" dirty="0" smtClean="0"/>
              <a:t>frontend, </a:t>
            </a:r>
            <a:r>
              <a:rPr lang="en-US" sz="2400" dirty="0" err="1" smtClean="0"/>
              <a:t>PuTTY</a:t>
            </a:r>
            <a:r>
              <a:rPr lang="en-US" sz="2400" dirty="0" smtClean="0"/>
              <a:t>, </a:t>
            </a:r>
            <a:r>
              <a:rPr lang="en-US" sz="2400" dirty="0" err="1" smtClean="0"/>
              <a:t>ecmh</a:t>
            </a:r>
            <a:r>
              <a:rPr lang="en-US" sz="2400" dirty="0" smtClean="0"/>
              <a:t>, *</a:t>
            </a:r>
          </a:p>
          <a:p>
            <a:pPr marL="457200" lvl="1" indent="0">
              <a:buNone/>
            </a:pPr>
            <a:r>
              <a:rPr lang="en-US" sz="1100" dirty="0" smtClean="0"/>
              <a:t>Btw, my </a:t>
            </a:r>
            <a:r>
              <a:rPr lang="en-US" sz="1100" dirty="0" smtClean="0"/>
              <a:t>first </a:t>
            </a:r>
            <a:r>
              <a:rPr lang="en-US" sz="1100" dirty="0"/>
              <a:t>IPv6 </a:t>
            </a:r>
            <a:r>
              <a:rPr lang="en-US" sz="1100" dirty="0" smtClean="0"/>
              <a:t>prefix was </a:t>
            </a:r>
            <a:r>
              <a:rPr lang="en-US" sz="1100" dirty="0" smtClean="0"/>
              <a:t>5f04:4f00:c0xx::something courtesy of </a:t>
            </a:r>
            <a:r>
              <a:rPr lang="en-US" sz="1100" dirty="0" err="1" smtClean="0"/>
              <a:t>SURFnet</a:t>
            </a:r>
            <a:r>
              <a:rPr lang="en-US" sz="1100" dirty="0" smtClean="0"/>
              <a:t> </a:t>
            </a:r>
            <a:r>
              <a:rPr lang="en-US" sz="1100" dirty="0" smtClean="0"/>
              <a:t>(RFC1897).</a:t>
            </a:r>
          </a:p>
          <a:p>
            <a:pPr marL="457200" lvl="1" indent="0">
              <a:buNone/>
            </a:pPr>
            <a:r>
              <a:rPr lang="en-US" sz="1100" dirty="0" smtClean="0"/>
              <a:t>The remote tunnel endpoint</a:t>
            </a:r>
            <a:r>
              <a:rPr lang="en-US" sz="1100" dirty="0">
                <a:sym typeface="Wingdings"/>
              </a:rPr>
              <a:t> </a:t>
            </a:r>
            <a:r>
              <a:rPr lang="en-US" sz="1100" dirty="0" smtClean="0">
                <a:sym typeface="Wingdings"/>
              </a:rPr>
              <a:t>used was zesbot.ipv6.surfnet.nl which is still alive </a:t>
            </a:r>
            <a:r>
              <a:rPr lang="en-US" sz="1100" dirty="0" smtClean="0">
                <a:sym typeface="Wingdings"/>
              </a:rPr>
              <a:t>today.</a:t>
            </a:r>
            <a:endParaRPr lang="en-US" sz="1100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sz="2400" dirty="0" smtClean="0">
                <a:sym typeface="Wingdings"/>
              </a:rPr>
              <a:t>Work: Massar </a:t>
            </a:r>
            <a:r>
              <a:rPr lang="en-US" sz="2400" dirty="0" smtClean="0">
                <a:sym typeface="Wingdings"/>
              </a:rPr>
              <a:t>Networking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Pim</a:t>
            </a:r>
            <a:r>
              <a:rPr lang="en-US" sz="2400" dirty="0" smtClean="0"/>
              <a:t> van Pelt</a:t>
            </a:r>
          </a:p>
          <a:p>
            <a:pPr marL="457200" lvl="1" indent="0">
              <a:buNone/>
            </a:pPr>
            <a:r>
              <a:rPr lang="en-US" sz="2400" dirty="0" smtClean="0"/>
              <a:t>Original </a:t>
            </a:r>
            <a:r>
              <a:rPr lang="en-US" sz="2400" dirty="0" err="1" smtClean="0"/>
              <a:t>IPng.nl</a:t>
            </a:r>
            <a:r>
              <a:rPr lang="en-US" sz="2400" dirty="0" smtClean="0"/>
              <a:t> project, </a:t>
            </a:r>
            <a:r>
              <a:rPr lang="en-US" sz="2400" dirty="0" err="1" smtClean="0"/>
              <a:t>SixXS</a:t>
            </a:r>
            <a:r>
              <a:rPr lang="en-US" sz="2400" dirty="0" smtClean="0"/>
              <a:t> v1 design,</a:t>
            </a:r>
          </a:p>
          <a:p>
            <a:pPr marL="457200" lvl="1" indent="0">
              <a:buNone/>
            </a:pPr>
            <a:r>
              <a:rPr lang="en-US" sz="2400" dirty="0" smtClean="0"/>
              <a:t>policy, more </a:t>
            </a:r>
            <a:r>
              <a:rPr lang="en-US" sz="2400" dirty="0" err="1" smtClean="0"/>
              <a:t>PoPs</a:t>
            </a:r>
            <a:r>
              <a:rPr lang="en-US" sz="2400" dirty="0" smtClean="0"/>
              <a:t>, whiskey!</a:t>
            </a:r>
          </a:p>
          <a:p>
            <a:pPr marL="457200" lvl="1" indent="0">
              <a:buNone/>
            </a:pPr>
            <a:r>
              <a:rPr lang="en-US" sz="2400" dirty="0" smtClean="0"/>
              <a:t>Work: </a:t>
            </a:r>
            <a:r>
              <a:rPr lang="en-US" sz="2400" dirty="0" smtClean="0"/>
              <a:t>Google</a:t>
            </a: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5740" y="4227471"/>
            <a:ext cx="1211262" cy="1689100"/>
          </a:xfrm>
          <a:prstGeom prst="rect">
            <a:avLst/>
          </a:prstGeom>
          <a:noFill/>
          <a:ln/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4388" y="1582200"/>
            <a:ext cx="1122363" cy="1684338"/>
          </a:xfrm>
          <a:prstGeom prst="rect">
            <a:avLst/>
          </a:prstGeom>
          <a:noFill/>
          <a:ln/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84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SixXS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Didn</a:t>
            </a:r>
            <a:r>
              <a:rPr lang="fr-FR" sz="2400" dirty="0" smtClean="0"/>
              <a:t>’</a:t>
            </a:r>
            <a:r>
              <a:rPr lang="en-US" sz="2400" dirty="0" smtClean="0"/>
              <a:t>t have a static IPv4 address at home, didn’t have an IPv4 prefix either, everything behind NAT.</a:t>
            </a:r>
          </a:p>
          <a:p>
            <a:r>
              <a:rPr lang="en-US" sz="2400" dirty="0" smtClean="0"/>
              <a:t>IPv6 gave access from other locations with (tunneled) IPv6 to home (which had a tunnel).</a:t>
            </a:r>
          </a:p>
          <a:p>
            <a:r>
              <a:rPr lang="en-US" sz="2400" dirty="0" smtClean="0"/>
              <a:t>Can play IPv6Quake with friends without NAT issues.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atch the cows on the home cam. </a:t>
            </a:r>
            <a:r>
              <a:rPr lang="en-US" sz="1100" dirty="0" smtClean="0"/>
              <a:t>(</a:t>
            </a:r>
            <a:r>
              <a:rPr lang="en-US" sz="1100" dirty="0" err="1" smtClean="0"/>
              <a:t>RPi</a:t>
            </a:r>
            <a:r>
              <a:rPr lang="en-US" sz="1100" dirty="0" smtClean="0"/>
              <a:t> with a USB webcam on IPv6)</a:t>
            </a:r>
          </a:p>
          <a:p>
            <a:r>
              <a:rPr lang="en-US" sz="2400" dirty="0" smtClean="0"/>
              <a:t>Check the weather at home.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698" y="4470495"/>
            <a:ext cx="3400250" cy="1912641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509" y="4656154"/>
            <a:ext cx="2288833" cy="1625047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0" y="4865348"/>
            <a:ext cx="2095169" cy="1289683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0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</a:t>
            </a:r>
            <a:r>
              <a:rPr lang="en-US" dirty="0" smtClean="0"/>
              <a:t>History (1/1)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2000: Started in as </a:t>
            </a:r>
            <a:r>
              <a:rPr lang="en-US" sz="2400" dirty="0" err="1"/>
              <a:t>IPng.nl</a:t>
            </a:r>
            <a:r>
              <a:rPr lang="en-US" sz="2400" dirty="0"/>
              <a:t> with 1 </a:t>
            </a:r>
            <a:r>
              <a:rPr lang="en-US" sz="2400" dirty="0" err="1" smtClean="0"/>
              <a:t>PoP</a:t>
            </a:r>
            <a:r>
              <a:rPr lang="en-US" sz="2400" dirty="0" smtClean="0"/>
              <a:t> in Amsterdam.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2002: Became </a:t>
            </a:r>
            <a:r>
              <a:rPr lang="en-US" sz="2400" dirty="0" err="1"/>
              <a:t>SixXS</a:t>
            </a:r>
            <a:r>
              <a:rPr lang="en-US" sz="2400" dirty="0"/>
              <a:t> as we provided the service for multiple ISPs, GRH launched.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2003: Heartbeat, TIC, IPv6Gate.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2004: AICCU, IPv4Gate.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2005: USA, GRH Distributed </a:t>
            </a:r>
            <a:r>
              <a:rPr lang="en-US" sz="2400" dirty="0" err="1"/>
              <a:t>Traceroute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2006: AYIYA support, 6bone shutdown.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2007: New Zealand, Wiki, </a:t>
            </a:r>
            <a:r>
              <a:rPr lang="en-US" sz="2400" dirty="0" err="1" smtClean="0"/>
              <a:t>BitTorrent</a:t>
            </a:r>
            <a:r>
              <a:rPr lang="en-US" sz="2400" dirty="0"/>
              <a:t> </a:t>
            </a:r>
            <a:r>
              <a:rPr lang="en-US" sz="2400" dirty="0" smtClean="0"/>
              <a:t>Tracker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2008: IPv6 DNS Glue, DNSSEC, 10k+ users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100" dirty="0" smtClean="0">
                <a:hlinkClick r:id="rId2"/>
              </a:rPr>
              <a:t>https://www.sixxs.net/news/</a:t>
            </a:r>
            <a:endParaRPr lang="en-US" sz="11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2009</a:t>
            </a:r>
            <a:r>
              <a:rPr lang="en-US" sz="2400" dirty="0"/>
              <a:t>: -SIXXS </a:t>
            </a:r>
            <a:r>
              <a:rPr lang="en-US" sz="2400" dirty="0" smtClean="0"/>
              <a:t>handles, NTP service, Google-over-IPv6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2010: Brazil!, per-tunnel TIC password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2011: Alaska, Czech Republic, Greece, Hungary, New Caledonia, Russia + </a:t>
            </a:r>
            <a:r>
              <a:rPr lang="en-US" sz="2400" dirty="0" err="1" smtClean="0"/>
              <a:t>sixxsd</a:t>
            </a:r>
            <a:r>
              <a:rPr lang="en-US" sz="2400" dirty="0" smtClean="0"/>
              <a:t> v4 beta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2012: </a:t>
            </a:r>
            <a:r>
              <a:rPr lang="en-US" sz="2400" dirty="0" err="1" smtClean="0"/>
              <a:t>sixxsd</a:t>
            </a:r>
            <a:r>
              <a:rPr lang="en-US" sz="2400" dirty="0" smtClean="0"/>
              <a:t> v4 everywhere, Vietnam, Live Tunnel Status, 10 years </a:t>
            </a:r>
            <a:r>
              <a:rPr lang="en-US" sz="2400" dirty="0" err="1" smtClean="0"/>
              <a:t>SixXS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2013: 35k active users, TIC STARTTLS, real SSL cert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2014: maybe finally new AICCU? 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9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08" name="AutoShape 32"/>
          <p:cNvSpPr>
            <a:spLocks noChangeArrowheads="1"/>
          </p:cNvSpPr>
          <p:nvPr/>
        </p:nvSpPr>
        <p:spPr bwMode="auto">
          <a:xfrm>
            <a:off x="0" y="2517775"/>
            <a:ext cx="4098925" cy="3886200"/>
          </a:xfrm>
          <a:prstGeom prst="cloudCallout">
            <a:avLst>
              <a:gd name="adj1" fmla="val 53833"/>
              <a:gd name="adj2" fmla="val -38931"/>
            </a:avLst>
          </a:prstGeom>
          <a:solidFill>
            <a:srgbClr val="F10B0B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0606" name="AutoShape 30"/>
          <p:cNvSpPr>
            <a:spLocks noChangeArrowheads="1"/>
          </p:cNvSpPr>
          <p:nvPr/>
        </p:nvSpPr>
        <p:spPr bwMode="auto">
          <a:xfrm>
            <a:off x="4298950" y="1495425"/>
            <a:ext cx="4648200" cy="4267200"/>
          </a:xfrm>
          <a:prstGeom prst="cloudCallout">
            <a:avLst>
              <a:gd name="adj1" fmla="val 37329"/>
              <a:gd name="adj2" fmla="val 64023"/>
            </a:avLst>
          </a:pr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2239963" y="2955925"/>
            <a:ext cx="1874837" cy="2149475"/>
          </a:xfrm>
          <a:prstGeom prst="line">
            <a:avLst/>
          </a:prstGeom>
          <a:noFill/>
          <a:ln w="190500">
            <a:solidFill>
              <a:srgbClr val="F10B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RFC3053 – IPv6 Tunnel Broker</a:t>
            </a:r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1722438" y="50911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4041775" y="2366963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6981825" y="4514850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Oval 10"/>
          <p:cNvSpPr>
            <a:spLocks noChangeArrowheads="1"/>
          </p:cNvSpPr>
          <p:nvPr/>
        </p:nvSpPr>
        <p:spPr bwMode="auto">
          <a:xfrm>
            <a:off x="1127125" y="1782763"/>
            <a:ext cx="669925" cy="685800"/>
          </a:xfrm>
          <a:prstGeom prst="ellipse">
            <a:avLst/>
          </a:prstGeom>
          <a:solidFill>
            <a:srgbClr val="7190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2908300" y="36433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5376863" y="3216275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1798638" y="2193925"/>
            <a:ext cx="21939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454275" y="188912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config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018213" y="2865438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IPv6 router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7194550" y="40401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2533650" y="52466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</a:t>
            </a:r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3509963" y="4149725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IPv4 router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743450" y="2320925"/>
            <a:ext cx="111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</a:t>
            </a: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628650" y="1435100"/>
            <a:ext cx="193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Tunnel Broker</a:t>
            </a:r>
          </a:p>
        </p:txBody>
      </p:sp>
      <p:sp>
        <p:nvSpPr>
          <p:cNvPr id="280602" name="AutoShape 26"/>
          <p:cNvSpPr>
            <a:spLocks noChangeArrowheads="1"/>
          </p:cNvSpPr>
          <p:nvPr/>
        </p:nvSpPr>
        <p:spPr bwMode="auto">
          <a:xfrm>
            <a:off x="4040188" y="2363788"/>
            <a:ext cx="395287" cy="684212"/>
          </a:xfrm>
          <a:prstGeom prst="moon">
            <a:avLst>
              <a:gd name="adj" fmla="val 68273"/>
            </a:avLst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 flipV="1">
            <a:off x="2271713" y="2698750"/>
            <a:ext cx="2073275" cy="2392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4389438" y="2697163"/>
            <a:ext cx="2667000" cy="1905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3" name="AutoShape 27"/>
          <p:cNvSpPr>
            <a:spLocks noChangeArrowheads="1"/>
          </p:cNvSpPr>
          <p:nvPr/>
        </p:nvSpPr>
        <p:spPr bwMode="auto">
          <a:xfrm flipH="1">
            <a:off x="2106613" y="5094288"/>
            <a:ext cx="290512" cy="684212"/>
          </a:xfrm>
          <a:prstGeom prst="moon">
            <a:avLst>
              <a:gd name="adj" fmla="val 68273"/>
            </a:avLst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41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Protocol 41 = IPv6</a:t>
            </a:r>
          </a:p>
          <a:p>
            <a:r>
              <a:rPr lang="en-US" sz="2400" dirty="0"/>
              <a:t>It specifies how to put an IPv6 packet inside IPv4.</a:t>
            </a:r>
          </a:p>
          <a:p>
            <a:r>
              <a:rPr lang="en-US" sz="2400" dirty="0"/>
              <a:t>Protocol 41 is static only.</a:t>
            </a:r>
          </a:p>
          <a:p>
            <a:r>
              <a:rPr lang="en-US" sz="2400" dirty="0"/>
              <a:t>Protocol 41 doesn’t cross NATs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https://www.sixxs.net/faq/connectivity/?faq=</a:t>
            </a:r>
            <a:r>
              <a:rPr lang="en-US" sz="1100" dirty="0" smtClean="0">
                <a:hlinkClick r:id="rId2"/>
              </a:rPr>
              <a:t>comparison</a:t>
            </a:r>
            <a:endParaRPr lang="en-US" sz="11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SixXS Tunnel Broker</a:t>
            </a:r>
          </a:p>
        </p:txBody>
      </p:sp>
      <p:sp>
        <p:nvSpPr>
          <p:cNvPr id="281604" name="AutoShape 4"/>
          <p:cNvSpPr>
            <a:spLocks noChangeArrowheads="1"/>
          </p:cNvSpPr>
          <p:nvPr/>
        </p:nvSpPr>
        <p:spPr bwMode="auto">
          <a:xfrm>
            <a:off x="0" y="2517775"/>
            <a:ext cx="4098925" cy="3886200"/>
          </a:xfrm>
          <a:prstGeom prst="cloudCallout">
            <a:avLst>
              <a:gd name="adj1" fmla="val 53833"/>
              <a:gd name="adj2" fmla="val -38931"/>
            </a:avLst>
          </a:prstGeom>
          <a:solidFill>
            <a:srgbClr val="F10B0B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1605" name="AutoShape 5"/>
          <p:cNvSpPr>
            <a:spLocks noChangeArrowheads="1"/>
          </p:cNvSpPr>
          <p:nvPr/>
        </p:nvSpPr>
        <p:spPr bwMode="auto">
          <a:xfrm>
            <a:off x="4298950" y="1495425"/>
            <a:ext cx="4648200" cy="4267200"/>
          </a:xfrm>
          <a:prstGeom prst="cloudCallout">
            <a:avLst>
              <a:gd name="adj1" fmla="val 37329"/>
              <a:gd name="adj2" fmla="val 64023"/>
            </a:avLst>
          </a:pr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 flipV="1">
            <a:off x="2239963" y="2955925"/>
            <a:ext cx="1874837" cy="2149475"/>
          </a:xfrm>
          <a:prstGeom prst="line">
            <a:avLst/>
          </a:prstGeom>
          <a:noFill/>
          <a:ln w="190500">
            <a:solidFill>
              <a:srgbClr val="F10B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7" name="Oval 7"/>
          <p:cNvSpPr>
            <a:spLocks noChangeArrowheads="1"/>
          </p:cNvSpPr>
          <p:nvPr/>
        </p:nvSpPr>
        <p:spPr bwMode="auto">
          <a:xfrm>
            <a:off x="1722438" y="50911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8" name="Oval 8"/>
          <p:cNvSpPr>
            <a:spLocks noChangeArrowheads="1"/>
          </p:cNvSpPr>
          <p:nvPr/>
        </p:nvSpPr>
        <p:spPr bwMode="auto">
          <a:xfrm>
            <a:off x="4041775" y="2366963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Oval 9"/>
          <p:cNvSpPr>
            <a:spLocks noChangeArrowheads="1"/>
          </p:cNvSpPr>
          <p:nvPr/>
        </p:nvSpPr>
        <p:spPr bwMode="auto">
          <a:xfrm>
            <a:off x="6981825" y="4514850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0" name="Oval 10"/>
          <p:cNvSpPr>
            <a:spLocks noChangeArrowheads="1"/>
          </p:cNvSpPr>
          <p:nvPr/>
        </p:nvSpPr>
        <p:spPr bwMode="auto">
          <a:xfrm>
            <a:off x="1127125" y="1782763"/>
            <a:ext cx="669925" cy="685800"/>
          </a:xfrm>
          <a:prstGeom prst="ellipse">
            <a:avLst/>
          </a:prstGeom>
          <a:solidFill>
            <a:srgbClr val="7190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1" name="Oval 11"/>
          <p:cNvSpPr>
            <a:spLocks noChangeArrowheads="1"/>
          </p:cNvSpPr>
          <p:nvPr/>
        </p:nvSpPr>
        <p:spPr bwMode="auto">
          <a:xfrm>
            <a:off x="2908300" y="36433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2" name="Oval 12"/>
          <p:cNvSpPr>
            <a:spLocks noChangeArrowheads="1"/>
          </p:cNvSpPr>
          <p:nvPr/>
        </p:nvSpPr>
        <p:spPr bwMode="auto">
          <a:xfrm>
            <a:off x="5376863" y="3216275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1798638" y="2193925"/>
            <a:ext cx="21939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2454275" y="188912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config</a:t>
            </a: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6018213" y="2865438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IPv6 router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7194550" y="40401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2533650" y="52466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</a:t>
            </a:r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3509963" y="4149725"/>
            <a:ext cx="1114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IPv4 router or NAT</a:t>
            </a: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4743450" y="2320925"/>
            <a:ext cx="111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628650" y="1435100"/>
            <a:ext cx="193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Tunnel Broker</a:t>
            </a:r>
          </a:p>
        </p:txBody>
      </p:sp>
      <p:sp>
        <p:nvSpPr>
          <p:cNvPr id="281621" name="AutoShape 21"/>
          <p:cNvSpPr>
            <a:spLocks noChangeArrowheads="1"/>
          </p:cNvSpPr>
          <p:nvPr/>
        </p:nvSpPr>
        <p:spPr bwMode="auto">
          <a:xfrm>
            <a:off x="4040188" y="2363788"/>
            <a:ext cx="395287" cy="684212"/>
          </a:xfrm>
          <a:prstGeom prst="moon">
            <a:avLst>
              <a:gd name="adj" fmla="val 68273"/>
            </a:avLst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 flipV="1">
            <a:off x="2271713" y="2698750"/>
            <a:ext cx="2073275" cy="2392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4389438" y="2697163"/>
            <a:ext cx="2667000" cy="1905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4" name="AutoShape 24"/>
          <p:cNvSpPr>
            <a:spLocks noChangeArrowheads="1"/>
          </p:cNvSpPr>
          <p:nvPr/>
        </p:nvSpPr>
        <p:spPr bwMode="auto">
          <a:xfrm flipH="1">
            <a:off x="2106613" y="5094288"/>
            <a:ext cx="290512" cy="684212"/>
          </a:xfrm>
          <a:prstGeom prst="moon">
            <a:avLst>
              <a:gd name="adj" fmla="val 68273"/>
            </a:avLst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5" name="Line 25"/>
          <p:cNvSpPr>
            <a:spLocks noChangeShapeType="1"/>
          </p:cNvSpPr>
          <p:nvPr/>
        </p:nvSpPr>
        <p:spPr bwMode="auto">
          <a:xfrm flipH="1" flipV="1">
            <a:off x="1798638" y="2346325"/>
            <a:ext cx="213360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6" name="Text Box 26"/>
          <p:cNvSpPr txBox="1">
            <a:spLocks noChangeArrowheads="1"/>
          </p:cNvSpPr>
          <p:nvPr/>
        </p:nvSpPr>
        <p:spPr bwMode="auto">
          <a:xfrm>
            <a:off x="2287588" y="2578100"/>
            <a:ext cx="158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stats</a:t>
            </a:r>
          </a:p>
        </p:txBody>
      </p:sp>
      <p:sp>
        <p:nvSpPr>
          <p:cNvPr id="281627" name="Line 27"/>
          <p:cNvSpPr>
            <a:spLocks noChangeShapeType="1"/>
          </p:cNvSpPr>
          <p:nvPr/>
        </p:nvSpPr>
        <p:spPr bwMode="auto">
          <a:xfrm flipH="1" flipV="1">
            <a:off x="1508125" y="2574925"/>
            <a:ext cx="427038" cy="240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9" name="Text Box 29"/>
          <p:cNvSpPr txBox="1">
            <a:spLocks noChangeArrowheads="1"/>
          </p:cNvSpPr>
          <p:nvPr/>
        </p:nvSpPr>
        <p:spPr bwMode="auto">
          <a:xfrm>
            <a:off x="1677988" y="3598863"/>
            <a:ext cx="65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1512</Words>
  <Application>Microsoft Macintosh PowerPoint</Application>
  <PresentationFormat>On-screen Show (4:3)</PresentationFormat>
  <Paragraphs>207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2_Custom Design</vt:lpstr>
      <vt:lpstr>PowerPoint Presentation</vt:lpstr>
      <vt:lpstr>SixXS</vt:lpstr>
      <vt:lpstr>Just the two of us…</vt:lpstr>
      <vt:lpstr>Why SixXS?</vt:lpstr>
      <vt:lpstr>Short History (1/1)</vt:lpstr>
      <vt:lpstr>Short History (2/2)</vt:lpstr>
      <vt:lpstr>RFC3053 – IPv6 Tunnel Broker</vt:lpstr>
      <vt:lpstr>Protocol 41</vt:lpstr>
      <vt:lpstr>SixXS Tunnel Broker</vt:lpstr>
      <vt:lpstr>Heartbeat</vt:lpstr>
      <vt:lpstr>AYIYA – Anything in Anything</vt:lpstr>
      <vt:lpstr>AICCU</vt:lpstr>
      <vt:lpstr>CPEs / Mobiles</vt:lpstr>
      <vt:lpstr>Reviewing</vt:lpstr>
      <vt:lpstr>Abuse and ISK</vt:lpstr>
      <vt:lpstr>The SixXS Daemon</vt:lpstr>
      <vt:lpstr>Prefixes</vt:lpstr>
      <vt:lpstr>IPv6Gate</vt:lpstr>
      <vt:lpstr>RFC4193 - ULA</vt:lpstr>
      <vt:lpstr>GRH – Ghost Route Hunter</vt:lpstr>
      <vt:lpstr>Future / Wish list</vt:lpstr>
      <vt:lpstr>The Numbers</vt:lpstr>
      <vt:lpstr>One last thing…</vt:lpstr>
      <vt:lpstr>Questions?</vt:lpstr>
    </vt:vector>
  </TitlesOfParts>
  <Company>Unfix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Jeroen Massar</dc:creator>
  <cp:lastModifiedBy>Jeroen Massar</cp:lastModifiedBy>
  <cp:revision>131</cp:revision>
  <dcterms:created xsi:type="dcterms:W3CDTF">2002-01-07T22:44:10Z</dcterms:created>
  <dcterms:modified xsi:type="dcterms:W3CDTF">2014-05-23T02:34:52Z</dcterms:modified>
</cp:coreProperties>
</file>