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21"/>
  </p:notesMasterIdLst>
  <p:handoutMasterIdLst>
    <p:handoutMasterId r:id="rId22"/>
  </p:handoutMasterIdLst>
  <p:sldIdLst>
    <p:sldId id="264" r:id="rId2"/>
    <p:sldId id="268" r:id="rId3"/>
    <p:sldId id="267" r:id="rId4"/>
    <p:sldId id="271" r:id="rId5"/>
    <p:sldId id="272" r:id="rId6"/>
    <p:sldId id="278" r:id="rId7"/>
    <p:sldId id="280" r:id="rId8"/>
    <p:sldId id="286" r:id="rId9"/>
    <p:sldId id="288" r:id="rId10"/>
    <p:sldId id="281" r:id="rId11"/>
    <p:sldId id="293" r:id="rId12"/>
    <p:sldId id="292" r:id="rId13"/>
    <p:sldId id="289" r:id="rId14"/>
    <p:sldId id="298" r:id="rId15"/>
    <p:sldId id="303" r:id="rId16"/>
    <p:sldId id="299" r:id="rId17"/>
    <p:sldId id="300" r:id="rId18"/>
    <p:sldId id="301" r:id="rId19"/>
    <p:sldId id="302" r:id="rId20"/>
  </p:sldIdLst>
  <p:sldSz cx="9906000" cy="6858000" type="A4"/>
  <p:notesSz cx="6794500" cy="9931400"/>
  <p:custDataLst>
    <p:tags r:id="rId23"/>
  </p:custData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90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pos="6114">
          <p15:clr>
            <a:srgbClr val="A4A3A4"/>
          </p15:clr>
        </p15:guide>
        <p15:guide id="4" pos="39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87">
          <p15:clr>
            <a:srgbClr val="A4A3A4"/>
          </p15:clr>
        </p15:guide>
        <p15:guide id="2" pos="3977">
          <p15:clr>
            <a:srgbClr val="A4A3A4"/>
          </p15:clr>
        </p15:guide>
        <p15:guide id="3" pos="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folHlink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81F1C"/>
    <a:srgbClr val="E8BFAB"/>
    <a:srgbClr val="965700"/>
    <a:srgbClr val="F0D6A8"/>
    <a:srgbClr val="94820A"/>
    <a:srgbClr val="F5E6BD"/>
    <a:srgbClr val="404F21"/>
    <a:srgbClr val="D4DEB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76" autoAdjust="0"/>
    <p:restoredTop sz="99863" autoAdjust="0"/>
  </p:normalViewPr>
  <p:slideViewPr>
    <p:cSldViewPr showGuides="1">
      <p:cViewPr>
        <p:scale>
          <a:sx n="90" d="100"/>
          <a:sy n="90" d="100"/>
        </p:scale>
        <p:origin x="-1608" y="-1068"/>
      </p:cViewPr>
      <p:guideLst>
        <p:guide orient="horz" pos="890"/>
        <p:guide orient="horz" pos="4201"/>
        <p:guide pos="6114"/>
        <p:guide pos="398"/>
        <p:guide pos="1759"/>
      </p:guideLst>
    </p:cSldViewPr>
  </p:slideViewPr>
  <p:outlineViewPr>
    <p:cViewPr>
      <p:scale>
        <a:sx n="33" d="100"/>
        <a:sy n="33" d="100"/>
      </p:scale>
      <p:origin x="0" y="1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306" y="66"/>
      </p:cViewPr>
      <p:guideLst>
        <p:guide orient="horz" pos="3287"/>
        <p:guide pos="3977"/>
        <p:guide pos="3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wkgroup.com\DFS\data$\Group\Kommunikation\Flyer\Factsheet\Dokumente\Fol_111231_AWK_Entwicklung_Umsatz_2006-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CH"/>
  <c:chart>
    <c:autoTitleDeleted val="1"/>
    <c:plotArea>
      <c:layout>
        <c:manualLayout>
          <c:layoutTarget val="inner"/>
          <c:xMode val="edge"/>
          <c:yMode val="edge"/>
          <c:x val="0.22702356316493497"/>
          <c:y val="9.7796903194565077E-2"/>
          <c:w val="0.7290644570985797"/>
          <c:h val="0.78691147753095825"/>
        </c:manualLayout>
      </c:layout>
      <c:barChart>
        <c:barDir val="col"/>
        <c:grouping val="clustered"/>
        <c:ser>
          <c:idx val="0"/>
          <c:order val="0"/>
          <c:tx>
            <c:strRef>
              <c:f>'Entwicklung Umsatz'!$B$1</c:f>
              <c:strCache>
                <c:ptCount val="1"/>
                <c:pt idx="0">
                  <c:v>Umsatz</c:v>
                </c:pt>
              </c:strCache>
            </c:strRef>
          </c:tx>
          <c:cat>
            <c:numRef>
              <c:f>'Entwicklung Umsatz'!$A$3:$A$10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'Entwicklung Umsatz'!$B$3:$B$10</c:f>
              <c:numCache>
                <c:formatCode>_(* #,##0_);_(* \(#,##0\);_(* "-"_);_(@_)</c:formatCode>
                <c:ptCount val="8"/>
                <c:pt idx="0">
                  <c:v>19077039</c:v>
                </c:pt>
                <c:pt idx="1">
                  <c:v>20886069</c:v>
                </c:pt>
                <c:pt idx="2">
                  <c:v>23659335</c:v>
                </c:pt>
                <c:pt idx="3">
                  <c:v>24361740</c:v>
                </c:pt>
                <c:pt idx="4">
                  <c:v>25271370</c:v>
                </c:pt>
                <c:pt idx="5">
                  <c:v>27743094</c:v>
                </c:pt>
                <c:pt idx="6">
                  <c:v>29200000</c:v>
                </c:pt>
                <c:pt idx="7">
                  <c:v>33700000</c:v>
                </c:pt>
              </c:numCache>
            </c:numRef>
          </c:val>
        </c:ser>
        <c:axId val="111306624"/>
        <c:axId val="111343104"/>
      </c:barChart>
      <c:catAx>
        <c:axId val="111306624"/>
        <c:scaling>
          <c:orientation val="minMax"/>
        </c:scaling>
        <c:axPos val="b"/>
        <c:numFmt formatCode="General" sourceLinked="1"/>
        <c:tickLblPos val="nextTo"/>
        <c:crossAx val="111343104"/>
        <c:crossesAt val="0"/>
        <c:auto val="1"/>
        <c:lblAlgn val="ctr"/>
        <c:lblOffset val="100"/>
      </c:catAx>
      <c:valAx>
        <c:axId val="111343104"/>
        <c:scaling>
          <c:orientation val="minMax"/>
          <c:max val="36000000"/>
          <c:min val="1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e-CH"/>
                  <a:t>Mio. CHF</a:t>
                </a:r>
              </a:p>
            </c:rich>
          </c:tx>
          <c:layout>
            <c:manualLayout>
              <c:xMode val="edge"/>
              <c:yMode val="edge"/>
              <c:x val="1.2310626985843988E-2"/>
              <c:y val="0.36135218589446066"/>
            </c:manualLayout>
          </c:layout>
        </c:title>
        <c:numFmt formatCode="_(* #,##0_);_(* \(#,##0\);_(* &quot;-&quot;_);_(@_)" sourceLinked="1"/>
        <c:tickLblPos val="nextTo"/>
        <c:crossAx val="111306624"/>
        <c:crosses val="autoZero"/>
        <c:crossBetween val="between"/>
        <c:dispUnits>
          <c:builtInUnit val="millions"/>
        </c:dispUnits>
      </c:valAx>
      <c:spPr>
        <a:noFill/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 b="0">
          <a:latin typeface="Arial Narrow" panose="020B0606020202030204" pitchFamily="34" charset="0"/>
        </a:defRPr>
      </a:pPr>
      <a:endParaRPr lang="de-DE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35550" y="9553575"/>
            <a:ext cx="127635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62" tIns="0" rIns="18962" bIns="0" numCol="1" anchor="t" anchorCtr="0" compatLnSpc="1">
            <a:prstTxWarp prst="textNoShape">
              <a:avLst/>
            </a:prstTxWarp>
          </a:bodyPr>
          <a:lstStyle>
            <a:lvl1pPr algn="r" defTabSz="783942" eaLnBrk="0" hangingPunct="0">
              <a:defRPr sz="10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CH"/>
              <a:t>Seite </a:t>
            </a:r>
            <a:fld id="{82C2CAD9-5AC5-464C-8615-619BE0DE495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2600" y="9555163"/>
            <a:ext cx="5049838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62" tIns="0" rIns="18962" bIns="0" numCol="1" anchor="t" anchorCtr="0" compatLnSpc="1">
            <a:prstTxWarp prst="textNoShape">
              <a:avLst/>
            </a:prstTxWarp>
          </a:bodyPr>
          <a:lstStyle>
            <a:lvl1pPr algn="l" defTabSz="783942" eaLnBrk="0" hangingPunct="0">
              <a:defRPr sz="10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CH"/>
              <a:t>AWK Group</a:t>
            </a:r>
          </a:p>
        </p:txBody>
      </p:sp>
      <p:pic>
        <p:nvPicPr>
          <p:cNvPr id="12292" name="Picture 6" descr="J:\Kommunikation\Corporate_Design\Grafik-Elemente\Pyramide\AWK_PyramidePos_RGB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4513" y="156332"/>
            <a:ext cx="6238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551823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bildplatzhalter 10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927213"/>
            <a:ext cx="5832475" cy="40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pPr lvl="0"/>
            <a:r>
              <a:rPr lang="de-CH" noProof="0" dirty="0" err="1" smtClean="0"/>
              <a:t>  </a:t>
            </a:r>
            <a:endParaRPr lang="de-CH" noProof="0" dirty="0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035550" y="9553575"/>
            <a:ext cx="127635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62" tIns="0" rIns="18962" bIns="0" numCol="1" anchor="t" anchorCtr="0" compatLnSpc="1">
            <a:prstTxWarp prst="textNoShape">
              <a:avLst/>
            </a:prstTxWarp>
          </a:bodyPr>
          <a:lstStyle>
            <a:lvl1pPr algn="r" defTabSz="783942" eaLnBrk="0" hangingPunct="0"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CH"/>
              <a:t>Seite </a:t>
            </a:r>
            <a:fld id="{BD175881-983A-4DD9-A31C-16EEE17A736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2600" y="9555163"/>
            <a:ext cx="5049838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62" tIns="0" rIns="18962" bIns="0" numCol="1" anchor="t" anchorCtr="0" compatLnSpc="1">
            <a:prstTxWarp prst="textNoShape">
              <a:avLst/>
            </a:prstTxWarp>
          </a:bodyPr>
          <a:lstStyle>
            <a:lvl1pPr algn="l" defTabSz="783942" eaLnBrk="0" hangingPunct="0">
              <a:defRPr sz="10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CH"/>
              <a:t>AWK Group</a:t>
            </a:r>
          </a:p>
        </p:txBody>
      </p:sp>
      <p:sp>
        <p:nvSpPr>
          <p:cNvPr id="9" name="Notizenplatzhalter 8"/>
          <p:cNvSpPr>
            <a:spLocks noGrp="1"/>
          </p:cNvSpPr>
          <p:nvPr>
            <p:ph type="body" sz="quarter" idx="3"/>
          </p:nvPr>
        </p:nvSpPr>
        <p:spPr>
          <a:xfrm>
            <a:off x="481013" y="5222875"/>
            <a:ext cx="5832475" cy="42116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 smtClean="0"/>
              <a:t>Textmasterformate durch Klicken bearbeiten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  <a:endParaRPr lang="de-CH" noProof="0" dirty="0"/>
          </a:p>
        </p:txBody>
      </p:sp>
      <p:pic>
        <p:nvPicPr>
          <p:cNvPr id="10246" name="Picture 6" descr="J:\Kommunikation\Corporate_Design\Grafik-Elemente\Pyramide\AWK_PyramidePos_RGB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4513" y="156332"/>
            <a:ext cx="6238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835031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792163" rtl="0" eaLnBrk="0" fontAlgn="base" hangingPunct="0">
      <a:spcBef>
        <a:spcPct val="50000"/>
      </a:spcBef>
      <a:spcAft>
        <a:spcPct val="0"/>
      </a:spcAft>
      <a:tabLst>
        <a:tab pos="5708650" algn="r"/>
      </a:tabLst>
      <a:defRPr sz="1200" b="1"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1588" algn="l" defTabSz="792163" rtl="0" eaLnBrk="0" fontAlgn="base" hangingPunct="0">
      <a:spcBef>
        <a:spcPct val="40000"/>
      </a:spcBef>
      <a:spcAft>
        <a:spcPct val="0"/>
      </a:spcAft>
      <a:buSzPct val="110000"/>
      <a:tabLst>
        <a:tab pos="5708650" algn="r"/>
      </a:tabLst>
      <a:defRPr sz="1000"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180975" indent="-180975" algn="l" defTabSz="792163" rtl="0" eaLnBrk="0" fontAlgn="base" hangingPunct="0">
      <a:spcBef>
        <a:spcPct val="40000"/>
      </a:spcBef>
      <a:spcAft>
        <a:spcPct val="15000"/>
      </a:spcAft>
      <a:buFont typeface="Arial" charset="0"/>
      <a:buChar char="●"/>
      <a:tabLst>
        <a:tab pos="5708650" algn="r"/>
      </a:tabLst>
      <a:defRPr sz="1000"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358775" indent="-179388" algn="l" defTabSz="792163" rtl="0" eaLnBrk="0" fontAlgn="base" hangingPunct="0">
      <a:spcBef>
        <a:spcPct val="40000"/>
      </a:spcBef>
      <a:spcAft>
        <a:spcPct val="15000"/>
      </a:spcAft>
      <a:buChar char="–"/>
      <a:tabLst>
        <a:tab pos="5708650" algn="r"/>
      </a:tabLst>
      <a:defRPr sz="1000"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538163" indent="-180975" algn="l" defTabSz="792163" rtl="0" eaLnBrk="0" fontAlgn="base" hangingPunct="0">
      <a:spcBef>
        <a:spcPct val="40000"/>
      </a:spcBef>
      <a:spcAft>
        <a:spcPct val="0"/>
      </a:spcAft>
      <a:buFont typeface="Wingdings" pitchFamily="2" charset="2"/>
      <a:buChar char="§"/>
      <a:tabLst>
        <a:tab pos="5708650" algn="r"/>
      </a:tabLst>
      <a:defRPr sz="1000"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7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>
                <a:latin typeface="Arial" charset="0"/>
              </a:rPr>
              <a:t>AWK Group</a:t>
            </a:r>
          </a:p>
        </p:txBody>
      </p:sp>
      <p:sp>
        <p:nvSpPr>
          <p:cNvPr id="8195" name="Foliennummernplatzhalter 8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Seite </a:t>
            </a:r>
            <a:fld id="{767680A0-A1DD-4380-99BA-8B20B9DD79D9}" type="slidenum">
              <a:rPr lang="de-CH"/>
              <a:pPr>
                <a:defRPr/>
              </a:pPr>
              <a:t>1</a:t>
            </a:fld>
            <a:endParaRPr lang="de-CH"/>
          </a:p>
        </p:txBody>
      </p:sp>
      <p:sp>
        <p:nvSpPr>
          <p:cNvPr id="11268" name="Notizenplatzhalter 10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de-CH" dirty="0" smtClean="0">
              <a:latin typeface="Arial" charset="0"/>
            </a:endParaRPr>
          </a:p>
        </p:txBody>
      </p:sp>
      <p:sp>
        <p:nvSpPr>
          <p:cNvPr id="11269" name="Folienbildplatzhalter 1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1013" y="927100"/>
            <a:ext cx="5832475" cy="4038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875114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27100"/>
            <a:ext cx="5832475" cy="4038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BD175881-983A-4DD9-A31C-16EEE17A7366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AWK Group</a:t>
            </a:r>
            <a:endParaRPr lang="de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27100"/>
            <a:ext cx="5832475" cy="4038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BD175881-983A-4DD9-A31C-16EEE17A7366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AWK Group</a:t>
            </a:r>
            <a:endParaRPr lang="de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27100"/>
            <a:ext cx="5832475" cy="4038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BD175881-983A-4DD9-A31C-16EEE17A7366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AWK Group</a:t>
            </a:r>
            <a:endParaRPr lang="de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27100"/>
            <a:ext cx="5832475" cy="4038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BD175881-983A-4DD9-A31C-16EEE17A7366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AWK Group</a:t>
            </a:r>
            <a:endParaRPr lang="de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27100"/>
            <a:ext cx="5832475" cy="4038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BD175881-983A-4DD9-A31C-16EEE17A7366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AWK Group</a:t>
            </a:r>
            <a:endParaRPr lang="de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27100"/>
            <a:ext cx="5832475" cy="4038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BD175881-983A-4DD9-A31C-16EEE17A7366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AWK Group</a:t>
            </a:r>
            <a:endParaRPr lang="de-C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27100"/>
            <a:ext cx="5832475" cy="4038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BD175881-983A-4DD9-A31C-16EEE17A7366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AWK Group</a:t>
            </a:r>
            <a:endParaRPr lang="de-C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27100"/>
            <a:ext cx="5832475" cy="4038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BD175881-983A-4DD9-A31C-16EEE17A7366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AWK Group</a:t>
            </a:r>
            <a:endParaRPr lang="de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27100"/>
            <a:ext cx="5832475" cy="4038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BD175881-983A-4DD9-A31C-16EEE17A7366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AWK Group</a:t>
            </a:r>
            <a:endParaRPr lang="de-C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27100"/>
            <a:ext cx="5832475" cy="4038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BD175881-983A-4DD9-A31C-16EEE17A7366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AWK Group</a:t>
            </a:r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479425" y="927100"/>
            <a:ext cx="5835650" cy="4040188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="0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BD175881-983A-4DD9-A31C-16EEE17A7366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AWK Group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414175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27100"/>
            <a:ext cx="5832475" cy="4038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BD175881-983A-4DD9-A31C-16EEE17A7366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AWK Group</a:t>
            </a:r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27100"/>
            <a:ext cx="5832475" cy="4038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b="0" dirty="0" smtClean="0"/>
              <a:t>	</a:t>
            </a:r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BD175881-983A-4DD9-A31C-16EEE17A7366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AWK Group</a:t>
            </a:r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27100"/>
            <a:ext cx="5832475" cy="4038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BD175881-983A-4DD9-A31C-16EEE17A7366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AWK Group</a:t>
            </a:r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27100"/>
            <a:ext cx="5832475" cy="4038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="0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BD175881-983A-4DD9-A31C-16EEE17A7366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AWK Group</a:t>
            </a:r>
            <a:endParaRPr lang="de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27100"/>
            <a:ext cx="5832475" cy="4038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BD175881-983A-4DD9-A31C-16EEE17A7366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AWK Group</a:t>
            </a:r>
            <a:endParaRPr lang="de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27100"/>
            <a:ext cx="5832475" cy="4038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BD175881-983A-4DD9-A31C-16EEE17A7366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AWK Group</a:t>
            </a:r>
            <a:endParaRPr lang="de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27100"/>
            <a:ext cx="5832475" cy="4038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sz="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BD175881-983A-4DD9-A31C-16EEE17A7366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AWK Group</a:t>
            </a:r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WK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0" y="0"/>
            <a:ext cx="6969125" cy="68580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54000" tIns="46800" rIns="54000" bIns="46800" anchor="ctr"/>
          <a:lstStyle/>
          <a:p>
            <a:pPr eaLnBrk="0" hangingPunct="0">
              <a:defRPr/>
            </a:pPr>
            <a:endParaRPr lang="de-CH" sz="1600" dirty="0">
              <a:latin typeface="Arial" pitchFamily="34" charset="0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427288" y="293688"/>
            <a:ext cx="70516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08" tIns="45999" rIns="90408" bIns="45999">
            <a:spAutoFit/>
          </a:bodyPr>
          <a:lstStyle/>
          <a:p>
            <a:pPr algn="l" defTabSz="754063" eaLnBrk="0" hangingPunct="0">
              <a:defRPr/>
            </a:pPr>
            <a:endParaRPr lang="de-CH" sz="2300" b="1" noProof="1">
              <a:solidFill>
                <a:schemeClr val="tx1"/>
              </a:solidFill>
              <a:latin typeface="Arial" pitchFamily="34" charset="0"/>
              <a:cs typeface="+mn-cs"/>
            </a:endParaRPr>
          </a:p>
          <a:p>
            <a:pPr algn="l" defTabSz="754063" eaLnBrk="0" hangingPunct="0">
              <a:defRPr/>
            </a:pPr>
            <a:endParaRPr lang="de-CH" sz="2300" b="1" noProof="1">
              <a:solidFill>
                <a:schemeClr val="tx1"/>
              </a:solidFill>
              <a:latin typeface="Arial" pitchFamily="34" charset="0"/>
              <a:cs typeface="+mn-cs"/>
            </a:endParaRPr>
          </a:p>
          <a:p>
            <a:pPr algn="l" defTabSz="754063" eaLnBrk="0" hangingPunct="0">
              <a:defRPr/>
            </a:pPr>
            <a:endParaRPr lang="de-CH" sz="2300" b="1" noProof="1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6" name="Gerade Verbindung 5"/>
          <p:cNvCxnSpPr/>
          <p:nvPr>
            <p:custDataLst>
              <p:tags r:id="rId1"/>
            </p:custDataLst>
          </p:nvPr>
        </p:nvCxnSpPr>
        <p:spPr>
          <a:xfrm rot="10800000">
            <a:off x="631825" y="2924175"/>
            <a:ext cx="63373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J:\Kommunikation\Corporate_Design\Logo_mit_Claim\Positiv\RGB-Screen\AWK_LogoClaimPos_RGB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6613" y="5913276"/>
            <a:ext cx="251936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8" name="Rectangle 26"/>
          <p:cNvSpPr>
            <a:spLocks noGrp="1" noChangeArrowheads="1"/>
          </p:cNvSpPr>
          <p:nvPr>
            <p:ph type="ctrTitle" sz="quarter"/>
          </p:nvPr>
        </p:nvSpPr>
        <p:spPr>
          <a:xfrm>
            <a:off x="631825" y="188640"/>
            <a:ext cx="6049963" cy="2484276"/>
          </a:xfrm>
          <a:noFill/>
        </p:spPr>
        <p:txBody>
          <a:bodyPr anchor="b"/>
          <a:lstStyle>
            <a:lvl1pPr>
              <a:defRPr sz="2800" noProof="1">
                <a:latin typeface="+mj-lt"/>
              </a:defRPr>
            </a:lvl1pPr>
          </a:lstStyle>
          <a:p>
            <a:r>
              <a:rPr lang="de-DE" noProof="1" smtClean="0"/>
              <a:t>Titelmasterformat durch Klicken bearbeiten</a:t>
            </a:r>
            <a:endParaRPr lang="de-CH" noProof="1"/>
          </a:p>
        </p:txBody>
      </p:sp>
      <p:sp>
        <p:nvSpPr>
          <p:cNvPr id="8219" name="Rectangle 27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631824" y="3248980"/>
            <a:ext cx="6049963" cy="3421695"/>
          </a:xfrm>
          <a:noFill/>
        </p:spPr>
        <p:txBody>
          <a:bodyPr>
            <a:noAutofit/>
          </a:bodyPr>
          <a:lstStyle>
            <a:lvl1pPr marL="0" indent="0">
              <a:spcBef>
                <a:spcPct val="0"/>
              </a:spcBef>
              <a:buFontTx/>
              <a:buNone/>
              <a:tabLst>
                <a:tab pos="569913" algn="l"/>
                <a:tab pos="2189163" algn="l"/>
                <a:tab pos="3711575" algn="l"/>
                <a:tab pos="5238750" algn="l"/>
                <a:tab pos="7894638" algn="r"/>
              </a:tabLst>
              <a:defRPr sz="1600" noProof="1">
                <a:solidFill>
                  <a:schemeClr val="bg1"/>
                </a:solidFill>
                <a:latin typeface="+mn-lt"/>
              </a:defRPr>
            </a:lvl1pPr>
            <a:lvl2pPr marL="360363" indent="-360363"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noProof="1" smtClean="0"/>
              <a:t>Formatvorlage des Untertitelmasters durch Klicken bearbeiten</a:t>
            </a:r>
            <a:endParaRPr lang="de-CH" noProof="1" smtClean="0"/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8931859" y="6669088"/>
            <a:ext cx="802358" cy="18891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r"/>
            <a:r>
              <a:rPr lang="de-CH" sz="800" dirty="0" smtClean="0">
                <a:solidFill>
                  <a:schemeClr val="accent1"/>
                </a:solidFill>
                <a:latin typeface="Arial Narrow" pitchFamily="34" charset="0"/>
              </a:rPr>
              <a:t>www.awk.ch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 mi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1825" y="1412875"/>
            <a:ext cx="9074150" cy="5257800"/>
          </a:xfrm>
        </p:spPr>
        <p:txBody>
          <a:bodyPr numCol="2" spcCol="216000">
            <a:noAutofit/>
          </a:bodyPr>
          <a:lstStyle>
            <a:lvl1pPr marL="0" indent="0">
              <a:buFontTx/>
              <a:buNone/>
              <a:defRPr sz="1400">
                <a:latin typeface="+mn-lt"/>
              </a:defRPr>
            </a:lvl1pPr>
            <a:lvl2pPr marL="216000" indent="-216000">
              <a:buFont typeface="Arial" pitchFamily="34" charset="0"/>
              <a:buChar char="●"/>
              <a:defRPr sz="1400">
                <a:latin typeface="+mn-lt"/>
              </a:defRPr>
            </a:lvl2pPr>
            <a:lvl3pPr marL="432000" indent="-216000">
              <a:buFont typeface="Symbol" pitchFamily="18" charset="2"/>
              <a:buChar char="-"/>
              <a:defRPr sz="1400">
                <a:latin typeface="+mn-lt"/>
              </a:defRPr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4" name="Foliennummernplatzhalter 7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0A9CA-893F-48A2-9E55-3CD64C93054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 mit 2 Text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1825" y="1412875"/>
            <a:ext cx="4392000" cy="5257800"/>
          </a:xfrm>
        </p:spPr>
        <p:txBody>
          <a:bodyPr spcCol="216000">
            <a:noAutofit/>
          </a:bodyPr>
          <a:lstStyle>
            <a:lvl1pPr marL="0" indent="0">
              <a:buFontTx/>
              <a:buNone/>
              <a:defRPr sz="1400">
                <a:latin typeface="+mn-lt"/>
              </a:defRPr>
            </a:lvl1pPr>
            <a:lvl2pPr marL="216000" indent="-216000">
              <a:buFont typeface="Arial" pitchFamily="34" charset="0"/>
              <a:buChar char="●"/>
              <a:defRPr sz="1400">
                <a:latin typeface="+mn-lt"/>
              </a:defRPr>
            </a:lvl2pPr>
            <a:lvl3pPr marL="432000" indent="-216000">
              <a:buFont typeface="Symbol" pitchFamily="18" charset="2"/>
              <a:buChar char="-"/>
              <a:defRPr sz="1400">
                <a:latin typeface="+mn-lt"/>
              </a:defRPr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5313975" y="1412875"/>
            <a:ext cx="4392000" cy="5257800"/>
          </a:xfrm>
        </p:spPr>
        <p:txBody>
          <a:bodyPr spcCol="216000">
            <a:noAutofit/>
          </a:bodyPr>
          <a:lstStyle>
            <a:lvl1pPr marL="0" indent="0">
              <a:buFontTx/>
              <a:buNone/>
              <a:defRPr sz="1400">
                <a:latin typeface="+mn-lt"/>
              </a:defRPr>
            </a:lvl1pPr>
            <a:lvl2pPr marL="216000" indent="-216000">
              <a:buFont typeface="Arial" pitchFamily="34" charset="0"/>
              <a:buChar char="●"/>
              <a:defRPr sz="1400">
                <a:latin typeface="+mn-lt"/>
              </a:defRPr>
            </a:lvl2pPr>
            <a:lvl3pPr marL="432000" indent="-216000">
              <a:buFont typeface="Symbol" pitchFamily="18" charset="2"/>
              <a:buChar char="-"/>
              <a:defRPr sz="1400">
                <a:latin typeface="+mn-lt"/>
              </a:defRPr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5" name="Foliennummernplatzhalter 7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5B8BA-0571-4824-9CD8-951C03CEC18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WK Zwischen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54000" tIns="46800" rIns="54000" bIns="46800" anchor="ctr"/>
          <a:lstStyle/>
          <a:p>
            <a:pPr eaLnBrk="0" hangingPunct="0">
              <a:defRPr/>
            </a:pPr>
            <a:endParaRPr lang="de-CH" sz="1600" dirty="0">
              <a:latin typeface="Arial" pitchFamily="34" charset="0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427288" y="293688"/>
            <a:ext cx="70516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08" tIns="45999" rIns="90408" bIns="45999">
            <a:spAutoFit/>
          </a:bodyPr>
          <a:lstStyle/>
          <a:p>
            <a:pPr algn="l" defTabSz="754063" eaLnBrk="0" hangingPunct="0">
              <a:defRPr/>
            </a:pPr>
            <a:endParaRPr lang="de-CH" sz="2300" b="1" noProof="1">
              <a:solidFill>
                <a:schemeClr val="tx1"/>
              </a:solidFill>
              <a:latin typeface="Arial" pitchFamily="34" charset="0"/>
              <a:cs typeface="+mn-cs"/>
            </a:endParaRPr>
          </a:p>
          <a:p>
            <a:pPr algn="l" defTabSz="754063" eaLnBrk="0" hangingPunct="0">
              <a:defRPr/>
            </a:pPr>
            <a:endParaRPr lang="de-CH" sz="2300" b="1" noProof="1">
              <a:solidFill>
                <a:schemeClr val="tx1"/>
              </a:solidFill>
              <a:latin typeface="Arial" pitchFamily="34" charset="0"/>
              <a:cs typeface="+mn-cs"/>
            </a:endParaRPr>
          </a:p>
          <a:p>
            <a:pPr algn="l" defTabSz="754063" eaLnBrk="0" hangingPunct="0">
              <a:defRPr/>
            </a:pPr>
            <a:endParaRPr lang="de-CH" sz="2300" b="1" noProof="1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6" name="Gerade Verbindung 5"/>
          <p:cNvCxnSpPr/>
          <p:nvPr>
            <p:custDataLst>
              <p:tags r:id="rId1"/>
            </p:custDataLst>
          </p:nvPr>
        </p:nvCxnSpPr>
        <p:spPr>
          <a:xfrm rot="10800000">
            <a:off x="631825" y="2924175"/>
            <a:ext cx="63373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J:\Kommunikation\Corporate_Design\Grafik-Elemente\Pyramide\AWK_PyramideNeg_RGB.wmf"/>
          <p:cNvPicPr>
            <a:picLocks noChangeAspect="1" noChangeArrowheads="1"/>
          </p:cNvPicPr>
          <p:nvPr/>
        </p:nvPicPr>
        <p:blipFill>
          <a:blip r:embed="rId3" cstate="print"/>
          <a:srcRect r="41846" b="29442"/>
          <a:stretch>
            <a:fillRect/>
          </a:stretch>
        </p:blipFill>
        <p:spPr bwMode="auto">
          <a:xfrm>
            <a:off x="6969125" y="3392488"/>
            <a:ext cx="2936875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8" name="Rectangle 26"/>
          <p:cNvSpPr>
            <a:spLocks noGrp="1" noChangeArrowheads="1"/>
          </p:cNvSpPr>
          <p:nvPr>
            <p:ph type="ctrTitle" sz="quarter"/>
          </p:nvPr>
        </p:nvSpPr>
        <p:spPr>
          <a:xfrm>
            <a:off x="631825" y="188640"/>
            <a:ext cx="6337300" cy="2484276"/>
          </a:xfrm>
          <a:noFill/>
        </p:spPr>
        <p:txBody>
          <a:bodyPr anchor="b"/>
          <a:lstStyle>
            <a:lvl1pPr>
              <a:defRPr sz="2800" noProof="1">
                <a:latin typeface="+mj-lt"/>
              </a:defRPr>
            </a:lvl1pPr>
          </a:lstStyle>
          <a:p>
            <a:r>
              <a:rPr lang="de-DE" noProof="1" smtClean="0"/>
              <a:t>Titelmasterformat durch Klicken bearbeiten</a:t>
            </a:r>
            <a:endParaRPr lang="de-CH" noProof="1"/>
          </a:p>
        </p:txBody>
      </p:sp>
      <p:sp>
        <p:nvSpPr>
          <p:cNvPr id="8219" name="Rectangle 27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631824" y="3248980"/>
            <a:ext cx="6337301" cy="3421695"/>
          </a:xfrm>
          <a:noFill/>
        </p:spPr>
        <p:txBody>
          <a:bodyPr>
            <a:noAutofit/>
          </a:bodyPr>
          <a:lstStyle>
            <a:lvl1pPr marL="0" indent="0">
              <a:spcBef>
                <a:spcPct val="0"/>
              </a:spcBef>
              <a:buFontTx/>
              <a:buNone/>
              <a:tabLst>
                <a:tab pos="569913" algn="l"/>
                <a:tab pos="2189163" algn="l"/>
                <a:tab pos="3711575" algn="l"/>
                <a:tab pos="5238750" algn="l"/>
                <a:tab pos="7894638" algn="r"/>
              </a:tabLst>
              <a:defRPr sz="1600" noProof="1">
                <a:solidFill>
                  <a:schemeClr val="bg1"/>
                </a:solidFill>
                <a:latin typeface="+mn-lt"/>
              </a:defRPr>
            </a:lvl1pPr>
            <a:lvl2pPr marL="360363" indent="-360363"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noProof="1" smtClean="0"/>
              <a:t>Formatvorlage des Untertitelmasters durch Klicken bearbeiten</a:t>
            </a:r>
            <a:endParaRPr lang="de-CH" noProof="1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K Text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4" name="Foliennummernplatzhalter 7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8EE55-B125-412A-A83A-9467165A60D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K mit 2 Text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31824" y="1412875"/>
            <a:ext cx="4392000" cy="5257800"/>
          </a:xfrm>
        </p:spPr>
        <p:txBody>
          <a:bodyPr/>
          <a:lstStyle>
            <a:lvl1pPr>
              <a:tabLst>
                <a:tab pos="9056688" algn="r"/>
              </a:tabLst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13975" y="1412875"/>
            <a:ext cx="4392000" cy="525780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Foliennummernplatzhalter 7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E6BB-3227-496C-AE4A-EBEFD8081E1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WK ohne Text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Foliennummernplatzhalter 7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3655-C0E2-4663-B1F6-225C4287C56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WK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905999" cy="1016731"/>
          </a:xfrm>
          <a:solidFill>
            <a:schemeClr val="accent1"/>
          </a:solidFill>
        </p:spPr>
        <p:txBody>
          <a:bodyPr lIns="630000"/>
          <a:lstStyle>
            <a:lvl1pPr>
              <a:defRPr>
                <a:latin typeface="+mj-lt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A237-99B3-4897-960D-9D65003BF3F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K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>
            <p:custDataLst>
              <p:tags r:id="rId1"/>
            </p:custDataLst>
          </p:nvPr>
        </p:nvSpPr>
        <p:spPr>
          <a:xfrm>
            <a:off x="0" y="549275"/>
            <a:ext cx="9906000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7" tIns="35997" rIns="35997" bIns="35997" anchor="ctr"/>
          <a:lstStyle/>
          <a:p>
            <a:pPr algn="l" eaLnBrk="0" hangingPunct="0">
              <a:defRPr/>
            </a:pPr>
            <a:endParaRPr lang="de-CH" sz="1600" dirty="0">
              <a:solidFill>
                <a:schemeClr val="bg1"/>
              </a:solidFill>
            </a:endParaRPr>
          </a:p>
        </p:txBody>
      </p:sp>
      <p:pic>
        <p:nvPicPr>
          <p:cNvPr id="8" name="Picture 72" descr="J:\Kommunikation\Corporate_Design\Grafik-Elemente\Pyramide\AWK_PyramideNeg_RGB.wm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t="45821" b="28497"/>
          <a:stretch>
            <a:fillRect/>
          </a:stretch>
        </p:blipFill>
        <p:spPr bwMode="auto">
          <a:xfrm>
            <a:off x="7545388" y="549275"/>
            <a:ext cx="21605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1825" y="2"/>
            <a:ext cx="9074150" cy="54927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7" name="Textplatzhalter 19"/>
          <p:cNvSpPr>
            <a:spLocks noGrp="1"/>
          </p:cNvSpPr>
          <p:nvPr>
            <p:ph type="body" sz="quarter" idx="12"/>
          </p:nvPr>
        </p:nvSpPr>
        <p:spPr>
          <a:xfrm>
            <a:off x="631826" y="548682"/>
            <a:ext cx="9074150" cy="540059"/>
          </a:xfrm>
        </p:spPr>
        <p:txBody>
          <a:bodyPr tIns="71996" bIns="71996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0F1B8-5257-4007-960A-133934D7B60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K Subtitel mit 2 Text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31824" y="1412875"/>
            <a:ext cx="4392000" cy="5257800"/>
          </a:xfrm>
        </p:spPr>
        <p:txBody>
          <a:bodyPr/>
          <a:lstStyle>
            <a:lvl1pPr>
              <a:tabLst>
                <a:tab pos="9056688" algn="r"/>
              </a:tabLst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13975" y="1412875"/>
            <a:ext cx="4392000" cy="525780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6" name="Foliennummernplatzhalter 7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E6BB-3227-496C-AE4A-EBEFD8081E1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7" name="Rechteck 6"/>
          <p:cNvSpPr/>
          <p:nvPr userDrawn="1">
            <p:custDataLst>
              <p:tags r:id="rId1"/>
            </p:custDataLst>
          </p:nvPr>
        </p:nvSpPr>
        <p:spPr>
          <a:xfrm>
            <a:off x="0" y="549275"/>
            <a:ext cx="9906000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7" tIns="35997" rIns="35997" bIns="35997" anchor="ctr"/>
          <a:lstStyle/>
          <a:p>
            <a:pPr algn="l" eaLnBrk="0" hangingPunct="0">
              <a:defRPr/>
            </a:pPr>
            <a:endParaRPr lang="de-CH" sz="1600" dirty="0">
              <a:solidFill>
                <a:schemeClr val="bg1"/>
              </a:solidFill>
            </a:endParaRPr>
          </a:p>
        </p:txBody>
      </p:sp>
      <p:pic>
        <p:nvPicPr>
          <p:cNvPr id="8" name="Picture 72" descr="J:\Kommunikation\Corporate_Design\Grafik-Elemente\Pyramide\AWK_PyramideNeg_RGB.wmf"/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</a:blip>
          <a:srcRect t="45821" b="28497"/>
          <a:stretch>
            <a:fillRect/>
          </a:stretch>
        </p:blipFill>
        <p:spPr bwMode="auto">
          <a:xfrm>
            <a:off x="7545388" y="549275"/>
            <a:ext cx="21605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631825" y="2"/>
            <a:ext cx="9074150" cy="54927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0" name="Textplatzhalter 19"/>
          <p:cNvSpPr>
            <a:spLocks noGrp="1"/>
          </p:cNvSpPr>
          <p:nvPr>
            <p:ph type="body" sz="quarter" idx="12"/>
          </p:nvPr>
        </p:nvSpPr>
        <p:spPr>
          <a:xfrm>
            <a:off x="631826" y="548682"/>
            <a:ext cx="9074150" cy="540059"/>
          </a:xfrm>
        </p:spPr>
        <p:txBody>
          <a:bodyPr tIns="71996" bIns="71996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76038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K Subtitel ohne Text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>
            <p:custDataLst>
              <p:tags r:id="rId1"/>
            </p:custDataLst>
          </p:nvPr>
        </p:nvSpPr>
        <p:spPr>
          <a:xfrm>
            <a:off x="0" y="549275"/>
            <a:ext cx="9906000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7" tIns="35997" rIns="35997" bIns="35997" anchor="ctr"/>
          <a:lstStyle/>
          <a:p>
            <a:pPr algn="l" eaLnBrk="0" hangingPunct="0">
              <a:defRPr/>
            </a:pPr>
            <a:endParaRPr lang="de-CH" sz="1600" dirty="0">
              <a:solidFill>
                <a:schemeClr val="bg1"/>
              </a:solidFill>
            </a:endParaRPr>
          </a:p>
        </p:txBody>
      </p:sp>
      <p:pic>
        <p:nvPicPr>
          <p:cNvPr id="8" name="Picture 72" descr="J:\Kommunikation\Corporate_Design\Grafik-Elemente\Pyramide\AWK_PyramideNeg_RGB.wm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t="45821" b="28497"/>
          <a:stretch>
            <a:fillRect/>
          </a:stretch>
        </p:blipFill>
        <p:spPr bwMode="auto">
          <a:xfrm>
            <a:off x="7545388" y="549275"/>
            <a:ext cx="21605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1825" y="2"/>
            <a:ext cx="9074150" cy="54927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7" name="Textplatzhalter 19"/>
          <p:cNvSpPr>
            <a:spLocks noGrp="1"/>
          </p:cNvSpPr>
          <p:nvPr>
            <p:ph type="body" sz="quarter" idx="12"/>
          </p:nvPr>
        </p:nvSpPr>
        <p:spPr>
          <a:xfrm>
            <a:off x="631826" y="548682"/>
            <a:ext cx="9074150" cy="540059"/>
          </a:xfrm>
        </p:spPr>
        <p:txBody>
          <a:bodyPr tIns="71996" bIns="71996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0F1B8-5257-4007-960A-133934D7B60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awk.ch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030" name="think-cell Folie" r:id="rId14" imgW="360" imgH="360" progId="TCLayout.ActiveDocument.1">
              <p:embed/>
            </p:oleObj>
          </a:graphicData>
        </a:graphic>
      </p:graphicFrame>
      <p:sp>
        <p:nvSpPr>
          <p:cNvPr id="7" name="Rechteck 6"/>
          <p:cNvSpPr/>
          <p:nvPr/>
        </p:nvSpPr>
        <p:spPr bwMode="auto">
          <a:xfrm>
            <a:off x="8236916" y="460858"/>
            <a:ext cx="863194" cy="18891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l"/>
            <a:r>
              <a:rPr lang="de-CH" sz="800" dirty="0" smtClean="0">
                <a:solidFill>
                  <a:schemeClr val="bg1"/>
                </a:solidFill>
                <a:latin typeface="Arial Narrow" pitchFamily="34" charset="0"/>
                <a:hlinkClick r:id="rId15"/>
              </a:rPr>
              <a:t>http://www.awk.ch</a:t>
            </a:r>
            <a:r>
              <a:rPr lang="de-CH" sz="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906000" cy="10160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54000" tIns="46800" rIns="54000" bIns="46800" anchor="ctr"/>
          <a:lstStyle/>
          <a:p>
            <a:pPr eaLnBrk="0" hangingPunct="0">
              <a:defRPr/>
            </a:pPr>
            <a:endParaRPr lang="de-CH" sz="1600" dirty="0">
              <a:latin typeface="Arial" pitchFamily="34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631825" y="0"/>
            <a:ext cx="9074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Klicken Sie, um das</a:t>
            </a:r>
            <a:br>
              <a:rPr lang="de-CH" dirty="0" smtClean="0"/>
            </a:br>
            <a:r>
              <a:rPr lang="de-CH" dirty="0" smtClean="0"/>
              <a:t>Titelformat zu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12875"/>
            <a:ext cx="90741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CH" dirty="0" smtClean="0"/>
              <a:t>Klicken Sie, um die Formate des Vorlagentextes zu bearbeiten</a:t>
            </a:r>
          </a:p>
          <a:p>
            <a:pPr lvl="1"/>
            <a:r>
              <a:rPr lang="de-CH" dirty="0" smtClean="0"/>
              <a:t>Zweite Ebene 1</a:t>
            </a:r>
          </a:p>
          <a:p>
            <a:pPr lvl="2"/>
            <a:r>
              <a:rPr lang="de-CH" dirty="0" smtClean="0"/>
              <a:t>Zweite Ebene 2</a:t>
            </a:r>
          </a:p>
          <a:p>
            <a:pPr lvl="3"/>
            <a:r>
              <a:rPr lang="de-CH" dirty="0" smtClean="0"/>
              <a:t>Dritte Ebene 3</a:t>
            </a:r>
          </a:p>
        </p:txBody>
      </p:sp>
      <p:sp>
        <p:nvSpPr>
          <p:cNvPr id="72" name="Foliennummernplatzhalter 71"/>
          <p:cNvSpPr>
            <a:spLocks noGrp="1"/>
          </p:cNvSpPr>
          <p:nvPr>
            <p:ph type="sldNum" sz="quarter" idx="4"/>
          </p:nvPr>
        </p:nvSpPr>
        <p:spPr>
          <a:xfrm>
            <a:off x="8683625" y="6627571"/>
            <a:ext cx="1222375" cy="23042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4C0685A-BFD7-49AD-90B6-AAA77B824228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  <p:pic>
        <p:nvPicPr>
          <p:cNvPr id="1030" name="Picture 72" descr="J:\Kommunikation\Corporate_Design\Grafik-Elemente\Pyramide\AWK_PyramideNeg_RGB.wmf"/>
          <p:cNvPicPr>
            <a:picLocks noChangeAspect="1" noChangeArrowheads="1"/>
          </p:cNvPicPr>
          <p:nvPr/>
        </p:nvPicPr>
        <p:blipFill>
          <a:blip r:embed="rId16" cstate="print"/>
          <a:srcRect t="19672" b="31924"/>
          <a:stretch>
            <a:fillRect/>
          </a:stretch>
        </p:blipFill>
        <p:spPr bwMode="auto">
          <a:xfrm>
            <a:off x="7545388" y="0"/>
            <a:ext cx="21605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1" r:id="rId3"/>
    <p:sldLayoutId id="2147483690" r:id="rId4"/>
    <p:sldLayoutId id="2147483689" r:id="rId5"/>
    <p:sldLayoutId id="2147483695" r:id="rId6"/>
    <p:sldLayoutId id="2147483694" r:id="rId7"/>
    <p:sldLayoutId id="2147483697" r:id="rId8"/>
    <p:sldLayoutId id="2147483696" r:id="rId9"/>
    <p:sldLayoutId id="2147483688" r:id="rId10"/>
    <p:sldLayoutId id="21474836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62000" rtl="0" eaLnBrk="1" fontAlgn="base" hangingPunct="1">
        <a:lnSpc>
          <a:spcPct val="120000"/>
        </a:lnSpc>
        <a:spcBef>
          <a:spcPct val="0"/>
        </a:spcBef>
        <a:spcAft>
          <a:spcPct val="0"/>
        </a:spcAft>
        <a:tabLst>
          <a:tab pos="6905625" algn="r"/>
          <a:tab pos="9056688" algn="r"/>
        </a:tabLs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lnSpc>
          <a:spcPct val="120000"/>
        </a:lnSpc>
        <a:spcBef>
          <a:spcPct val="0"/>
        </a:spcBef>
        <a:spcAft>
          <a:spcPct val="0"/>
        </a:spcAft>
        <a:tabLst>
          <a:tab pos="7945438" algn="r"/>
        </a:tabLst>
        <a:defRPr sz="2400" b="1">
          <a:solidFill>
            <a:schemeClr val="bg1"/>
          </a:solidFill>
          <a:latin typeface="Arial" charset="0"/>
        </a:defRPr>
      </a:lvl2pPr>
      <a:lvl3pPr algn="l" defTabSz="762000" rtl="0" eaLnBrk="1" fontAlgn="base" hangingPunct="1">
        <a:lnSpc>
          <a:spcPct val="120000"/>
        </a:lnSpc>
        <a:spcBef>
          <a:spcPct val="0"/>
        </a:spcBef>
        <a:spcAft>
          <a:spcPct val="0"/>
        </a:spcAft>
        <a:tabLst>
          <a:tab pos="7945438" algn="r"/>
        </a:tabLst>
        <a:defRPr sz="2400" b="1">
          <a:solidFill>
            <a:schemeClr val="bg1"/>
          </a:solidFill>
          <a:latin typeface="Arial" charset="0"/>
        </a:defRPr>
      </a:lvl3pPr>
      <a:lvl4pPr algn="l" defTabSz="762000" rtl="0" eaLnBrk="1" fontAlgn="base" hangingPunct="1">
        <a:lnSpc>
          <a:spcPct val="120000"/>
        </a:lnSpc>
        <a:spcBef>
          <a:spcPct val="0"/>
        </a:spcBef>
        <a:spcAft>
          <a:spcPct val="0"/>
        </a:spcAft>
        <a:tabLst>
          <a:tab pos="7945438" algn="r"/>
        </a:tabLst>
        <a:defRPr sz="2400" b="1">
          <a:solidFill>
            <a:schemeClr val="bg1"/>
          </a:solidFill>
          <a:latin typeface="Arial" charset="0"/>
        </a:defRPr>
      </a:lvl4pPr>
      <a:lvl5pPr algn="l" defTabSz="762000" rtl="0" eaLnBrk="1" fontAlgn="base" hangingPunct="1">
        <a:lnSpc>
          <a:spcPct val="120000"/>
        </a:lnSpc>
        <a:spcBef>
          <a:spcPct val="0"/>
        </a:spcBef>
        <a:spcAft>
          <a:spcPct val="0"/>
        </a:spcAft>
        <a:tabLst>
          <a:tab pos="7945438" algn="r"/>
        </a:tabLst>
        <a:defRPr sz="2400" b="1">
          <a:solidFill>
            <a:schemeClr val="bg1"/>
          </a:solidFill>
          <a:latin typeface="Arial" charset="0"/>
        </a:defRPr>
      </a:lvl5pPr>
      <a:lvl6pPr marL="457200" algn="l" defTabSz="762000" rtl="0" eaLnBrk="1" fontAlgn="base" hangingPunct="1">
        <a:lnSpc>
          <a:spcPct val="120000"/>
        </a:lnSpc>
        <a:spcBef>
          <a:spcPct val="0"/>
        </a:spcBef>
        <a:spcAft>
          <a:spcPct val="0"/>
        </a:spcAft>
        <a:tabLst>
          <a:tab pos="7908925" algn="r"/>
        </a:tabLst>
        <a:defRPr sz="2800" b="1">
          <a:solidFill>
            <a:schemeClr val="bg1"/>
          </a:solidFill>
          <a:latin typeface="21 Futura Lt" pitchFamily="2" charset="0"/>
        </a:defRPr>
      </a:lvl6pPr>
      <a:lvl7pPr marL="914400" algn="l" defTabSz="762000" rtl="0" eaLnBrk="1" fontAlgn="base" hangingPunct="1">
        <a:lnSpc>
          <a:spcPct val="120000"/>
        </a:lnSpc>
        <a:spcBef>
          <a:spcPct val="0"/>
        </a:spcBef>
        <a:spcAft>
          <a:spcPct val="0"/>
        </a:spcAft>
        <a:tabLst>
          <a:tab pos="7908925" algn="r"/>
        </a:tabLst>
        <a:defRPr sz="2800" b="1">
          <a:solidFill>
            <a:schemeClr val="bg1"/>
          </a:solidFill>
          <a:latin typeface="21 Futura Lt" pitchFamily="2" charset="0"/>
        </a:defRPr>
      </a:lvl7pPr>
      <a:lvl8pPr marL="1371600" algn="l" defTabSz="762000" rtl="0" eaLnBrk="1" fontAlgn="base" hangingPunct="1">
        <a:lnSpc>
          <a:spcPct val="120000"/>
        </a:lnSpc>
        <a:spcBef>
          <a:spcPct val="0"/>
        </a:spcBef>
        <a:spcAft>
          <a:spcPct val="0"/>
        </a:spcAft>
        <a:tabLst>
          <a:tab pos="7908925" algn="r"/>
        </a:tabLst>
        <a:defRPr sz="2800" b="1">
          <a:solidFill>
            <a:schemeClr val="bg1"/>
          </a:solidFill>
          <a:latin typeface="21 Futura Lt" pitchFamily="2" charset="0"/>
        </a:defRPr>
      </a:lvl8pPr>
      <a:lvl9pPr marL="1828800" algn="l" defTabSz="762000" rtl="0" eaLnBrk="1" fontAlgn="base" hangingPunct="1">
        <a:lnSpc>
          <a:spcPct val="120000"/>
        </a:lnSpc>
        <a:spcBef>
          <a:spcPct val="0"/>
        </a:spcBef>
        <a:spcAft>
          <a:spcPct val="0"/>
        </a:spcAft>
        <a:tabLst>
          <a:tab pos="7908925" algn="r"/>
        </a:tabLst>
        <a:defRPr sz="2800" b="1">
          <a:solidFill>
            <a:schemeClr val="bg1"/>
          </a:solidFill>
          <a:latin typeface="21 Futura Lt" pitchFamily="2" charset="0"/>
        </a:defRPr>
      </a:lvl9pPr>
    </p:titleStyle>
    <p:bodyStyle>
      <a:lvl1pPr marL="358775" indent="-358775" algn="l" defTabSz="762000" rtl="0" eaLnBrk="1" fontAlgn="base" hangingPunct="1">
        <a:spcBef>
          <a:spcPct val="75000"/>
        </a:spcBef>
        <a:spcAft>
          <a:spcPct val="0"/>
        </a:spcAft>
        <a:buSzPct val="100000"/>
        <a:buFont typeface="Arial" charset="0"/>
        <a:buChar char="●"/>
        <a:tabLst>
          <a:tab pos="9056688" algn="r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0363" algn="l" defTabSz="762000" rtl="0" eaLnBrk="1" fontAlgn="base" hangingPunct="1">
        <a:spcBef>
          <a:spcPct val="40000"/>
        </a:spcBef>
        <a:spcAft>
          <a:spcPct val="0"/>
        </a:spcAft>
        <a:buSzPct val="100000"/>
        <a:buFont typeface="Arial" charset="0"/>
        <a:buChar char="─"/>
        <a:tabLst>
          <a:tab pos="9056688" algn="r"/>
        </a:tabLst>
        <a:defRPr>
          <a:solidFill>
            <a:schemeClr val="tx1"/>
          </a:solidFill>
          <a:latin typeface="+mn-lt"/>
        </a:defRPr>
      </a:lvl2pPr>
      <a:lvl3pPr marL="990600" indent="-273050" algn="l" defTabSz="762000" rtl="0" eaLnBrk="1" fontAlgn="base" hangingPunct="1">
        <a:spcBef>
          <a:spcPct val="40000"/>
        </a:spcBef>
        <a:spcAft>
          <a:spcPct val="0"/>
        </a:spcAft>
        <a:buFont typeface="Wingdings" pitchFamily="2" charset="2"/>
        <a:buChar char="§"/>
        <a:tabLst>
          <a:tab pos="9056688" algn="r"/>
        </a:tabLst>
        <a:defRPr sz="1600">
          <a:solidFill>
            <a:schemeClr val="tx1"/>
          </a:solidFill>
          <a:latin typeface="+mn-lt"/>
        </a:defRPr>
      </a:lvl3pPr>
      <a:lvl4pPr marL="1344613" indent="-269875" algn="l" defTabSz="762000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tabLst>
          <a:tab pos="7862888" algn="r"/>
        </a:tabLst>
        <a:defRPr sz="1400">
          <a:solidFill>
            <a:schemeClr val="tx1"/>
          </a:solidFill>
          <a:latin typeface="+mn-lt"/>
        </a:defRPr>
      </a:lvl4pPr>
      <a:lvl5pPr marL="1784350" indent="-342900" algn="l" defTabSz="762000" rtl="0" eaLnBrk="1" fontAlgn="base" hangingPunct="1">
        <a:spcBef>
          <a:spcPct val="40000"/>
        </a:spcBef>
        <a:spcAft>
          <a:spcPct val="0"/>
        </a:spcAft>
        <a:buChar char="–"/>
        <a:tabLst>
          <a:tab pos="7862888" algn="r"/>
        </a:tabLst>
        <a:defRPr sz="2000">
          <a:solidFill>
            <a:schemeClr val="tx1"/>
          </a:solidFill>
          <a:latin typeface="+mn-lt"/>
        </a:defRPr>
      </a:lvl5pPr>
      <a:lvl6pPr marL="2241550" indent="-342900" algn="l" defTabSz="762000" rtl="0" eaLnBrk="1" fontAlgn="base" hangingPunct="1">
        <a:spcBef>
          <a:spcPct val="40000"/>
        </a:spcBef>
        <a:spcAft>
          <a:spcPct val="0"/>
        </a:spcAft>
        <a:buChar char="–"/>
        <a:tabLst>
          <a:tab pos="7862888" algn="r"/>
        </a:tabLst>
        <a:defRPr sz="2000">
          <a:solidFill>
            <a:schemeClr val="tx1"/>
          </a:solidFill>
          <a:latin typeface="+mn-lt"/>
        </a:defRPr>
      </a:lvl6pPr>
      <a:lvl7pPr marL="2698750" indent="-342900" algn="l" defTabSz="762000" rtl="0" eaLnBrk="1" fontAlgn="base" hangingPunct="1">
        <a:spcBef>
          <a:spcPct val="40000"/>
        </a:spcBef>
        <a:spcAft>
          <a:spcPct val="0"/>
        </a:spcAft>
        <a:buChar char="–"/>
        <a:tabLst>
          <a:tab pos="7862888" algn="r"/>
        </a:tabLst>
        <a:defRPr sz="2000">
          <a:solidFill>
            <a:schemeClr val="tx1"/>
          </a:solidFill>
          <a:latin typeface="+mn-lt"/>
        </a:defRPr>
      </a:lvl7pPr>
      <a:lvl8pPr marL="3155950" indent="-342900" algn="l" defTabSz="762000" rtl="0" eaLnBrk="1" fontAlgn="base" hangingPunct="1">
        <a:spcBef>
          <a:spcPct val="40000"/>
        </a:spcBef>
        <a:spcAft>
          <a:spcPct val="0"/>
        </a:spcAft>
        <a:buChar char="–"/>
        <a:tabLst>
          <a:tab pos="7862888" algn="r"/>
        </a:tabLst>
        <a:defRPr sz="2000">
          <a:solidFill>
            <a:schemeClr val="tx1"/>
          </a:solidFill>
          <a:latin typeface="+mn-lt"/>
        </a:defRPr>
      </a:lvl8pPr>
      <a:lvl9pPr marL="3613150" indent="-342900" algn="l" defTabSz="762000" rtl="0" eaLnBrk="1" fontAlgn="base" hangingPunct="1">
        <a:spcBef>
          <a:spcPct val="40000"/>
        </a:spcBef>
        <a:spcAft>
          <a:spcPct val="0"/>
        </a:spcAft>
        <a:buChar char="–"/>
        <a:tabLst>
          <a:tab pos="7862888" algn="r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eb.demo.icinga.org/icinga-web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wissipv6council.ch/de/events/IPv6-Monitoring-bei-AWK" TargetMode="External"/><Relationship Id="rId5" Type="http://schemas.openxmlformats.org/officeDocument/2006/relationships/hyperlink" Target="http://demo.phpipam.net/login/" TargetMode="External"/><Relationship Id="rId4" Type="http://schemas.openxmlformats.org/officeDocument/2006/relationships/hyperlink" Target="http://classic.demo.icinga.org/icinga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eb.demo.icinga.org/icinga-web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demo.phpipam.net/login/" TargetMode="External"/><Relationship Id="rId4" Type="http://schemas.openxmlformats.org/officeDocument/2006/relationships/hyperlink" Target="http://classic.demo.icinga.org/icinga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11" Type="http://schemas.openxmlformats.org/officeDocument/2006/relationships/chart" Target="../charts/chart1.xml"/><Relationship Id="rId5" Type="http://schemas.openxmlformats.org/officeDocument/2006/relationships/tags" Target="../tags/tag10.xml"/><Relationship Id="rId10" Type="http://schemas.openxmlformats.org/officeDocument/2006/relationships/image" Target="../media/image5.jpeg"/><Relationship Id="rId4" Type="http://schemas.openxmlformats.org/officeDocument/2006/relationships/tags" Target="../tags/tag9.xml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31825" y="188913"/>
            <a:ext cx="6049963" cy="2484437"/>
          </a:xfrm>
        </p:spPr>
        <p:txBody>
          <a:bodyPr/>
          <a:lstStyle/>
          <a:p>
            <a:r>
              <a:rPr lang="de-CH" sz="2600" dirty="0" smtClean="0"/>
              <a:t>Monitoring einer Dual-</a:t>
            </a:r>
            <a:r>
              <a:rPr lang="de-CH" sz="2600" dirty="0" err="1" smtClean="0"/>
              <a:t>Stack</a:t>
            </a:r>
            <a:r>
              <a:rPr lang="de-CH" sz="2600" dirty="0" smtClean="0"/>
              <a:t>-Umgebung</a:t>
            </a:r>
            <a:br>
              <a:rPr lang="de-CH" sz="2600" dirty="0" smtClean="0"/>
            </a:br>
            <a:endParaRPr lang="de-CH" sz="26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31825" y="3249613"/>
            <a:ext cx="6049963" cy="3421062"/>
          </a:xfrm>
        </p:spPr>
        <p:txBody>
          <a:bodyPr/>
          <a:lstStyle/>
          <a:p>
            <a:r>
              <a:rPr lang="de-CH" dirty="0" smtClean="0"/>
              <a:t>IPv6-Kongress, 23. Mai 2014</a:t>
            </a:r>
          </a:p>
          <a:p>
            <a:endParaRPr lang="de-CH" dirty="0" smtClean="0"/>
          </a:p>
          <a:p>
            <a:r>
              <a:rPr lang="de-CH" dirty="0" smtClean="0"/>
              <a:t>Gabriel Müller, Senior Consultant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50178" name="think-cell Folie" r:id="rId4" imgW="360" imgH="360" progId="TCLayout.ActiveDocument.1">
              <p:embed/>
            </p:oleObj>
          </a:graphicData>
        </a:graphic>
      </p:graphicFrame>
      <p:sp>
        <p:nvSpPr>
          <p:cNvPr id="18" name="Rechteck 17"/>
          <p:cNvSpPr/>
          <p:nvPr/>
        </p:nvSpPr>
        <p:spPr bwMode="auto">
          <a:xfrm>
            <a:off x="632520" y="1484784"/>
            <a:ext cx="1224136" cy="4752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endParaRPr lang="de-CH" dirty="0" err="1" smtClean="0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Weiteres Vorgehen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8EE55-B125-412A-A83A-9467165A60D8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4124" y="1412776"/>
            <a:ext cx="2675380" cy="16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7"/>
          <p:cNvCxnSpPr/>
          <p:nvPr/>
        </p:nvCxnSpPr>
        <p:spPr bwMode="auto">
          <a:xfrm>
            <a:off x="6897216" y="2996952"/>
            <a:ext cx="720080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>
            <a:off x="8697416" y="2996952"/>
            <a:ext cx="720080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11" name="Abgerundetes Rechteck 10"/>
          <p:cNvSpPr/>
          <p:nvPr/>
        </p:nvSpPr>
        <p:spPr bwMode="auto">
          <a:xfrm>
            <a:off x="704528" y="1844824"/>
            <a:ext cx="1728192" cy="792088"/>
          </a:xfrm>
          <a:prstGeom prst="roundRect">
            <a:avLst>
              <a:gd name="adj" fmla="val 1629"/>
            </a:avLst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r>
              <a:rPr lang="de-CH" sz="2000" dirty="0" smtClean="0">
                <a:latin typeface="+mn-lt"/>
              </a:rPr>
              <a:t>Management / Monitoring</a:t>
            </a: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704528" y="3465048"/>
            <a:ext cx="1728192" cy="792000"/>
          </a:xfrm>
          <a:prstGeom prst="roundRect">
            <a:avLst>
              <a:gd name="adj" fmla="val 1629"/>
            </a:avLst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r>
              <a:rPr lang="de-CH" sz="2000" dirty="0" smtClean="0">
                <a:latin typeface="+mn-lt"/>
              </a:rPr>
              <a:t>Security</a:t>
            </a: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704528" y="5085184"/>
            <a:ext cx="1728192" cy="792000"/>
          </a:xfrm>
          <a:prstGeom prst="roundRect">
            <a:avLst>
              <a:gd name="adj" fmla="val 1629"/>
            </a:avLst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r>
              <a:rPr lang="de-CH" sz="2000" dirty="0" smtClean="0">
                <a:latin typeface="+mn-lt"/>
              </a:rPr>
              <a:t>Edge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792413" y="1844824"/>
            <a:ext cx="3960787" cy="665173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358775" indent="-358775" algn="l">
              <a:spcBef>
                <a:spcPts val="300"/>
              </a:spcBef>
              <a:buSzPct val="100000"/>
              <a:buFont typeface="Arial" pitchFamily="34" charset="0"/>
              <a:buChar char="●"/>
            </a:pP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Erweiterung der Aussenstandorte</a:t>
            </a:r>
          </a:p>
          <a:p>
            <a:pPr marL="358775" indent="-358775" algn="l">
              <a:spcBef>
                <a:spcPts val="300"/>
              </a:spcBef>
              <a:buSzPct val="100000"/>
              <a:buFont typeface="Arial" pitchFamily="34" charset="0"/>
              <a:buChar char="●"/>
            </a:pP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IPv6 über Tunnel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792413" y="3473454"/>
            <a:ext cx="3528739" cy="665173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266700" indent="-266700" algn="l">
              <a:spcBef>
                <a:spcPts val="300"/>
              </a:spcBef>
              <a:buSzPct val="100000"/>
              <a:buFont typeface="Arial" pitchFamily="34" charset="0"/>
              <a:buChar char="●"/>
            </a:pP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Evaluation neuer Firewalls</a:t>
            </a:r>
          </a:p>
          <a:p>
            <a:pPr marL="266700" indent="-266700" algn="l">
              <a:spcBef>
                <a:spcPts val="300"/>
              </a:spcBef>
              <a:buSzPct val="100000"/>
              <a:buFont typeface="Arial" pitchFamily="34" charset="0"/>
              <a:buChar char="●"/>
            </a:pP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First-Hop Security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792413" y="5085184"/>
            <a:ext cx="3168699" cy="665173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358775" indent="-358775" algn="l">
              <a:spcBef>
                <a:spcPts val="300"/>
              </a:spcBef>
              <a:buSzPct val="100000"/>
              <a:buFont typeface="Arial" pitchFamily="34" charset="0"/>
              <a:buChar char="●"/>
            </a:pP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Mail Security Gateway</a:t>
            </a:r>
          </a:p>
          <a:p>
            <a:pPr marL="358775" indent="-358775" algn="l">
              <a:spcBef>
                <a:spcPts val="300"/>
              </a:spcBef>
              <a:buSzPct val="100000"/>
              <a:buFont typeface="Arial" pitchFamily="34" charset="0"/>
              <a:buChar char="●"/>
            </a:pP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Client VPN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kt 19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64514" name="think-cell Folie" r:id="rId4" imgW="360" imgH="360" progId="TCLayout.ActiveDocument.1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Nicht-technische Aspekte und Chancen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72680" y="1412776"/>
            <a:ext cx="7777310" cy="5257800"/>
          </a:xfrm>
        </p:spPr>
        <p:txBody>
          <a:bodyPr>
            <a:normAutofit fontScale="77500" lnSpcReduction="20000"/>
          </a:bodyPr>
          <a:lstStyle/>
          <a:p>
            <a:r>
              <a:rPr lang="de-CH" dirty="0" smtClean="0"/>
              <a:t>KMUs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/>
              <a:t>Stetig steigenden Verfügbarkeitsanforderungen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/>
              <a:t>Redundanz ohne Monitoring macht keinen Sinn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/>
              <a:t>Bei Neuaufbau IPv6 direkt mit integrieren</a:t>
            </a:r>
          </a:p>
          <a:p>
            <a:r>
              <a:rPr lang="de-CH" dirty="0" smtClean="0"/>
              <a:t>Grossunternehmen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/>
              <a:t>Managementumgebung vorhanden, Netzwerkgrenzen klar definiert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/>
              <a:t>Parallel-Aufbau einer neuen Umgebung möglich</a:t>
            </a:r>
          </a:p>
          <a:p>
            <a:r>
              <a:rPr lang="de-CH" dirty="0" smtClean="0"/>
              <a:t>Management-Insel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/>
              <a:t>Im positiven Sinn, da klar definierte Grenzen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/>
              <a:t>Klare Trennung hin zu unternehmenskritischen Netzbereichen</a:t>
            </a:r>
          </a:p>
          <a:p>
            <a:r>
              <a:rPr lang="de-CH" dirty="0" smtClean="0"/>
              <a:t>Herstellerangaben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/>
              <a:t>Sind mit Vorsicht zu geniessen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/>
              <a:t>Oft sind Informationen nur sehr schwer zu finden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/>
              <a:t>Erfahrungen als Indikator für zukünftig notwendige Beschaffungen</a:t>
            </a:r>
          </a:p>
          <a:p>
            <a:r>
              <a:rPr lang="de-CH" dirty="0" smtClean="0"/>
              <a:t>Den ersten Schritt wagen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/>
              <a:t>Es braucht oft nicht viel, manchmal reicht ein Buch und Zeit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/>
              <a:t>Durch positive Erfahrungen wird die ablehnende Haltung gegenüber IPv6 oft abgelegt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8EE55-B125-412A-A83A-9467165A60D8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  <p:grpSp>
        <p:nvGrpSpPr>
          <p:cNvPr id="27" name="Gruppieren 26"/>
          <p:cNvGrpSpPr/>
          <p:nvPr/>
        </p:nvGrpSpPr>
        <p:grpSpPr>
          <a:xfrm>
            <a:off x="488504" y="4599218"/>
            <a:ext cx="1224000" cy="792000"/>
            <a:chOff x="488640" y="2474982"/>
            <a:chExt cx="1224000" cy="792000"/>
          </a:xfrm>
        </p:grpSpPr>
        <p:sp>
          <p:nvSpPr>
            <p:cNvPr id="19" name="Rechteck 18"/>
            <p:cNvSpPr/>
            <p:nvPr/>
          </p:nvSpPr>
          <p:spPr bwMode="auto">
            <a:xfrm>
              <a:off x="488640" y="2474982"/>
              <a:ext cx="1224000" cy="79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lIns="72000" tIns="36000" rIns="36000" bIns="36000" rtlCol="0" anchor="ctr"/>
            <a:lstStyle/>
            <a:p>
              <a:pPr algn="ctr"/>
              <a:endParaRPr lang="de-CH" dirty="0" err="1" smtClean="0">
                <a:latin typeface="+mn-lt"/>
              </a:endParaRPr>
            </a:p>
          </p:txBody>
        </p:sp>
        <p:pic>
          <p:nvPicPr>
            <p:cNvPr id="5" name="Picture 8" descr="http://www.ipv6forum.com/im/logos/ipv6_ready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1176" y="2492896"/>
              <a:ext cx="601914" cy="720000"/>
            </a:xfrm>
            <a:prstGeom prst="rect">
              <a:avLst/>
            </a:prstGeom>
            <a:noFill/>
          </p:spPr>
        </p:pic>
      </p:grpSp>
      <p:sp>
        <p:nvSpPr>
          <p:cNvPr id="10" name="Rechteck 9"/>
          <p:cNvSpPr/>
          <p:nvPr/>
        </p:nvSpPr>
        <p:spPr bwMode="auto">
          <a:xfrm>
            <a:off x="488504" y="1412776"/>
            <a:ext cx="1224000" cy="79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r>
              <a:rPr lang="de-CH" dirty="0" smtClean="0">
                <a:latin typeface="+mn-lt"/>
              </a:rPr>
              <a:t>All IP</a:t>
            </a:r>
          </a:p>
        </p:txBody>
      </p:sp>
      <p:grpSp>
        <p:nvGrpSpPr>
          <p:cNvPr id="6" name="Gruppieren 20"/>
          <p:cNvGrpSpPr/>
          <p:nvPr/>
        </p:nvGrpSpPr>
        <p:grpSpPr>
          <a:xfrm>
            <a:off x="488504" y="5661336"/>
            <a:ext cx="1224000" cy="792000"/>
            <a:chOff x="560512" y="3645024"/>
            <a:chExt cx="1440160" cy="936104"/>
          </a:xfrm>
        </p:grpSpPr>
        <p:sp>
          <p:nvSpPr>
            <p:cNvPr id="22" name="Rechteck 21"/>
            <p:cNvSpPr/>
            <p:nvPr/>
          </p:nvSpPr>
          <p:spPr bwMode="auto">
            <a:xfrm>
              <a:off x="560512" y="3645024"/>
              <a:ext cx="1440160" cy="93610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lIns="72000" tIns="36000" rIns="36000" bIns="36000" rtlCol="0" anchor="ctr"/>
            <a:lstStyle/>
            <a:p>
              <a:pPr algn="ctr"/>
              <a:r>
                <a:rPr lang="de-CH" dirty="0" smtClean="0">
                  <a:solidFill>
                    <a:schemeClr val="bg1"/>
                  </a:solidFill>
                  <a:latin typeface="+mn-lt"/>
                </a:rPr>
                <a:t>IP      6</a:t>
              </a:r>
            </a:p>
            <a:p>
              <a:pPr algn="ctr"/>
              <a:r>
                <a:rPr lang="de-CH" dirty="0" smtClean="0">
                  <a:solidFill>
                    <a:schemeClr val="bg1"/>
                  </a:solidFill>
                  <a:latin typeface="+mn-lt"/>
                </a:rPr>
                <a:t>JUST DO IT.</a:t>
              </a:r>
              <a:endParaRPr lang="de-CH" dirty="0" err="1" smtClean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23" name="Gerade Verbindung 22"/>
            <p:cNvCxnSpPr/>
            <p:nvPr/>
          </p:nvCxnSpPr>
          <p:spPr bwMode="auto">
            <a:xfrm>
              <a:off x="1208584" y="4005064"/>
              <a:ext cx="72008" cy="72008"/>
            </a:xfrm>
            <a:prstGeom prst="line">
              <a:avLst/>
            </a:prstGeom>
            <a:solidFill>
              <a:schemeClr val="hlink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24" name="Gerade Verbindung 23"/>
            <p:cNvCxnSpPr/>
            <p:nvPr/>
          </p:nvCxnSpPr>
          <p:spPr bwMode="auto">
            <a:xfrm flipV="1">
              <a:off x="1280592" y="3861048"/>
              <a:ext cx="216024" cy="216024"/>
            </a:xfrm>
            <a:prstGeom prst="line">
              <a:avLst/>
            </a:prstGeom>
            <a:solidFill>
              <a:schemeClr val="hlink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</p:grpSp>
      <p:grpSp>
        <p:nvGrpSpPr>
          <p:cNvPr id="11" name="Gruppieren 35"/>
          <p:cNvGrpSpPr/>
          <p:nvPr/>
        </p:nvGrpSpPr>
        <p:grpSpPr>
          <a:xfrm>
            <a:off x="488504" y="3537012"/>
            <a:ext cx="1224000" cy="792088"/>
            <a:chOff x="272480" y="1268760"/>
            <a:chExt cx="1224000" cy="792088"/>
          </a:xfrm>
        </p:grpSpPr>
        <p:grpSp>
          <p:nvGrpSpPr>
            <p:cNvPr id="12" name="Gruppieren 5"/>
            <p:cNvGrpSpPr/>
            <p:nvPr/>
          </p:nvGrpSpPr>
          <p:grpSpPr>
            <a:xfrm>
              <a:off x="272480" y="1268760"/>
              <a:ext cx="1080120" cy="792088"/>
              <a:chOff x="5169024" y="2708920"/>
              <a:chExt cx="1008112" cy="792088"/>
            </a:xfrm>
          </p:grpSpPr>
          <p:sp>
            <p:nvSpPr>
              <p:cNvPr id="7" name="Rechteck 6"/>
              <p:cNvSpPr/>
              <p:nvPr/>
            </p:nvSpPr>
            <p:spPr bwMode="auto">
              <a:xfrm>
                <a:off x="5169024" y="2708920"/>
                <a:ext cx="1008112" cy="7920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 lIns="72000" tIns="36000" rIns="36000" bIns="36000" rtlCol="0" anchor="ctr"/>
              <a:lstStyle/>
              <a:p>
                <a:pPr algn="ctr"/>
                <a:endParaRPr lang="de-CH" dirty="0" err="1" smtClean="0">
                  <a:latin typeface="+mn-lt"/>
                </a:endParaRPr>
              </a:p>
            </p:txBody>
          </p:sp>
          <p:sp>
            <p:nvSpPr>
              <p:cNvPr id="8" name="Freihandform 7"/>
              <p:cNvSpPr/>
              <p:nvPr/>
            </p:nvSpPr>
            <p:spPr bwMode="auto">
              <a:xfrm>
                <a:off x="5256294" y="2780928"/>
                <a:ext cx="848837" cy="648072"/>
              </a:xfrm>
              <a:custGeom>
                <a:avLst/>
                <a:gdLst>
                  <a:gd name="connsiteX0" fmla="*/ 762000 w 1775460"/>
                  <a:gd name="connsiteY0" fmla="*/ 114300 h 1394460"/>
                  <a:gd name="connsiteX1" fmla="*/ 495300 w 1775460"/>
                  <a:gd name="connsiteY1" fmla="*/ 106680 h 1394460"/>
                  <a:gd name="connsiteX2" fmla="*/ 358140 w 1775460"/>
                  <a:gd name="connsiteY2" fmla="*/ 114300 h 1394460"/>
                  <a:gd name="connsiteX3" fmla="*/ 312420 w 1775460"/>
                  <a:gd name="connsiteY3" fmla="*/ 129540 h 1394460"/>
                  <a:gd name="connsiteX4" fmla="*/ 289560 w 1775460"/>
                  <a:gd name="connsiteY4" fmla="*/ 152400 h 1394460"/>
                  <a:gd name="connsiteX5" fmla="*/ 259080 w 1775460"/>
                  <a:gd name="connsiteY5" fmla="*/ 175260 h 1394460"/>
                  <a:gd name="connsiteX6" fmla="*/ 243840 w 1775460"/>
                  <a:gd name="connsiteY6" fmla="*/ 198120 h 1394460"/>
                  <a:gd name="connsiteX7" fmla="*/ 198120 w 1775460"/>
                  <a:gd name="connsiteY7" fmla="*/ 243840 h 1394460"/>
                  <a:gd name="connsiteX8" fmla="*/ 182880 w 1775460"/>
                  <a:gd name="connsiteY8" fmla="*/ 266700 h 1394460"/>
                  <a:gd name="connsiteX9" fmla="*/ 167640 w 1775460"/>
                  <a:gd name="connsiteY9" fmla="*/ 312420 h 1394460"/>
                  <a:gd name="connsiteX10" fmla="*/ 144780 w 1775460"/>
                  <a:gd name="connsiteY10" fmla="*/ 480060 h 1394460"/>
                  <a:gd name="connsiteX11" fmla="*/ 129540 w 1775460"/>
                  <a:gd name="connsiteY11" fmla="*/ 502920 h 1394460"/>
                  <a:gd name="connsiteX12" fmla="*/ 99060 w 1775460"/>
                  <a:gd name="connsiteY12" fmla="*/ 556260 h 1394460"/>
                  <a:gd name="connsiteX13" fmla="*/ 76200 w 1775460"/>
                  <a:gd name="connsiteY13" fmla="*/ 571500 h 1394460"/>
                  <a:gd name="connsiteX14" fmla="*/ 45720 w 1775460"/>
                  <a:gd name="connsiteY14" fmla="*/ 617220 h 1394460"/>
                  <a:gd name="connsiteX15" fmla="*/ 30480 w 1775460"/>
                  <a:gd name="connsiteY15" fmla="*/ 640080 h 1394460"/>
                  <a:gd name="connsiteX16" fmla="*/ 15240 w 1775460"/>
                  <a:gd name="connsiteY16" fmla="*/ 685800 h 1394460"/>
                  <a:gd name="connsiteX17" fmla="*/ 7620 w 1775460"/>
                  <a:gd name="connsiteY17" fmla="*/ 708660 h 1394460"/>
                  <a:gd name="connsiteX18" fmla="*/ 0 w 1775460"/>
                  <a:gd name="connsiteY18" fmla="*/ 731520 h 1394460"/>
                  <a:gd name="connsiteX19" fmla="*/ 45720 w 1775460"/>
                  <a:gd name="connsiteY19" fmla="*/ 830580 h 1394460"/>
                  <a:gd name="connsiteX20" fmla="*/ 76200 w 1775460"/>
                  <a:gd name="connsiteY20" fmla="*/ 845820 h 1394460"/>
                  <a:gd name="connsiteX21" fmla="*/ 129540 w 1775460"/>
                  <a:gd name="connsiteY21" fmla="*/ 899160 h 1394460"/>
                  <a:gd name="connsiteX22" fmla="*/ 152400 w 1775460"/>
                  <a:gd name="connsiteY22" fmla="*/ 914400 h 1394460"/>
                  <a:gd name="connsiteX23" fmla="*/ 198120 w 1775460"/>
                  <a:gd name="connsiteY23" fmla="*/ 929640 h 1394460"/>
                  <a:gd name="connsiteX24" fmla="*/ 220980 w 1775460"/>
                  <a:gd name="connsiteY24" fmla="*/ 944880 h 1394460"/>
                  <a:gd name="connsiteX25" fmla="*/ 304800 w 1775460"/>
                  <a:gd name="connsiteY25" fmla="*/ 967740 h 1394460"/>
                  <a:gd name="connsiteX26" fmla="*/ 350520 w 1775460"/>
                  <a:gd name="connsiteY26" fmla="*/ 975360 h 1394460"/>
                  <a:gd name="connsiteX27" fmla="*/ 457200 w 1775460"/>
                  <a:gd name="connsiteY27" fmla="*/ 998220 h 1394460"/>
                  <a:gd name="connsiteX28" fmla="*/ 510540 w 1775460"/>
                  <a:gd name="connsiteY28" fmla="*/ 1036320 h 1394460"/>
                  <a:gd name="connsiteX29" fmla="*/ 525780 w 1775460"/>
                  <a:gd name="connsiteY29" fmla="*/ 1066800 h 1394460"/>
                  <a:gd name="connsiteX30" fmla="*/ 541020 w 1775460"/>
                  <a:gd name="connsiteY30" fmla="*/ 1089660 h 1394460"/>
                  <a:gd name="connsiteX31" fmla="*/ 563880 w 1775460"/>
                  <a:gd name="connsiteY31" fmla="*/ 1165860 h 1394460"/>
                  <a:gd name="connsiteX32" fmla="*/ 579120 w 1775460"/>
                  <a:gd name="connsiteY32" fmla="*/ 1203960 h 1394460"/>
                  <a:gd name="connsiteX33" fmla="*/ 594360 w 1775460"/>
                  <a:gd name="connsiteY33" fmla="*/ 1226820 h 1394460"/>
                  <a:gd name="connsiteX34" fmla="*/ 609600 w 1775460"/>
                  <a:gd name="connsiteY34" fmla="*/ 1257300 h 1394460"/>
                  <a:gd name="connsiteX35" fmla="*/ 640080 w 1775460"/>
                  <a:gd name="connsiteY35" fmla="*/ 1272540 h 1394460"/>
                  <a:gd name="connsiteX36" fmla="*/ 685800 w 1775460"/>
                  <a:gd name="connsiteY36" fmla="*/ 1310640 h 1394460"/>
                  <a:gd name="connsiteX37" fmla="*/ 731520 w 1775460"/>
                  <a:gd name="connsiteY37" fmla="*/ 1325880 h 1394460"/>
                  <a:gd name="connsiteX38" fmla="*/ 777240 w 1775460"/>
                  <a:gd name="connsiteY38" fmla="*/ 1356360 h 1394460"/>
                  <a:gd name="connsiteX39" fmla="*/ 845820 w 1775460"/>
                  <a:gd name="connsiteY39" fmla="*/ 1363980 h 1394460"/>
                  <a:gd name="connsiteX40" fmla="*/ 906780 w 1775460"/>
                  <a:gd name="connsiteY40" fmla="*/ 1379220 h 1394460"/>
                  <a:gd name="connsiteX41" fmla="*/ 929640 w 1775460"/>
                  <a:gd name="connsiteY41" fmla="*/ 1386840 h 1394460"/>
                  <a:gd name="connsiteX42" fmla="*/ 975360 w 1775460"/>
                  <a:gd name="connsiteY42" fmla="*/ 1394460 h 1394460"/>
                  <a:gd name="connsiteX43" fmla="*/ 1051560 w 1775460"/>
                  <a:gd name="connsiteY43" fmla="*/ 1386840 h 1394460"/>
                  <a:gd name="connsiteX44" fmla="*/ 1082040 w 1775460"/>
                  <a:gd name="connsiteY44" fmla="*/ 1371600 h 1394460"/>
                  <a:gd name="connsiteX45" fmla="*/ 1150620 w 1775460"/>
                  <a:gd name="connsiteY45" fmla="*/ 1341120 h 1394460"/>
                  <a:gd name="connsiteX46" fmla="*/ 1165860 w 1775460"/>
                  <a:gd name="connsiteY46" fmla="*/ 1318260 h 1394460"/>
                  <a:gd name="connsiteX47" fmla="*/ 1188720 w 1775460"/>
                  <a:gd name="connsiteY47" fmla="*/ 1303020 h 1394460"/>
                  <a:gd name="connsiteX48" fmla="*/ 1219200 w 1775460"/>
                  <a:gd name="connsiteY48" fmla="*/ 1257300 h 1394460"/>
                  <a:gd name="connsiteX49" fmla="*/ 1310640 w 1775460"/>
                  <a:gd name="connsiteY49" fmla="*/ 1181100 h 1394460"/>
                  <a:gd name="connsiteX50" fmla="*/ 1341120 w 1775460"/>
                  <a:gd name="connsiteY50" fmla="*/ 1127760 h 1394460"/>
                  <a:gd name="connsiteX51" fmla="*/ 1363980 w 1775460"/>
                  <a:gd name="connsiteY51" fmla="*/ 1112520 h 1394460"/>
                  <a:gd name="connsiteX52" fmla="*/ 1417320 w 1775460"/>
                  <a:gd name="connsiteY52" fmla="*/ 1097280 h 1394460"/>
                  <a:gd name="connsiteX53" fmla="*/ 1455420 w 1775460"/>
                  <a:gd name="connsiteY53" fmla="*/ 1082040 h 1394460"/>
                  <a:gd name="connsiteX54" fmla="*/ 1668780 w 1775460"/>
                  <a:gd name="connsiteY54" fmla="*/ 1066800 h 1394460"/>
                  <a:gd name="connsiteX55" fmla="*/ 1767840 w 1775460"/>
                  <a:gd name="connsiteY55" fmla="*/ 1036320 h 1394460"/>
                  <a:gd name="connsiteX56" fmla="*/ 1775460 w 1775460"/>
                  <a:gd name="connsiteY56" fmla="*/ 1013460 h 1394460"/>
                  <a:gd name="connsiteX57" fmla="*/ 1752600 w 1775460"/>
                  <a:gd name="connsiteY57" fmla="*/ 883920 h 1394460"/>
                  <a:gd name="connsiteX58" fmla="*/ 1737360 w 1775460"/>
                  <a:gd name="connsiteY58" fmla="*/ 861060 h 1394460"/>
                  <a:gd name="connsiteX59" fmla="*/ 1714500 w 1775460"/>
                  <a:gd name="connsiteY59" fmla="*/ 815340 h 1394460"/>
                  <a:gd name="connsiteX60" fmla="*/ 1691640 w 1775460"/>
                  <a:gd name="connsiteY60" fmla="*/ 800100 h 1394460"/>
                  <a:gd name="connsiteX61" fmla="*/ 1661160 w 1775460"/>
                  <a:gd name="connsiteY61" fmla="*/ 762000 h 1394460"/>
                  <a:gd name="connsiteX62" fmla="*/ 1630680 w 1775460"/>
                  <a:gd name="connsiteY62" fmla="*/ 716280 h 1394460"/>
                  <a:gd name="connsiteX63" fmla="*/ 1607820 w 1775460"/>
                  <a:gd name="connsiteY63" fmla="*/ 701040 h 1394460"/>
                  <a:gd name="connsiteX64" fmla="*/ 1577340 w 1775460"/>
                  <a:gd name="connsiteY64" fmla="*/ 693420 h 1394460"/>
                  <a:gd name="connsiteX65" fmla="*/ 1424940 w 1775460"/>
                  <a:gd name="connsiteY65" fmla="*/ 685800 h 1394460"/>
                  <a:gd name="connsiteX66" fmla="*/ 1143000 w 1775460"/>
                  <a:gd name="connsiteY66" fmla="*/ 670560 h 1394460"/>
                  <a:gd name="connsiteX67" fmla="*/ 1082040 w 1775460"/>
                  <a:gd name="connsiteY67" fmla="*/ 647700 h 1394460"/>
                  <a:gd name="connsiteX68" fmla="*/ 1036320 w 1775460"/>
                  <a:gd name="connsiteY68" fmla="*/ 609600 h 1394460"/>
                  <a:gd name="connsiteX69" fmla="*/ 1028700 w 1775460"/>
                  <a:gd name="connsiteY69" fmla="*/ 586740 h 1394460"/>
                  <a:gd name="connsiteX70" fmla="*/ 1043940 w 1775460"/>
                  <a:gd name="connsiteY70" fmla="*/ 487680 h 1394460"/>
                  <a:gd name="connsiteX71" fmla="*/ 1059180 w 1775460"/>
                  <a:gd name="connsiteY71" fmla="*/ 464820 h 1394460"/>
                  <a:gd name="connsiteX72" fmla="*/ 1082040 w 1775460"/>
                  <a:gd name="connsiteY72" fmla="*/ 441960 h 1394460"/>
                  <a:gd name="connsiteX73" fmla="*/ 1089660 w 1775460"/>
                  <a:gd name="connsiteY73" fmla="*/ 419100 h 1394460"/>
                  <a:gd name="connsiteX74" fmla="*/ 1143000 w 1775460"/>
                  <a:gd name="connsiteY74" fmla="*/ 388620 h 1394460"/>
                  <a:gd name="connsiteX75" fmla="*/ 1173480 w 1775460"/>
                  <a:gd name="connsiteY75" fmla="*/ 365760 h 1394460"/>
                  <a:gd name="connsiteX76" fmla="*/ 1196340 w 1775460"/>
                  <a:gd name="connsiteY76" fmla="*/ 358140 h 1394460"/>
                  <a:gd name="connsiteX77" fmla="*/ 1219200 w 1775460"/>
                  <a:gd name="connsiteY77" fmla="*/ 342900 h 1394460"/>
                  <a:gd name="connsiteX78" fmla="*/ 1272540 w 1775460"/>
                  <a:gd name="connsiteY78" fmla="*/ 266700 h 1394460"/>
                  <a:gd name="connsiteX79" fmla="*/ 1287780 w 1775460"/>
                  <a:gd name="connsiteY79" fmla="*/ 220980 h 1394460"/>
                  <a:gd name="connsiteX80" fmla="*/ 1272540 w 1775460"/>
                  <a:gd name="connsiteY80" fmla="*/ 129540 h 1394460"/>
                  <a:gd name="connsiteX81" fmla="*/ 1257300 w 1775460"/>
                  <a:gd name="connsiteY81" fmla="*/ 106680 h 1394460"/>
                  <a:gd name="connsiteX82" fmla="*/ 1249680 w 1775460"/>
                  <a:gd name="connsiteY82" fmla="*/ 83820 h 1394460"/>
                  <a:gd name="connsiteX83" fmla="*/ 1196340 w 1775460"/>
                  <a:gd name="connsiteY83" fmla="*/ 68580 h 1394460"/>
                  <a:gd name="connsiteX84" fmla="*/ 1143000 w 1775460"/>
                  <a:gd name="connsiteY84" fmla="*/ 38100 h 1394460"/>
                  <a:gd name="connsiteX85" fmla="*/ 1120140 w 1775460"/>
                  <a:gd name="connsiteY85" fmla="*/ 22860 h 1394460"/>
                  <a:gd name="connsiteX86" fmla="*/ 1097280 w 1775460"/>
                  <a:gd name="connsiteY86" fmla="*/ 15240 h 1394460"/>
                  <a:gd name="connsiteX87" fmla="*/ 1013460 w 1775460"/>
                  <a:gd name="connsiteY87" fmla="*/ 0 h 1394460"/>
                  <a:gd name="connsiteX88" fmla="*/ 906780 w 1775460"/>
                  <a:gd name="connsiteY88" fmla="*/ 15240 h 1394460"/>
                  <a:gd name="connsiteX89" fmla="*/ 861060 w 1775460"/>
                  <a:gd name="connsiteY89" fmla="*/ 53340 h 1394460"/>
                  <a:gd name="connsiteX90" fmla="*/ 838200 w 1775460"/>
                  <a:gd name="connsiteY90" fmla="*/ 60960 h 1394460"/>
                  <a:gd name="connsiteX91" fmla="*/ 792480 w 1775460"/>
                  <a:gd name="connsiteY91" fmla="*/ 83820 h 1394460"/>
                  <a:gd name="connsiteX92" fmla="*/ 762000 w 1775460"/>
                  <a:gd name="connsiteY92" fmla="*/ 114300 h 1394460"/>
                  <a:gd name="connsiteX93" fmla="*/ 762000 w 1775460"/>
                  <a:gd name="connsiteY93" fmla="*/ 114300 h 139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1775460" h="1394460">
                    <a:moveTo>
                      <a:pt x="762000" y="114300"/>
                    </a:moveTo>
                    <a:cubicBezTo>
                      <a:pt x="717550" y="113030"/>
                      <a:pt x="584236" y="106680"/>
                      <a:pt x="495300" y="106680"/>
                    </a:cubicBezTo>
                    <a:cubicBezTo>
                      <a:pt x="449509" y="106680"/>
                      <a:pt x="403577" y="108620"/>
                      <a:pt x="358140" y="114300"/>
                    </a:cubicBezTo>
                    <a:cubicBezTo>
                      <a:pt x="342200" y="116293"/>
                      <a:pt x="312420" y="129540"/>
                      <a:pt x="312420" y="129540"/>
                    </a:cubicBezTo>
                    <a:cubicBezTo>
                      <a:pt x="304800" y="137160"/>
                      <a:pt x="297742" y="145387"/>
                      <a:pt x="289560" y="152400"/>
                    </a:cubicBezTo>
                    <a:cubicBezTo>
                      <a:pt x="279917" y="160665"/>
                      <a:pt x="268060" y="166280"/>
                      <a:pt x="259080" y="175260"/>
                    </a:cubicBezTo>
                    <a:cubicBezTo>
                      <a:pt x="252604" y="181736"/>
                      <a:pt x="250316" y="191644"/>
                      <a:pt x="243840" y="198120"/>
                    </a:cubicBezTo>
                    <a:cubicBezTo>
                      <a:pt x="185965" y="255995"/>
                      <a:pt x="260378" y="156679"/>
                      <a:pt x="198120" y="243840"/>
                    </a:cubicBezTo>
                    <a:cubicBezTo>
                      <a:pt x="192797" y="251292"/>
                      <a:pt x="186599" y="258331"/>
                      <a:pt x="182880" y="266700"/>
                    </a:cubicBezTo>
                    <a:cubicBezTo>
                      <a:pt x="176356" y="281380"/>
                      <a:pt x="167640" y="312420"/>
                      <a:pt x="167640" y="312420"/>
                    </a:cubicBezTo>
                    <a:cubicBezTo>
                      <a:pt x="166391" y="332411"/>
                      <a:pt x="169988" y="442248"/>
                      <a:pt x="144780" y="480060"/>
                    </a:cubicBezTo>
                    <a:cubicBezTo>
                      <a:pt x="139700" y="487680"/>
                      <a:pt x="134084" y="494969"/>
                      <a:pt x="129540" y="502920"/>
                    </a:cubicBezTo>
                    <a:cubicBezTo>
                      <a:pt x="121571" y="516865"/>
                      <a:pt x="111437" y="543883"/>
                      <a:pt x="99060" y="556260"/>
                    </a:cubicBezTo>
                    <a:cubicBezTo>
                      <a:pt x="92584" y="562736"/>
                      <a:pt x="83820" y="566420"/>
                      <a:pt x="76200" y="571500"/>
                    </a:cubicBezTo>
                    <a:lnTo>
                      <a:pt x="45720" y="617220"/>
                    </a:lnTo>
                    <a:cubicBezTo>
                      <a:pt x="40640" y="624840"/>
                      <a:pt x="33376" y="631392"/>
                      <a:pt x="30480" y="640080"/>
                    </a:cubicBezTo>
                    <a:lnTo>
                      <a:pt x="15240" y="685800"/>
                    </a:lnTo>
                    <a:lnTo>
                      <a:pt x="7620" y="708660"/>
                    </a:lnTo>
                    <a:lnTo>
                      <a:pt x="0" y="731520"/>
                    </a:lnTo>
                    <a:cubicBezTo>
                      <a:pt x="6563" y="754490"/>
                      <a:pt x="18562" y="817001"/>
                      <a:pt x="45720" y="830580"/>
                    </a:cubicBezTo>
                    <a:cubicBezTo>
                      <a:pt x="55880" y="835660"/>
                      <a:pt x="67408" y="838627"/>
                      <a:pt x="76200" y="845820"/>
                    </a:cubicBezTo>
                    <a:cubicBezTo>
                      <a:pt x="95661" y="861743"/>
                      <a:pt x="108618" y="885212"/>
                      <a:pt x="129540" y="899160"/>
                    </a:cubicBezTo>
                    <a:cubicBezTo>
                      <a:pt x="137160" y="904240"/>
                      <a:pt x="144031" y="910681"/>
                      <a:pt x="152400" y="914400"/>
                    </a:cubicBezTo>
                    <a:cubicBezTo>
                      <a:pt x="167080" y="920924"/>
                      <a:pt x="184754" y="920729"/>
                      <a:pt x="198120" y="929640"/>
                    </a:cubicBezTo>
                    <a:cubicBezTo>
                      <a:pt x="205740" y="934720"/>
                      <a:pt x="212611" y="941161"/>
                      <a:pt x="220980" y="944880"/>
                    </a:cubicBezTo>
                    <a:cubicBezTo>
                      <a:pt x="249821" y="957698"/>
                      <a:pt x="274462" y="962224"/>
                      <a:pt x="304800" y="967740"/>
                    </a:cubicBezTo>
                    <a:cubicBezTo>
                      <a:pt x="320001" y="970504"/>
                      <a:pt x="335280" y="972820"/>
                      <a:pt x="350520" y="975360"/>
                    </a:cubicBezTo>
                    <a:cubicBezTo>
                      <a:pt x="403816" y="1010890"/>
                      <a:pt x="342533" y="975287"/>
                      <a:pt x="457200" y="998220"/>
                    </a:cubicBezTo>
                    <a:cubicBezTo>
                      <a:pt x="476435" y="1002067"/>
                      <a:pt x="499460" y="1020808"/>
                      <a:pt x="510540" y="1036320"/>
                    </a:cubicBezTo>
                    <a:cubicBezTo>
                      <a:pt x="517142" y="1045563"/>
                      <a:pt x="520144" y="1056937"/>
                      <a:pt x="525780" y="1066800"/>
                    </a:cubicBezTo>
                    <a:cubicBezTo>
                      <a:pt x="530324" y="1074751"/>
                      <a:pt x="535940" y="1082040"/>
                      <a:pt x="541020" y="1089660"/>
                    </a:cubicBezTo>
                    <a:cubicBezTo>
                      <a:pt x="548505" y="1119599"/>
                      <a:pt x="551512" y="1134940"/>
                      <a:pt x="563880" y="1165860"/>
                    </a:cubicBezTo>
                    <a:cubicBezTo>
                      <a:pt x="568960" y="1178560"/>
                      <a:pt x="573003" y="1191726"/>
                      <a:pt x="579120" y="1203960"/>
                    </a:cubicBezTo>
                    <a:cubicBezTo>
                      <a:pt x="583216" y="1212151"/>
                      <a:pt x="589816" y="1218869"/>
                      <a:pt x="594360" y="1226820"/>
                    </a:cubicBezTo>
                    <a:cubicBezTo>
                      <a:pt x="599996" y="1236683"/>
                      <a:pt x="601568" y="1249268"/>
                      <a:pt x="609600" y="1257300"/>
                    </a:cubicBezTo>
                    <a:cubicBezTo>
                      <a:pt x="617632" y="1265332"/>
                      <a:pt x="630837" y="1265938"/>
                      <a:pt x="640080" y="1272540"/>
                    </a:cubicBezTo>
                    <a:cubicBezTo>
                      <a:pt x="669636" y="1293651"/>
                      <a:pt x="653786" y="1296412"/>
                      <a:pt x="685800" y="1310640"/>
                    </a:cubicBezTo>
                    <a:cubicBezTo>
                      <a:pt x="700480" y="1317164"/>
                      <a:pt x="717152" y="1318696"/>
                      <a:pt x="731520" y="1325880"/>
                    </a:cubicBezTo>
                    <a:cubicBezTo>
                      <a:pt x="747903" y="1334071"/>
                      <a:pt x="759036" y="1354337"/>
                      <a:pt x="777240" y="1356360"/>
                    </a:cubicBezTo>
                    <a:lnTo>
                      <a:pt x="845820" y="1363980"/>
                    </a:lnTo>
                    <a:cubicBezTo>
                      <a:pt x="898075" y="1381398"/>
                      <a:pt x="833218" y="1360830"/>
                      <a:pt x="906780" y="1379220"/>
                    </a:cubicBezTo>
                    <a:cubicBezTo>
                      <a:pt x="914572" y="1381168"/>
                      <a:pt x="921799" y="1385098"/>
                      <a:pt x="929640" y="1386840"/>
                    </a:cubicBezTo>
                    <a:cubicBezTo>
                      <a:pt x="944722" y="1390192"/>
                      <a:pt x="960120" y="1391920"/>
                      <a:pt x="975360" y="1394460"/>
                    </a:cubicBezTo>
                    <a:cubicBezTo>
                      <a:pt x="1000760" y="1391920"/>
                      <a:pt x="1026600" y="1392189"/>
                      <a:pt x="1051560" y="1386840"/>
                    </a:cubicBezTo>
                    <a:cubicBezTo>
                      <a:pt x="1062667" y="1384460"/>
                      <a:pt x="1071493" y="1375819"/>
                      <a:pt x="1082040" y="1371600"/>
                    </a:cubicBezTo>
                    <a:cubicBezTo>
                      <a:pt x="1150050" y="1344396"/>
                      <a:pt x="1106639" y="1370440"/>
                      <a:pt x="1150620" y="1341120"/>
                    </a:cubicBezTo>
                    <a:cubicBezTo>
                      <a:pt x="1155700" y="1333500"/>
                      <a:pt x="1159384" y="1324736"/>
                      <a:pt x="1165860" y="1318260"/>
                    </a:cubicBezTo>
                    <a:cubicBezTo>
                      <a:pt x="1172336" y="1311784"/>
                      <a:pt x="1182999" y="1310171"/>
                      <a:pt x="1188720" y="1303020"/>
                    </a:cubicBezTo>
                    <a:cubicBezTo>
                      <a:pt x="1230605" y="1250664"/>
                      <a:pt x="1149261" y="1311697"/>
                      <a:pt x="1219200" y="1257300"/>
                    </a:cubicBezTo>
                    <a:cubicBezTo>
                      <a:pt x="1247844" y="1235021"/>
                      <a:pt x="1293163" y="1216053"/>
                      <a:pt x="1310640" y="1181100"/>
                    </a:cubicBezTo>
                    <a:cubicBezTo>
                      <a:pt x="1316616" y="1169147"/>
                      <a:pt x="1330350" y="1138530"/>
                      <a:pt x="1341120" y="1127760"/>
                    </a:cubicBezTo>
                    <a:cubicBezTo>
                      <a:pt x="1347596" y="1121284"/>
                      <a:pt x="1355789" y="1116616"/>
                      <a:pt x="1363980" y="1112520"/>
                    </a:cubicBezTo>
                    <a:cubicBezTo>
                      <a:pt x="1378657" y="1105182"/>
                      <a:pt x="1402671" y="1102163"/>
                      <a:pt x="1417320" y="1097280"/>
                    </a:cubicBezTo>
                    <a:cubicBezTo>
                      <a:pt x="1430296" y="1092955"/>
                      <a:pt x="1442444" y="1086365"/>
                      <a:pt x="1455420" y="1082040"/>
                    </a:cubicBezTo>
                    <a:cubicBezTo>
                      <a:pt x="1519471" y="1060690"/>
                      <a:pt x="1624698" y="1068637"/>
                      <a:pt x="1668780" y="1066800"/>
                    </a:cubicBezTo>
                    <a:cubicBezTo>
                      <a:pt x="1684173" y="1063721"/>
                      <a:pt x="1748101" y="1060994"/>
                      <a:pt x="1767840" y="1036320"/>
                    </a:cubicBezTo>
                    <a:cubicBezTo>
                      <a:pt x="1772858" y="1030048"/>
                      <a:pt x="1772920" y="1021080"/>
                      <a:pt x="1775460" y="1013460"/>
                    </a:cubicBezTo>
                    <a:cubicBezTo>
                      <a:pt x="1773034" y="986779"/>
                      <a:pt x="1772905" y="914377"/>
                      <a:pt x="1752600" y="883920"/>
                    </a:cubicBezTo>
                    <a:cubicBezTo>
                      <a:pt x="1747520" y="876300"/>
                      <a:pt x="1741456" y="869251"/>
                      <a:pt x="1737360" y="861060"/>
                    </a:cubicBezTo>
                    <a:cubicBezTo>
                      <a:pt x="1724965" y="836270"/>
                      <a:pt x="1736338" y="837178"/>
                      <a:pt x="1714500" y="815340"/>
                    </a:cubicBezTo>
                    <a:cubicBezTo>
                      <a:pt x="1708024" y="808864"/>
                      <a:pt x="1699260" y="805180"/>
                      <a:pt x="1691640" y="800100"/>
                    </a:cubicBezTo>
                    <a:cubicBezTo>
                      <a:pt x="1674480" y="748620"/>
                      <a:pt x="1698278" y="804421"/>
                      <a:pt x="1661160" y="762000"/>
                    </a:cubicBezTo>
                    <a:cubicBezTo>
                      <a:pt x="1649099" y="748216"/>
                      <a:pt x="1645920" y="726440"/>
                      <a:pt x="1630680" y="716280"/>
                    </a:cubicBezTo>
                    <a:cubicBezTo>
                      <a:pt x="1623060" y="711200"/>
                      <a:pt x="1616238" y="704648"/>
                      <a:pt x="1607820" y="701040"/>
                    </a:cubicBezTo>
                    <a:cubicBezTo>
                      <a:pt x="1598194" y="696915"/>
                      <a:pt x="1587777" y="694290"/>
                      <a:pt x="1577340" y="693420"/>
                    </a:cubicBezTo>
                    <a:cubicBezTo>
                      <a:pt x="1526652" y="689196"/>
                      <a:pt x="1475733" y="688473"/>
                      <a:pt x="1424940" y="685800"/>
                    </a:cubicBezTo>
                    <a:lnTo>
                      <a:pt x="1143000" y="670560"/>
                    </a:lnTo>
                    <a:cubicBezTo>
                      <a:pt x="1123215" y="663965"/>
                      <a:pt x="1100263" y="656812"/>
                      <a:pt x="1082040" y="647700"/>
                    </a:cubicBezTo>
                    <a:cubicBezTo>
                      <a:pt x="1060822" y="637091"/>
                      <a:pt x="1053172" y="626452"/>
                      <a:pt x="1036320" y="609600"/>
                    </a:cubicBezTo>
                    <a:cubicBezTo>
                      <a:pt x="1033780" y="601980"/>
                      <a:pt x="1028700" y="594772"/>
                      <a:pt x="1028700" y="586740"/>
                    </a:cubicBezTo>
                    <a:cubicBezTo>
                      <a:pt x="1028700" y="569257"/>
                      <a:pt x="1030897" y="513766"/>
                      <a:pt x="1043940" y="487680"/>
                    </a:cubicBezTo>
                    <a:cubicBezTo>
                      <a:pt x="1048036" y="479489"/>
                      <a:pt x="1053317" y="471855"/>
                      <a:pt x="1059180" y="464820"/>
                    </a:cubicBezTo>
                    <a:cubicBezTo>
                      <a:pt x="1066079" y="456541"/>
                      <a:pt x="1074420" y="449580"/>
                      <a:pt x="1082040" y="441960"/>
                    </a:cubicBezTo>
                    <a:cubicBezTo>
                      <a:pt x="1084580" y="434340"/>
                      <a:pt x="1084642" y="425372"/>
                      <a:pt x="1089660" y="419100"/>
                    </a:cubicBezTo>
                    <a:cubicBezTo>
                      <a:pt x="1098050" y="408613"/>
                      <a:pt x="1134000" y="394245"/>
                      <a:pt x="1143000" y="388620"/>
                    </a:cubicBezTo>
                    <a:cubicBezTo>
                      <a:pt x="1153770" y="381889"/>
                      <a:pt x="1162453" y="372061"/>
                      <a:pt x="1173480" y="365760"/>
                    </a:cubicBezTo>
                    <a:cubicBezTo>
                      <a:pt x="1180454" y="361775"/>
                      <a:pt x="1189156" y="361732"/>
                      <a:pt x="1196340" y="358140"/>
                    </a:cubicBezTo>
                    <a:cubicBezTo>
                      <a:pt x="1204531" y="354044"/>
                      <a:pt x="1211580" y="347980"/>
                      <a:pt x="1219200" y="342900"/>
                    </a:cubicBezTo>
                    <a:cubicBezTo>
                      <a:pt x="1256725" y="286613"/>
                      <a:pt x="1238690" y="311833"/>
                      <a:pt x="1272540" y="266700"/>
                    </a:cubicBezTo>
                    <a:cubicBezTo>
                      <a:pt x="1277620" y="251460"/>
                      <a:pt x="1290052" y="236883"/>
                      <a:pt x="1287780" y="220980"/>
                    </a:cubicBezTo>
                    <a:cubicBezTo>
                      <a:pt x="1286649" y="213060"/>
                      <a:pt x="1277683" y="143254"/>
                      <a:pt x="1272540" y="129540"/>
                    </a:cubicBezTo>
                    <a:cubicBezTo>
                      <a:pt x="1269324" y="120965"/>
                      <a:pt x="1261396" y="114871"/>
                      <a:pt x="1257300" y="106680"/>
                    </a:cubicBezTo>
                    <a:cubicBezTo>
                      <a:pt x="1253708" y="99496"/>
                      <a:pt x="1255360" y="89500"/>
                      <a:pt x="1249680" y="83820"/>
                    </a:cubicBezTo>
                    <a:cubicBezTo>
                      <a:pt x="1246036" y="80176"/>
                      <a:pt x="1196604" y="68646"/>
                      <a:pt x="1196340" y="68580"/>
                    </a:cubicBezTo>
                    <a:cubicBezTo>
                      <a:pt x="1140645" y="31450"/>
                      <a:pt x="1210675" y="76771"/>
                      <a:pt x="1143000" y="38100"/>
                    </a:cubicBezTo>
                    <a:cubicBezTo>
                      <a:pt x="1135049" y="33556"/>
                      <a:pt x="1128331" y="26956"/>
                      <a:pt x="1120140" y="22860"/>
                    </a:cubicBezTo>
                    <a:cubicBezTo>
                      <a:pt x="1112956" y="19268"/>
                      <a:pt x="1105003" y="17447"/>
                      <a:pt x="1097280" y="15240"/>
                    </a:cubicBezTo>
                    <a:cubicBezTo>
                      <a:pt x="1061352" y="4975"/>
                      <a:pt x="1056629" y="6167"/>
                      <a:pt x="1013460" y="0"/>
                    </a:cubicBezTo>
                    <a:cubicBezTo>
                      <a:pt x="1000022" y="1344"/>
                      <a:pt x="932000" y="4431"/>
                      <a:pt x="906780" y="15240"/>
                    </a:cubicBezTo>
                    <a:cubicBezTo>
                      <a:pt x="871877" y="30198"/>
                      <a:pt x="894016" y="31369"/>
                      <a:pt x="861060" y="53340"/>
                    </a:cubicBezTo>
                    <a:cubicBezTo>
                      <a:pt x="854377" y="57795"/>
                      <a:pt x="845384" y="57368"/>
                      <a:pt x="838200" y="60960"/>
                    </a:cubicBezTo>
                    <a:cubicBezTo>
                      <a:pt x="779114" y="90503"/>
                      <a:pt x="849939" y="64667"/>
                      <a:pt x="792480" y="83820"/>
                    </a:cubicBezTo>
                    <a:cubicBezTo>
                      <a:pt x="783244" y="111529"/>
                      <a:pt x="791556" y="106911"/>
                      <a:pt x="762000" y="114300"/>
                    </a:cubicBezTo>
                    <a:lnTo>
                      <a:pt x="762000" y="11430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8575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 lIns="72000" tIns="36000" rIns="36000" bIns="36000" rtlCol="0" anchor="ctr"/>
              <a:lstStyle/>
              <a:p>
                <a:pPr algn="ctr"/>
                <a:endParaRPr lang="de-CH" dirty="0" err="1" smtClean="0">
                  <a:latin typeface="+mn-lt"/>
                </a:endParaRPr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5303439" y="2924944"/>
                <a:ext cx="772450" cy="288147"/>
              </a:xfrm>
              <a:prstGeom prst="rect">
                <a:avLst/>
              </a:prstGeom>
              <a:noFill/>
              <a:effectLst/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wrap="square" lIns="72000" tIns="36000" rIns="36000" bIns="36000" rtlCol="0">
                <a:spAutoFit/>
              </a:bodyPr>
              <a:lstStyle/>
              <a:p>
                <a:pPr marL="180000" indent="-180000" algn="l">
                  <a:spcBef>
                    <a:spcPts val="300"/>
                  </a:spcBef>
                  <a:buSzPct val="100000"/>
                </a:pPr>
                <a:r>
                  <a:rPr lang="de-CH" dirty="0" smtClean="0">
                    <a:solidFill>
                      <a:schemeClr val="tx1"/>
                    </a:solidFill>
                    <a:latin typeface="+mn-lt"/>
                  </a:rPr>
                  <a:t>IPv6</a:t>
                </a:r>
              </a:p>
            </p:txBody>
          </p:sp>
        </p:grpSp>
        <p:grpSp>
          <p:nvGrpSpPr>
            <p:cNvPr id="13" name="Gruppieren 14"/>
            <p:cNvGrpSpPr/>
            <p:nvPr/>
          </p:nvGrpSpPr>
          <p:grpSpPr>
            <a:xfrm>
              <a:off x="272480" y="1268760"/>
              <a:ext cx="1224000" cy="792000"/>
              <a:chOff x="5169024" y="2708920"/>
              <a:chExt cx="1008112" cy="792088"/>
            </a:xfrm>
          </p:grpSpPr>
          <p:sp>
            <p:nvSpPr>
              <p:cNvPr id="16" name="Rechteck 15"/>
              <p:cNvSpPr/>
              <p:nvPr/>
            </p:nvSpPr>
            <p:spPr bwMode="auto">
              <a:xfrm>
                <a:off x="5169024" y="2708920"/>
                <a:ext cx="1008112" cy="7920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 lIns="72000" tIns="36000" rIns="36000" bIns="36000" rtlCol="0" anchor="ctr"/>
              <a:lstStyle/>
              <a:p>
                <a:pPr algn="ctr"/>
                <a:endParaRPr lang="de-CH" dirty="0" err="1" smtClean="0">
                  <a:latin typeface="+mn-lt"/>
                </a:endParaRPr>
              </a:p>
            </p:txBody>
          </p:sp>
          <p:sp>
            <p:nvSpPr>
              <p:cNvPr id="17" name="Freihandform 16"/>
              <p:cNvSpPr/>
              <p:nvPr/>
            </p:nvSpPr>
            <p:spPr bwMode="auto">
              <a:xfrm>
                <a:off x="5256294" y="2780928"/>
                <a:ext cx="848837" cy="648072"/>
              </a:xfrm>
              <a:custGeom>
                <a:avLst/>
                <a:gdLst>
                  <a:gd name="connsiteX0" fmla="*/ 762000 w 1775460"/>
                  <a:gd name="connsiteY0" fmla="*/ 114300 h 1394460"/>
                  <a:gd name="connsiteX1" fmla="*/ 495300 w 1775460"/>
                  <a:gd name="connsiteY1" fmla="*/ 106680 h 1394460"/>
                  <a:gd name="connsiteX2" fmla="*/ 358140 w 1775460"/>
                  <a:gd name="connsiteY2" fmla="*/ 114300 h 1394460"/>
                  <a:gd name="connsiteX3" fmla="*/ 312420 w 1775460"/>
                  <a:gd name="connsiteY3" fmla="*/ 129540 h 1394460"/>
                  <a:gd name="connsiteX4" fmla="*/ 289560 w 1775460"/>
                  <a:gd name="connsiteY4" fmla="*/ 152400 h 1394460"/>
                  <a:gd name="connsiteX5" fmla="*/ 259080 w 1775460"/>
                  <a:gd name="connsiteY5" fmla="*/ 175260 h 1394460"/>
                  <a:gd name="connsiteX6" fmla="*/ 243840 w 1775460"/>
                  <a:gd name="connsiteY6" fmla="*/ 198120 h 1394460"/>
                  <a:gd name="connsiteX7" fmla="*/ 198120 w 1775460"/>
                  <a:gd name="connsiteY7" fmla="*/ 243840 h 1394460"/>
                  <a:gd name="connsiteX8" fmla="*/ 182880 w 1775460"/>
                  <a:gd name="connsiteY8" fmla="*/ 266700 h 1394460"/>
                  <a:gd name="connsiteX9" fmla="*/ 167640 w 1775460"/>
                  <a:gd name="connsiteY9" fmla="*/ 312420 h 1394460"/>
                  <a:gd name="connsiteX10" fmla="*/ 144780 w 1775460"/>
                  <a:gd name="connsiteY10" fmla="*/ 480060 h 1394460"/>
                  <a:gd name="connsiteX11" fmla="*/ 129540 w 1775460"/>
                  <a:gd name="connsiteY11" fmla="*/ 502920 h 1394460"/>
                  <a:gd name="connsiteX12" fmla="*/ 99060 w 1775460"/>
                  <a:gd name="connsiteY12" fmla="*/ 556260 h 1394460"/>
                  <a:gd name="connsiteX13" fmla="*/ 76200 w 1775460"/>
                  <a:gd name="connsiteY13" fmla="*/ 571500 h 1394460"/>
                  <a:gd name="connsiteX14" fmla="*/ 45720 w 1775460"/>
                  <a:gd name="connsiteY14" fmla="*/ 617220 h 1394460"/>
                  <a:gd name="connsiteX15" fmla="*/ 30480 w 1775460"/>
                  <a:gd name="connsiteY15" fmla="*/ 640080 h 1394460"/>
                  <a:gd name="connsiteX16" fmla="*/ 15240 w 1775460"/>
                  <a:gd name="connsiteY16" fmla="*/ 685800 h 1394460"/>
                  <a:gd name="connsiteX17" fmla="*/ 7620 w 1775460"/>
                  <a:gd name="connsiteY17" fmla="*/ 708660 h 1394460"/>
                  <a:gd name="connsiteX18" fmla="*/ 0 w 1775460"/>
                  <a:gd name="connsiteY18" fmla="*/ 731520 h 1394460"/>
                  <a:gd name="connsiteX19" fmla="*/ 45720 w 1775460"/>
                  <a:gd name="connsiteY19" fmla="*/ 830580 h 1394460"/>
                  <a:gd name="connsiteX20" fmla="*/ 76200 w 1775460"/>
                  <a:gd name="connsiteY20" fmla="*/ 845820 h 1394460"/>
                  <a:gd name="connsiteX21" fmla="*/ 129540 w 1775460"/>
                  <a:gd name="connsiteY21" fmla="*/ 899160 h 1394460"/>
                  <a:gd name="connsiteX22" fmla="*/ 152400 w 1775460"/>
                  <a:gd name="connsiteY22" fmla="*/ 914400 h 1394460"/>
                  <a:gd name="connsiteX23" fmla="*/ 198120 w 1775460"/>
                  <a:gd name="connsiteY23" fmla="*/ 929640 h 1394460"/>
                  <a:gd name="connsiteX24" fmla="*/ 220980 w 1775460"/>
                  <a:gd name="connsiteY24" fmla="*/ 944880 h 1394460"/>
                  <a:gd name="connsiteX25" fmla="*/ 304800 w 1775460"/>
                  <a:gd name="connsiteY25" fmla="*/ 967740 h 1394460"/>
                  <a:gd name="connsiteX26" fmla="*/ 350520 w 1775460"/>
                  <a:gd name="connsiteY26" fmla="*/ 975360 h 1394460"/>
                  <a:gd name="connsiteX27" fmla="*/ 457200 w 1775460"/>
                  <a:gd name="connsiteY27" fmla="*/ 998220 h 1394460"/>
                  <a:gd name="connsiteX28" fmla="*/ 510540 w 1775460"/>
                  <a:gd name="connsiteY28" fmla="*/ 1036320 h 1394460"/>
                  <a:gd name="connsiteX29" fmla="*/ 525780 w 1775460"/>
                  <a:gd name="connsiteY29" fmla="*/ 1066800 h 1394460"/>
                  <a:gd name="connsiteX30" fmla="*/ 541020 w 1775460"/>
                  <a:gd name="connsiteY30" fmla="*/ 1089660 h 1394460"/>
                  <a:gd name="connsiteX31" fmla="*/ 563880 w 1775460"/>
                  <a:gd name="connsiteY31" fmla="*/ 1165860 h 1394460"/>
                  <a:gd name="connsiteX32" fmla="*/ 579120 w 1775460"/>
                  <a:gd name="connsiteY32" fmla="*/ 1203960 h 1394460"/>
                  <a:gd name="connsiteX33" fmla="*/ 594360 w 1775460"/>
                  <a:gd name="connsiteY33" fmla="*/ 1226820 h 1394460"/>
                  <a:gd name="connsiteX34" fmla="*/ 609600 w 1775460"/>
                  <a:gd name="connsiteY34" fmla="*/ 1257300 h 1394460"/>
                  <a:gd name="connsiteX35" fmla="*/ 640080 w 1775460"/>
                  <a:gd name="connsiteY35" fmla="*/ 1272540 h 1394460"/>
                  <a:gd name="connsiteX36" fmla="*/ 685800 w 1775460"/>
                  <a:gd name="connsiteY36" fmla="*/ 1310640 h 1394460"/>
                  <a:gd name="connsiteX37" fmla="*/ 731520 w 1775460"/>
                  <a:gd name="connsiteY37" fmla="*/ 1325880 h 1394460"/>
                  <a:gd name="connsiteX38" fmla="*/ 777240 w 1775460"/>
                  <a:gd name="connsiteY38" fmla="*/ 1356360 h 1394460"/>
                  <a:gd name="connsiteX39" fmla="*/ 845820 w 1775460"/>
                  <a:gd name="connsiteY39" fmla="*/ 1363980 h 1394460"/>
                  <a:gd name="connsiteX40" fmla="*/ 906780 w 1775460"/>
                  <a:gd name="connsiteY40" fmla="*/ 1379220 h 1394460"/>
                  <a:gd name="connsiteX41" fmla="*/ 929640 w 1775460"/>
                  <a:gd name="connsiteY41" fmla="*/ 1386840 h 1394460"/>
                  <a:gd name="connsiteX42" fmla="*/ 975360 w 1775460"/>
                  <a:gd name="connsiteY42" fmla="*/ 1394460 h 1394460"/>
                  <a:gd name="connsiteX43" fmla="*/ 1051560 w 1775460"/>
                  <a:gd name="connsiteY43" fmla="*/ 1386840 h 1394460"/>
                  <a:gd name="connsiteX44" fmla="*/ 1082040 w 1775460"/>
                  <a:gd name="connsiteY44" fmla="*/ 1371600 h 1394460"/>
                  <a:gd name="connsiteX45" fmla="*/ 1150620 w 1775460"/>
                  <a:gd name="connsiteY45" fmla="*/ 1341120 h 1394460"/>
                  <a:gd name="connsiteX46" fmla="*/ 1165860 w 1775460"/>
                  <a:gd name="connsiteY46" fmla="*/ 1318260 h 1394460"/>
                  <a:gd name="connsiteX47" fmla="*/ 1188720 w 1775460"/>
                  <a:gd name="connsiteY47" fmla="*/ 1303020 h 1394460"/>
                  <a:gd name="connsiteX48" fmla="*/ 1219200 w 1775460"/>
                  <a:gd name="connsiteY48" fmla="*/ 1257300 h 1394460"/>
                  <a:gd name="connsiteX49" fmla="*/ 1310640 w 1775460"/>
                  <a:gd name="connsiteY49" fmla="*/ 1181100 h 1394460"/>
                  <a:gd name="connsiteX50" fmla="*/ 1341120 w 1775460"/>
                  <a:gd name="connsiteY50" fmla="*/ 1127760 h 1394460"/>
                  <a:gd name="connsiteX51" fmla="*/ 1363980 w 1775460"/>
                  <a:gd name="connsiteY51" fmla="*/ 1112520 h 1394460"/>
                  <a:gd name="connsiteX52" fmla="*/ 1417320 w 1775460"/>
                  <a:gd name="connsiteY52" fmla="*/ 1097280 h 1394460"/>
                  <a:gd name="connsiteX53" fmla="*/ 1455420 w 1775460"/>
                  <a:gd name="connsiteY53" fmla="*/ 1082040 h 1394460"/>
                  <a:gd name="connsiteX54" fmla="*/ 1668780 w 1775460"/>
                  <a:gd name="connsiteY54" fmla="*/ 1066800 h 1394460"/>
                  <a:gd name="connsiteX55" fmla="*/ 1767840 w 1775460"/>
                  <a:gd name="connsiteY55" fmla="*/ 1036320 h 1394460"/>
                  <a:gd name="connsiteX56" fmla="*/ 1775460 w 1775460"/>
                  <a:gd name="connsiteY56" fmla="*/ 1013460 h 1394460"/>
                  <a:gd name="connsiteX57" fmla="*/ 1752600 w 1775460"/>
                  <a:gd name="connsiteY57" fmla="*/ 883920 h 1394460"/>
                  <a:gd name="connsiteX58" fmla="*/ 1737360 w 1775460"/>
                  <a:gd name="connsiteY58" fmla="*/ 861060 h 1394460"/>
                  <a:gd name="connsiteX59" fmla="*/ 1714500 w 1775460"/>
                  <a:gd name="connsiteY59" fmla="*/ 815340 h 1394460"/>
                  <a:gd name="connsiteX60" fmla="*/ 1691640 w 1775460"/>
                  <a:gd name="connsiteY60" fmla="*/ 800100 h 1394460"/>
                  <a:gd name="connsiteX61" fmla="*/ 1661160 w 1775460"/>
                  <a:gd name="connsiteY61" fmla="*/ 762000 h 1394460"/>
                  <a:gd name="connsiteX62" fmla="*/ 1630680 w 1775460"/>
                  <a:gd name="connsiteY62" fmla="*/ 716280 h 1394460"/>
                  <a:gd name="connsiteX63" fmla="*/ 1607820 w 1775460"/>
                  <a:gd name="connsiteY63" fmla="*/ 701040 h 1394460"/>
                  <a:gd name="connsiteX64" fmla="*/ 1577340 w 1775460"/>
                  <a:gd name="connsiteY64" fmla="*/ 693420 h 1394460"/>
                  <a:gd name="connsiteX65" fmla="*/ 1424940 w 1775460"/>
                  <a:gd name="connsiteY65" fmla="*/ 685800 h 1394460"/>
                  <a:gd name="connsiteX66" fmla="*/ 1143000 w 1775460"/>
                  <a:gd name="connsiteY66" fmla="*/ 670560 h 1394460"/>
                  <a:gd name="connsiteX67" fmla="*/ 1082040 w 1775460"/>
                  <a:gd name="connsiteY67" fmla="*/ 647700 h 1394460"/>
                  <a:gd name="connsiteX68" fmla="*/ 1036320 w 1775460"/>
                  <a:gd name="connsiteY68" fmla="*/ 609600 h 1394460"/>
                  <a:gd name="connsiteX69" fmla="*/ 1028700 w 1775460"/>
                  <a:gd name="connsiteY69" fmla="*/ 586740 h 1394460"/>
                  <a:gd name="connsiteX70" fmla="*/ 1043940 w 1775460"/>
                  <a:gd name="connsiteY70" fmla="*/ 487680 h 1394460"/>
                  <a:gd name="connsiteX71" fmla="*/ 1059180 w 1775460"/>
                  <a:gd name="connsiteY71" fmla="*/ 464820 h 1394460"/>
                  <a:gd name="connsiteX72" fmla="*/ 1082040 w 1775460"/>
                  <a:gd name="connsiteY72" fmla="*/ 441960 h 1394460"/>
                  <a:gd name="connsiteX73" fmla="*/ 1089660 w 1775460"/>
                  <a:gd name="connsiteY73" fmla="*/ 419100 h 1394460"/>
                  <a:gd name="connsiteX74" fmla="*/ 1143000 w 1775460"/>
                  <a:gd name="connsiteY74" fmla="*/ 388620 h 1394460"/>
                  <a:gd name="connsiteX75" fmla="*/ 1173480 w 1775460"/>
                  <a:gd name="connsiteY75" fmla="*/ 365760 h 1394460"/>
                  <a:gd name="connsiteX76" fmla="*/ 1196340 w 1775460"/>
                  <a:gd name="connsiteY76" fmla="*/ 358140 h 1394460"/>
                  <a:gd name="connsiteX77" fmla="*/ 1219200 w 1775460"/>
                  <a:gd name="connsiteY77" fmla="*/ 342900 h 1394460"/>
                  <a:gd name="connsiteX78" fmla="*/ 1272540 w 1775460"/>
                  <a:gd name="connsiteY78" fmla="*/ 266700 h 1394460"/>
                  <a:gd name="connsiteX79" fmla="*/ 1287780 w 1775460"/>
                  <a:gd name="connsiteY79" fmla="*/ 220980 h 1394460"/>
                  <a:gd name="connsiteX80" fmla="*/ 1272540 w 1775460"/>
                  <a:gd name="connsiteY80" fmla="*/ 129540 h 1394460"/>
                  <a:gd name="connsiteX81" fmla="*/ 1257300 w 1775460"/>
                  <a:gd name="connsiteY81" fmla="*/ 106680 h 1394460"/>
                  <a:gd name="connsiteX82" fmla="*/ 1249680 w 1775460"/>
                  <a:gd name="connsiteY82" fmla="*/ 83820 h 1394460"/>
                  <a:gd name="connsiteX83" fmla="*/ 1196340 w 1775460"/>
                  <a:gd name="connsiteY83" fmla="*/ 68580 h 1394460"/>
                  <a:gd name="connsiteX84" fmla="*/ 1143000 w 1775460"/>
                  <a:gd name="connsiteY84" fmla="*/ 38100 h 1394460"/>
                  <a:gd name="connsiteX85" fmla="*/ 1120140 w 1775460"/>
                  <a:gd name="connsiteY85" fmla="*/ 22860 h 1394460"/>
                  <a:gd name="connsiteX86" fmla="*/ 1097280 w 1775460"/>
                  <a:gd name="connsiteY86" fmla="*/ 15240 h 1394460"/>
                  <a:gd name="connsiteX87" fmla="*/ 1013460 w 1775460"/>
                  <a:gd name="connsiteY87" fmla="*/ 0 h 1394460"/>
                  <a:gd name="connsiteX88" fmla="*/ 906780 w 1775460"/>
                  <a:gd name="connsiteY88" fmla="*/ 15240 h 1394460"/>
                  <a:gd name="connsiteX89" fmla="*/ 861060 w 1775460"/>
                  <a:gd name="connsiteY89" fmla="*/ 53340 h 1394460"/>
                  <a:gd name="connsiteX90" fmla="*/ 838200 w 1775460"/>
                  <a:gd name="connsiteY90" fmla="*/ 60960 h 1394460"/>
                  <a:gd name="connsiteX91" fmla="*/ 792480 w 1775460"/>
                  <a:gd name="connsiteY91" fmla="*/ 83820 h 1394460"/>
                  <a:gd name="connsiteX92" fmla="*/ 762000 w 1775460"/>
                  <a:gd name="connsiteY92" fmla="*/ 114300 h 1394460"/>
                  <a:gd name="connsiteX93" fmla="*/ 762000 w 1775460"/>
                  <a:gd name="connsiteY93" fmla="*/ 114300 h 139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1775460" h="1394460">
                    <a:moveTo>
                      <a:pt x="762000" y="114300"/>
                    </a:moveTo>
                    <a:cubicBezTo>
                      <a:pt x="717550" y="113030"/>
                      <a:pt x="584236" y="106680"/>
                      <a:pt x="495300" y="106680"/>
                    </a:cubicBezTo>
                    <a:cubicBezTo>
                      <a:pt x="449509" y="106680"/>
                      <a:pt x="403577" y="108620"/>
                      <a:pt x="358140" y="114300"/>
                    </a:cubicBezTo>
                    <a:cubicBezTo>
                      <a:pt x="342200" y="116293"/>
                      <a:pt x="312420" y="129540"/>
                      <a:pt x="312420" y="129540"/>
                    </a:cubicBezTo>
                    <a:cubicBezTo>
                      <a:pt x="304800" y="137160"/>
                      <a:pt x="297742" y="145387"/>
                      <a:pt x="289560" y="152400"/>
                    </a:cubicBezTo>
                    <a:cubicBezTo>
                      <a:pt x="279917" y="160665"/>
                      <a:pt x="268060" y="166280"/>
                      <a:pt x="259080" y="175260"/>
                    </a:cubicBezTo>
                    <a:cubicBezTo>
                      <a:pt x="252604" y="181736"/>
                      <a:pt x="250316" y="191644"/>
                      <a:pt x="243840" y="198120"/>
                    </a:cubicBezTo>
                    <a:cubicBezTo>
                      <a:pt x="185965" y="255995"/>
                      <a:pt x="260378" y="156679"/>
                      <a:pt x="198120" y="243840"/>
                    </a:cubicBezTo>
                    <a:cubicBezTo>
                      <a:pt x="192797" y="251292"/>
                      <a:pt x="186599" y="258331"/>
                      <a:pt x="182880" y="266700"/>
                    </a:cubicBezTo>
                    <a:cubicBezTo>
                      <a:pt x="176356" y="281380"/>
                      <a:pt x="167640" y="312420"/>
                      <a:pt x="167640" y="312420"/>
                    </a:cubicBezTo>
                    <a:cubicBezTo>
                      <a:pt x="166391" y="332411"/>
                      <a:pt x="169988" y="442248"/>
                      <a:pt x="144780" y="480060"/>
                    </a:cubicBezTo>
                    <a:cubicBezTo>
                      <a:pt x="139700" y="487680"/>
                      <a:pt x="134084" y="494969"/>
                      <a:pt x="129540" y="502920"/>
                    </a:cubicBezTo>
                    <a:cubicBezTo>
                      <a:pt x="121571" y="516865"/>
                      <a:pt x="111437" y="543883"/>
                      <a:pt x="99060" y="556260"/>
                    </a:cubicBezTo>
                    <a:cubicBezTo>
                      <a:pt x="92584" y="562736"/>
                      <a:pt x="83820" y="566420"/>
                      <a:pt x="76200" y="571500"/>
                    </a:cubicBezTo>
                    <a:lnTo>
                      <a:pt x="45720" y="617220"/>
                    </a:lnTo>
                    <a:cubicBezTo>
                      <a:pt x="40640" y="624840"/>
                      <a:pt x="33376" y="631392"/>
                      <a:pt x="30480" y="640080"/>
                    </a:cubicBezTo>
                    <a:lnTo>
                      <a:pt x="15240" y="685800"/>
                    </a:lnTo>
                    <a:lnTo>
                      <a:pt x="7620" y="708660"/>
                    </a:lnTo>
                    <a:lnTo>
                      <a:pt x="0" y="731520"/>
                    </a:lnTo>
                    <a:cubicBezTo>
                      <a:pt x="6563" y="754490"/>
                      <a:pt x="18562" y="817001"/>
                      <a:pt x="45720" y="830580"/>
                    </a:cubicBezTo>
                    <a:cubicBezTo>
                      <a:pt x="55880" y="835660"/>
                      <a:pt x="67408" y="838627"/>
                      <a:pt x="76200" y="845820"/>
                    </a:cubicBezTo>
                    <a:cubicBezTo>
                      <a:pt x="95661" y="861743"/>
                      <a:pt x="108618" y="885212"/>
                      <a:pt x="129540" y="899160"/>
                    </a:cubicBezTo>
                    <a:cubicBezTo>
                      <a:pt x="137160" y="904240"/>
                      <a:pt x="144031" y="910681"/>
                      <a:pt x="152400" y="914400"/>
                    </a:cubicBezTo>
                    <a:cubicBezTo>
                      <a:pt x="167080" y="920924"/>
                      <a:pt x="184754" y="920729"/>
                      <a:pt x="198120" y="929640"/>
                    </a:cubicBezTo>
                    <a:cubicBezTo>
                      <a:pt x="205740" y="934720"/>
                      <a:pt x="212611" y="941161"/>
                      <a:pt x="220980" y="944880"/>
                    </a:cubicBezTo>
                    <a:cubicBezTo>
                      <a:pt x="249821" y="957698"/>
                      <a:pt x="274462" y="962224"/>
                      <a:pt x="304800" y="967740"/>
                    </a:cubicBezTo>
                    <a:cubicBezTo>
                      <a:pt x="320001" y="970504"/>
                      <a:pt x="335280" y="972820"/>
                      <a:pt x="350520" y="975360"/>
                    </a:cubicBezTo>
                    <a:cubicBezTo>
                      <a:pt x="403816" y="1010890"/>
                      <a:pt x="342533" y="975287"/>
                      <a:pt x="457200" y="998220"/>
                    </a:cubicBezTo>
                    <a:cubicBezTo>
                      <a:pt x="476435" y="1002067"/>
                      <a:pt x="499460" y="1020808"/>
                      <a:pt x="510540" y="1036320"/>
                    </a:cubicBezTo>
                    <a:cubicBezTo>
                      <a:pt x="517142" y="1045563"/>
                      <a:pt x="520144" y="1056937"/>
                      <a:pt x="525780" y="1066800"/>
                    </a:cubicBezTo>
                    <a:cubicBezTo>
                      <a:pt x="530324" y="1074751"/>
                      <a:pt x="535940" y="1082040"/>
                      <a:pt x="541020" y="1089660"/>
                    </a:cubicBezTo>
                    <a:cubicBezTo>
                      <a:pt x="548505" y="1119599"/>
                      <a:pt x="551512" y="1134940"/>
                      <a:pt x="563880" y="1165860"/>
                    </a:cubicBezTo>
                    <a:cubicBezTo>
                      <a:pt x="568960" y="1178560"/>
                      <a:pt x="573003" y="1191726"/>
                      <a:pt x="579120" y="1203960"/>
                    </a:cubicBezTo>
                    <a:cubicBezTo>
                      <a:pt x="583216" y="1212151"/>
                      <a:pt x="589816" y="1218869"/>
                      <a:pt x="594360" y="1226820"/>
                    </a:cubicBezTo>
                    <a:cubicBezTo>
                      <a:pt x="599996" y="1236683"/>
                      <a:pt x="601568" y="1249268"/>
                      <a:pt x="609600" y="1257300"/>
                    </a:cubicBezTo>
                    <a:cubicBezTo>
                      <a:pt x="617632" y="1265332"/>
                      <a:pt x="630837" y="1265938"/>
                      <a:pt x="640080" y="1272540"/>
                    </a:cubicBezTo>
                    <a:cubicBezTo>
                      <a:pt x="669636" y="1293651"/>
                      <a:pt x="653786" y="1296412"/>
                      <a:pt x="685800" y="1310640"/>
                    </a:cubicBezTo>
                    <a:cubicBezTo>
                      <a:pt x="700480" y="1317164"/>
                      <a:pt x="717152" y="1318696"/>
                      <a:pt x="731520" y="1325880"/>
                    </a:cubicBezTo>
                    <a:cubicBezTo>
                      <a:pt x="747903" y="1334071"/>
                      <a:pt x="759036" y="1354337"/>
                      <a:pt x="777240" y="1356360"/>
                    </a:cubicBezTo>
                    <a:lnTo>
                      <a:pt x="845820" y="1363980"/>
                    </a:lnTo>
                    <a:cubicBezTo>
                      <a:pt x="898075" y="1381398"/>
                      <a:pt x="833218" y="1360830"/>
                      <a:pt x="906780" y="1379220"/>
                    </a:cubicBezTo>
                    <a:cubicBezTo>
                      <a:pt x="914572" y="1381168"/>
                      <a:pt x="921799" y="1385098"/>
                      <a:pt x="929640" y="1386840"/>
                    </a:cubicBezTo>
                    <a:cubicBezTo>
                      <a:pt x="944722" y="1390192"/>
                      <a:pt x="960120" y="1391920"/>
                      <a:pt x="975360" y="1394460"/>
                    </a:cubicBezTo>
                    <a:cubicBezTo>
                      <a:pt x="1000760" y="1391920"/>
                      <a:pt x="1026600" y="1392189"/>
                      <a:pt x="1051560" y="1386840"/>
                    </a:cubicBezTo>
                    <a:cubicBezTo>
                      <a:pt x="1062667" y="1384460"/>
                      <a:pt x="1071493" y="1375819"/>
                      <a:pt x="1082040" y="1371600"/>
                    </a:cubicBezTo>
                    <a:cubicBezTo>
                      <a:pt x="1150050" y="1344396"/>
                      <a:pt x="1106639" y="1370440"/>
                      <a:pt x="1150620" y="1341120"/>
                    </a:cubicBezTo>
                    <a:cubicBezTo>
                      <a:pt x="1155700" y="1333500"/>
                      <a:pt x="1159384" y="1324736"/>
                      <a:pt x="1165860" y="1318260"/>
                    </a:cubicBezTo>
                    <a:cubicBezTo>
                      <a:pt x="1172336" y="1311784"/>
                      <a:pt x="1182999" y="1310171"/>
                      <a:pt x="1188720" y="1303020"/>
                    </a:cubicBezTo>
                    <a:cubicBezTo>
                      <a:pt x="1230605" y="1250664"/>
                      <a:pt x="1149261" y="1311697"/>
                      <a:pt x="1219200" y="1257300"/>
                    </a:cubicBezTo>
                    <a:cubicBezTo>
                      <a:pt x="1247844" y="1235021"/>
                      <a:pt x="1293163" y="1216053"/>
                      <a:pt x="1310640" y="1181100"/>
                    </a:cubicBezTo>
                    <a:cubicBezTo>
                      <a:pt x="1316616" y="1169147"/>
                      <a:pt x="1330350" y="1138530"/>
                      <a:pt x="1341120" y="1127760"/>
                    </a:cubicBezTo>
                    <a:cubicBezTo>
                      <a:pt x="1347596" y="1121284"/>
                      <a:pt x="1355789" y="1116616"/>
                      <a:pt x="1363980" y="1112520"/>
                    </a:cubicBezTo>
                    <a:cubicBezTo>
                      <a:pt x="1378657" y="1105182"/>
                      <a:pt x="1402671" y="1102163"/>
                      <a:pt x="1417320" y="1097280"/>
                    </a:cubicBezTo>
                    <a:cubicBezTo>
                      <a:pt x="1430296" y="1092955"/>
                      <a:pt x="1442444" y="1086365"/>
                      <a:pt x="1455420" y="1082040"/>
                    </a:cubicBezTo>
                    <a:cubicBezTo>
                      <a:pt x="1519471" y="1060690"/>
                      <a:pt x="1624698" y="1068637"/>
                      <a:pt x="1668780" y="1066800"/>
                    </a:cubicBezTo>
                    <a:cubicBezTo>
                      <a:pt x="1684173" y="1063721"/>
                      <a:pt x="1748101" y="1060994"/>
                      <a:pt x="1767840" y="1036320"/>
                    </a:cubicBezTo>
                    <a:cubicBezTo>
                      <a:pt x="1772858" y="1030048"/>
                      <a:pt x="1772920" y="1021080"/>
                      <a:pt x="1775460" y="1013460"/>
                    </a:cubicBezTo>
                    <a:cubicBezTo>
                      <a:pt x="1773034" y="986779"/>
                      <a:pt x="1772905" y="914377"/>
                      <a:pt x="1752600" y="883920"/>
                    </a:cubicBezTo>
                    <a:cubicBezTo>
                      <a:pt x="1747520" y="876300"/>
                      <a:pt x="1741456" y="869251"/>
                      <a:pt x="1737360" y="861060"/>
                    </a:cubicBezTo>
                    <a:cubicBezTo>
                      <a:pt x="1724965" y="836270"/>
                      <a:pt x="1736338" y="837178"/>
                      <a:pt x="1714500" y="815340"/>
                    </a:cubicBezTo>
                    <a:cubicBezTo>
                      <a:pt x="1708024" y="808864"/>
                      <a:pt x="1699260" y="805180"/>
                      <a:pt x="1691640" y="800100"/>
                    </a:cubicBezTo>
                    <a:cubicBezTo>
                      <a:pt x="1674480" y="748620"/>
                      <a:pt x="1698278" y="804421"/>
                      <a:pt x="1661160" y="762000"/>
                    </a:cubicBezTo>
                    <a:cubicBezTo>
                      <a:pt x="1649099" y="748216"/>
                      <a:pt x="1645920" y="726440"/>
                      <a:pt x="1630680" y="716280"/>
                    </a:cubicBezTo>
                    <a:cubicBezTo>
                      <a:pt x="1623060" y="711200"/>
                      <a:pt x="1616238" y="704648"/>
                      <a:pt x="1607820" y="701040"/>
                    </a:cubicBezTo>
                    <a:cubicBezTo>
                      <a:pt x="1598194" y="696915"/>
                      <a:pt x="1587777" y="694290"/>
                      <a:pt x="1577340" y="693420"/>
                    </a:cubicBezTo>
                    <a:cubicBezTo>
                      <a:pt x="1526652" y="689196"/>
                      <a:pt x="1475733" y="688473"/>
                      <a:pt x="1424940" y="685800"/>
                    </a:cubicBezTo>
                    <a:lnTo>
                      <a:pt x="1143000" y="670560"/>
                    </a:lnTo>
                    <a:cubicBezTo>
                      <a:pt x="1123215" y="663965"/>
                      <a:pt x="1100263" y="656812"/>
                      <a:pt x="1082040" y="647700"/>
                    </a:cubicBezTo>
                    <a:cubicBezTo>
                      <a:pt x="1060822" y="637091"/>
                      <a:pt x="1053172" y="626452"/>
                      <a:pt x="1036320" y="609600"/>
                    </a:cubicBezTo>
                    <a:cubicBezTo>
                      <a:pt x="1033780" y="601980"/>
                      <a:pt x="1028700" y="594772"/>
                      <a:pt x="1028700" y="586740"/>
                    </a:cubicBezTo>
                    <a:cubicBezTo>
                      <a:pt x="1028700" y="569257"/>
                      <a:pt x="1030897" y="513766"/>
                      <a:pt x="1043940" y="487680"/>
                    </a:cubicBezTo>
                    <a:cubicBezTo>
                      <a:pt x="1048036" y="479489"/>
                      <a:pt x="1053317" y="471855"/>
                      <a:pt x="1059180" y="464820"/>
                    </a:cubicBezTo>
                    <a:cubicBezTo>
                      <a:pt x="1066079" y="456541"/>
                      <a:pt x="1074420" y="449580"/>
                      <a:pt x="1082040" y="441960"/>
                    </a:cubicBezTo>
                    <a:cubicBezTo>
                      <a:pt x="1084580" y="434340"/>
                      <a:pt x="1084642" y="425372"/>
                      <a:pt x="1089660" y="419100"/>
                    </a:cubicBezTo>
                    <a:cubicBezTo>
                      <a:pt x="1098050" y="408613"/>
                      <a:pt x="1134000" y="394245"/>
                      <a:pt x="1143000" y="388620"/>
                    </a:cubicBezTo>
                    <a:cubicBezTo>
                      <a:pt x="1153770" y="381889"/>
                      <a:pt x="1162453" y="372061"/>
                      <a:pt x="1173480" y="365760"/>
                    </a:cubicBezTo>
                    <a:cubicBezTo>
                      <a:pt x="1180454" y="361775"/>
                      <a:pt x="1189156" y="361732"/>
                      <a:pt x="1196340" y="358140"/>
                    </a:cubicBezTo>
                    <a:cubicBezTo>
                      <a:pt x="1204531" y="354044"/>
                      <a:pt x="1211580" y="347980"/>
                      <a:pt x="1219200" y="342900"/>
                    </a:cubicBezTo>
                    <a:cubicBezTo>
                      <a:pt x="1256725" y="286613"/>
                      <a:pt x="1238690" y="311833"/>
                      <a:pt x="1272540" y="266700"/>
                    </a:cubicBezTo>
                    <a:cubicBezTo>
                      <a:pt x="1277620" y="251460"/>
                      <a:pt x="1290052" y="236883"/>
                      <a:pt x="1287780" y="220980"/>
                    </a:cubicBezTo>
                    <a:cubicBezTo>
                      <a:pt x="1286649" y="213060"/>
                      <a:pt x="1277683" y="143254"/>
                      <a:pt x="1272540" y="129540"/>
                    </a:cubicBezTo>
                    <a:cubicBezTo>
                      <a:pt x="1269324" y="120965"/>
                      <a:pt x="1261396" y="114871"/>
                      <a:pt x="1257300" y="106680"/>
                    </a:cubicBezTo>
                    <a:cubicBezTo>
                      <a:pt x="1253708" y="99496"/>
                      <a:pt x="1255360" y="89500"/>
                      <a:pt x="1249680" y="83820"/>
                    </a:cubicBezTo>
                    <a:cubicBezTo>
                      <a:pt x="1246036" y="80176"/>
                      <a:pt x="1196604" y="68646"/>
                      <a:pt x="1196340" y="68580"/>
                    </a:cubicBezTo>
                    <a:cubicBezTo>
                      <a:pt x="1140645" y="31450"/>
                      <a:pt x="1210675" y="76771"/>
                      <a:pt x="1143000" y="38100"/>
                    </a:cubicBezTo>
                    <a:cubicBezTo>
                      <a:pt x="1135049" y="33556"/>
                      <a:pt x="1128331" y="26956"/>
                      <a:pt x="1120140" y="22860"/>
                    </a:cubicBezTo>
                    <a:cubicBezTo>
                      <a:pt x="1112956" y="19268"/>
                      <a:pt x="1105003" y="17447"/>
                      <a:pt x="1097280" y="15240"/>
                    </a:cubicBezTo>
                    <a:cubicBezTo>
                      <a:pt x="1061352" y="4975"/>
                      <a:pt x="1056629" y="6167"/>
                      <a:pt x="1013460" y="0"/>
                    </a:cubicBezTo>
                    <a:cubicBezTo>
                      <a:pt x="1000022" y="1344"/>
                      <a:pt x="932000" y="4431"/>
                      <a:pt x="906780" y="15240"/>
                    </a:cubicBezTo>
                    <a:cubicBezTo>
                      <a:pt x="871877" y="30198"/>
                      <a:pt x="894016" y="31369"/>
                      <a:pt x="861060" y="53340"/>
                    </a:cubicBezTo>
                    <a:cubicBezTo>
                      <a:pt x="854377" y="57795"/>
                      <a:pt x="845384" y="57368"/>
                      <a:pt x="838200" y="60960"/>
                    </a:cubicBezTo>
                    <a:cubicBezTo>
                      <a:pt x="779114" y="90503"/>
                      <a:pt x="849939" y="64667"/>
                      <a:pt x="792480" y="83820"/>
                    </a:cubicBezTo>
                    <a:cubicBezTo>
                      <a:pt x="783244" y="111529"/>
                      <a:pt x="791556" y="106911"/>
                      <a:pt x="762000" y="114300"/>
                    </a:cubicBezTo>
                    <a:lnTo>
                      <a:pt x="762000" y="11430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8575" cap="flat" cmpd="sng" algn="ctr">
                <a:noFill/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 lIns="72000" tIns="36000" rIns="36000" bIns="36000" rtlCol="0" anchor="ctr"/>
              <a:lstStyle/>
              <a:p>
                <a:pPr algn="ctr"/>
                <a:endParaRPr lang="de-CH" dirty="0" err="1" smtClean="0">
                  <a:latin typeface="+mn-lt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5346946" y="2924944"/>
                <a:ext cx="772450" cy="288147"/>
              </a:xfrm>
              <a:prstGeom prst="rect">
                <a:avLst/>
              </a:prstGeom>
              <a:noFill/>
              <a:effectLst/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wrap="square" lIns="72000" tIns="36000" rIns="36000" bIns="36000" rtlCol="0">
                <a:spAutoFit/>
              </a:bodyPr>
              <a:lstStyle/>
              <a:p>
                <a:pPr marL="180000" indent="-180000" algn="l">
                  <a:spcBef>
                    <a:spcPts val="300"/>
                  </a:spcBef>
                  <a:buSzPct val="100000"/>
                </a:pPr>
                <a:r>
                  <a:rPr lang="de-CH" dirty="0" smtClean="0">
                    <a:solidFill>
                      <a:schemeClr val="tx1"/>
                    </a:solidFill>
                    <a:latin typeface="+mn-lt"/>
                  </a:rPr>
                  <a:t>IPv6</a:t>
                </a:r>
              </a:p>
            </p:txBody>
          </p:sp>
        </p:grpSp>
      </p:grpSp>
      <p:grpSp>
        <p:nvGrpSpPr>
          <p:cNvPr id="14" name="Gruppieren 30"/>
          <p:cNvGrpSpPr/>
          <p:nvPr/>
        </p:nvGrpSpPr>
        <p:grpSpPr>
          <a:xfrm>
            <a:off x="488504" y="2474894"/>
            <a:ext cx="1224000" cy="792000"/>
            <a:chOff x="2720752" y="1916832"/>
            <a:chExt cx="1656184" cy="1224136"/>
          </a:xfrm>
        </p:grpSpPr>
        <p:sp>
          <p:nvSpPr>
            <p:cNvPr id="32" name="Rechteck 31"/>
            <p:cNvSpPr/>
            <p:nvPr/>
          </p:nvSpPr>
          <p:spPr bwMode="auto">
            <a:xfrm>
              <a:off x="2720752" y="1916832"/>
              <a:ext cx="1656184" cy="12241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lIns="72000" tIns="36000" rIns="36000" bIns="36000" rtlCol="0" anchor="ctr"/>
            <a:lstStyle/>
            <a:p>
              <a:pPr algn="ctr"/>
              <a:endParaRPr lang="de-CH" dirty="0" err="1" smtClean="0">
                <a:latin typeface="+mn-lt"/>
              </a:endParaRPr>
            </a:p>
          </p:txBody>
        </p:sp>
        <p:sp>
          <p:nvSpPr>
            <p:cNvPr id="33" name="Wolke 32"/>
            <p:cNvSpPr/>
            <p:nvPr/>
          </p:nvSpPr>
          <p:spPr bwMode="auto">
            <a:xfrm>
              <a:off x="2792760" y="2060848"/>
              <a:ext cx="1584176" cy="1008112"/>
            </a:xfrm>
            <a:prstGeom prst="cloud">
              <a:avLst/>
            </a:prstGeom>
            <a:solidFill>
              <a:schemeClr val="bg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lIns="72000" tIns="36000" rIns="36000" bIns="36000" rtlCol="0" anchor="ctr"/>
            <a:lstStyle/>
            <a:p>
              <a:pPr algn="ctr"/>
              <a:endParaRPr lang="de-CH" dirty="0" err="1" smtClean="0">
                <a:latin typeface="+mn-lt"/>
              </a:endParaRPr>
            </a:p>
          </p:txBody>
        </p:sp>
        <p:sp>
          <p:nvSpPr>
            <p:cNvPr id="34" name="Zylinder 33"/>
            <p:cNvSpPr/>
            <p:nvPr/>
          </p:nvSpPr>
          <p:spPr bwMode="auto">
            <a:xfrm>
              <a:off x="3008784" y="2276872"/>
              <a:ext cx="432048" cy="504056"/>
            </a:xfrm>
            <a:prstGeom prst="can">
              <a:avLst/>
            </a:prstGeom>
            <a:solidFill>
              <a:schemeClr val="accent1">
                <a:lumMod val="60000"/>
                <a:lumOff val="40000"/>
                <a:alpha val="58000"/>
              </a:schemeClr>
            </a:solidFill>
            <a:ln w="28575" cap="flat" cmpd="sng" algn="ctr">
              <a:noFill/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lIns="72000" tIns="36000" rIns="36000" bIns="36000" rtlCol="0" anchor="ctr"/>
            <a:lstStyle/>
            <a:p>
              <a:pPr algn="ctr"/>
              <a:endParaRPr lang="de-CH" dirty="0" err="1" smtClean="0">
                <a:latin typeface="+mn-lt"/>
              </a:endParaRPr>
            </a:p>
          </p:txBody>
        </p:sp>
        <p:sp>
          <p:nvSpPr>
            <p:cNvPr id="35" name="Zylinder 34"/>
            <p:cNvSpPr/>
            <p:nvPr/>
          </p:nvSpPr>
          <p:spPr bwMode="auto">
            <a:xfrm>
              <a:off x="3584848" y="2276872"/>
              <a:ext cx="432048" cy="504056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 w="28575" cap="flat" cmpd="sng" algn="ctr">
              <a:noFill/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lIns="72000" tIns="36000" rIns="36000" bIns="36000" rtlCol="0" anchor="ctr"/>
            <a:lstStyle/>
            <a:p>
              <a:pPr algn="ctr"/>
              <a:endParaRPr lang="de-CH" dirty="0" err="1" smtClean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Zusammenfassung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Unsere Erfahrungen</a:t>
            </a:r>
          </a:p>
          <a:p>
            <a:pPr lvl="1"/>
            <a:r>
              <a:rPr lang="de-CH" dirty="0" smtClean="0"/>
              <a:t>mit den Tools</a:t>
            </a:r>
          </a:p>
          <a:p>
            <a:pPr lvl="1"/>
            <a:r>
              <a:rPr lang="de-CH" dirty="0" smtClean="0"/>
              <a:t>mit dem Datentransport</a:t>
            </a:r>
          </a:p>
          <a:p>
            <a:pPr lvl="1"/>
            <a:r>
              <a:rPr lang="de-CH" dirty="0" smtClean="0"/>
              <a:t>mit den verfügbaren Informationen</a:t>
            </a:r>
          </a:p>
          <a:p>
            <a:endParaRPr lang="de-CH" dirty="0" smtClean="0"/>
          </a:p>
          <a:p>
            <a:r>
              <a:rPr lang="de-CH" dirty="0" smtClean="0"/>
              <a:t>Unsere Empfehlungen</a:t>
            </a:r>
          </a:p>
          <a:p>
            <a:pPr lvl="1">
              <a:buFont typeface="Wingdings" pitchFamily="2" charset="2"/>
              <a:buChar char="Ø"/>
            </a:pPr>
            <a:r>
              <a:rPr lang="de-CH" dirty="0" smtClean="0"/>
              <a:t>Chancen Nutzen</a:t>
            </a:r>
          </a:p>
          <a:p>
            <a:pPr lvl="1">
              <a:buFont typeface="Wingdings" pitchFamily="2" charset="2"/>
              <a:buChar char="Ø"/>
            </a:pPr>
            <a:r>
              <a:rPr lang="de-CH" dirty="0" err="1" smtClean="0"/>
              <a:t>Get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hands</a:t>
            </a:r>
            <a:r>
              <a:rPr lang="de-CH" dirty="0" smtClean="0"/>
              <a:t> </a:t>
            </a:r>
            <a:r>
              <a:rPr lang="de-CH" dirty="0" err="1" smtClean="0"/>
              <a:t>dirty</a:t>
            </a:r>
            <a:endParaRPr lang="de-CH" dirty="0" smtClean="0"/>
          </a:p>
          <a:p>
            <a:pPr lvl="1">
              <a:buFont typeface="Wingdings" pitchFamily="2" charset="2"/>
              <a:buChar char="Ø"/>
            </a:pPr>
            <a:r>
              <a:rPr lang="de-CH" dirty="0" smtClean="0"/>
              <a:t>Umgehend beginnen</a:t>
            </a:r>
          </a:p>
          <a:p>
            <a:pPr lvl="1"/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8EE55-B125-412A-A83A-9467165A60D8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6969224" y="1484784"/>
            <a:ext cx="1520168" cy="513058"/>
          </a:xfrm>
          <a:prstGeom prst="roundRect">
            <a:avLst>
              <a:gd name="adj" fmla="val 4429"/>
            </a:avLst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t" anchorCtr="0"/>
          <a:lstStyle/>
          <a:p>
            <a:pPr algn="ctr"/>
            <a:endParaRPr lang="de-CH" sz="1800" dirty="0" smtClean="0">
              <a:latin typeface="+mn-lt"/>
            </a:endParaRPr>
          </a:p>
        </p:txBody>
      </p:sp>
      <p:sp>
        <p:nvSpPr>
          <p:cNvPr id="7" name="Gleichschenkliges Dreieck 6"/>
          <p:cNvSpPr/>
          <p:nvPr/>
        </p:nvSpPr>
        <p:spPr bwMode="auto">
          <a:xfrm>
            <a:off x="6969224" y="2073829"/>
            <a:ext cx="1520168" cy="26605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t" anchorCtr="0"/>
          <a:lstStyle/>
          <a:p>
            <a:pPr algn="ctr"/>
            <a:endParaRPr lang="de-CH" sz="1800" dirty="0" smtClean="0">
              <a:latin typeface="+mn-lt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6969224" y="2434889"/>
            <a:ext cx="1520168" cy="418047"/>
          </a:xfrm>
          <a:prstGeom prst="roundRect">
            <a:avLst>
              <a:gd name="adj" fmla="val 5112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t" anchorCtr="0"/>
          <a:lstStyle/>
          <a:p>
            <a:pPr algn="ctr"/>
            <a:endParaRPr lang="de-CH" sz="1800" dirty="0" smtClean="0">
              <a:latin typeface="+mn-lt"/>
            </a:endParaRPr>
          </a:p>
        </p:txBody>
      </p:sp>
      <p:pic>
        <p:nvPicPr>
          <p:cNvPr id="9" name="Grafik 8" descr="200px-Checkmar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3400" y="1556792"/>
            <a:ext cx="487328" cy="433722"/>
          </a:xfrm>
          <a:prstGeom prst="rect">
            <a:avLst/>
          </a:prstGeom>
        </p:spPr>
      </p:pic>
      <p:pic>
        <p:nvPicPr>
          <p:cNvPr id="10" name="Grafik 9" descr="200px-X_mar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53400" y="2460976"/>
            <a:ext cx="342324" cy="391960"/>
          </a:xfrm>
          <a:prstGeom prst="rect">
            <a:avLst/>
          </a:prstGeom>
        </p:spPr>
      </p:pic>
      <p:pic>
        <p:nvPicPr>
          <p:cNvPr id="13" name="Grafik 12" descr="200px-Checkmar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3400" y="1988840"/>
            <a:ext cx="487328" cy="433722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8121352" y="5805264"/>
            <a:ext cx="798346" cy="195814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sz="800" dirty="0" smtClean="0">
                <a:solidFill>
                  <a:schemeClr val="tx1"/>
                </a:solidFill>
                <a:latin typeface="+mn-lt"/>
              </a:rPr>
              <a:t>Quelle: Google</a:t>
            </a:r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9024" y="3429000"/>
            <a:ext cx="3778498" cy="23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56322" name="think-cell Folie" r:id="rId4" imgW="360" imgH="360" progId="TCLayout.ActiveDocument.1">
              <p:embed/>
            </p:oleObj>
          </a:graphicData>
        </a:graphic>
      </p:graphicFrame>
      <p:pic>
        <p:nvPicPr>
          <p:cNvPr id="5" name="Picture 8" descr="C:\Users\gej\AppData\Local\Microsoft\Windows\Temporary Internet Files\Content.IE5\QWCH69UA\MP900315598[1]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980728"/>
            <a:ext cx="9906000" cy="587727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Fragen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8EE55-B125-412A-A83A-9467165A60D8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CH" dirty="0" smtClean="0"/>
              <a:t>Anhang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Links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1" indent="-358775">
              <a:spcBef>
                <a:spcPct val="75000"/>
              </a:spcBef>
              <a:buFont typeface="Arial" charset="0"/>
              <a:buChar char="●"/>
            </a:pPr>
            <a:r>
              <a:rPr lang="de-CH" sz="2000" dirty="0" smtClean="0"/>
              <a:t>Online Demo-Versionen der vorgestellten Tools</a:t>
            </a:r>
          </a:p>
          <a:p>
            <a:pPr marL="630237" lvl="2" indent="-358775">
              <a:spcBef>
                <a:spcPct val="75000"/>
              </a:spcBef>
              <a:buFont typeface="Symbol" pitchFamily="18" charset="2"/>
              <a:buChar char="-"/>
            </a:pPr>
            <a:r>
              <a:rPr lang="de-CH" sz="1800" dirty="0" err="1" smtClean="0"/>
              <a:t>Icinga</a:t>
            </a:r>
            <a:endParaRPr lang="de-CH" sz="1800" dirty="0" smtClean="0"/>
          </a:p>
          <a:p>
            <a:pPr lvl="2"/>
            <a:r>
              <a:rPr lang="de-CH" dirty="0" smtClean="0">
                <a:hlinkClick r:id="rId3"/>
              </a:rPr>
              <a:t>http://web.demo.icinga.org/icinga-web/</a:t>
            </a:r>
            <a:endParaRPr lang="de-CH" dirty="0" smtClean="0">
              <a:hlinkClick r:id="rId4"/>
            </a:endParaRPr>
          </a:p>
          <a:p>
            <a:pPr lvl="2"/>
            <a:r>
              <a:rPr lang="de-CH" dirty="0" smtClean="0">
                <a:hlinkClick r:id="rId4"/>
              </a:rPr>
              <a:t>http://classic.demo.icinga.org/icinga/</a:t>
            </a:r>
            <a:endParaRPr lang="de-CH" dirty="0" smtClean="0"/>
          </a:p>
          <a:p>
            <a:pPr marL="630237" lvl="2" indent="-358775">
              <a:spcBef>
                <a:spcPct val="75000"/>
              </a:spcBef>
              <a:buFont typeface="Symbol" pitchFamily="18" charset="2"/>
              <a:buChar char="-"/>
            </a:pPr>
            <a:r>
              <a:rPr lang="de-CH" sz="1800" dirty="0" err="1" smtClean="0"/>
              <a:t>phpIPAM</a:t>
            </a:r>
            <a:endParaRPr lang="de-CH" sz="1800" dirty="0" smtClean="0">
              <a:hlinkClick r:id="rId5"/>
            </a:endParaRPr>
          </a:p>
          <a:p>
            <a:pPr lvl="2"/>
            <a:r>
              <a:rPr lang="de-CH" dirty="0" smtClean="0">
                <a:hlinkClick r:id="rId5"/>
              </a:rPr>
              <a:t>http://demo.phpipam.net/login/</a:t>
            </a:r>
            <a:endParaRPr lang="de-CH" dirty="0" smtClean="0"/>
          </a:p>
          <a:p>
            <a:r>
              <a:rPr lang="de-CH" dirty="0" smtClean="0"/>
              <a:t>Vortrag beim Swiss IPv6 Council im November 2013 (mehr technische Details über unsere </a:t>
            </a:r>
            <a:r>
              <a:rPr lang="de-CH" dirty="0" smtClean="0"/>
              <a:t>Erfahrungen </a:t>
            </a:r>
            <a:r>
              <a:rPr lang="de-CH" dirty="0" smtClean="0"/>
              <a:t>im Bereich Monitoring und IPv6)</a:t>
            </a:r>
          </a:p>
          <a:p>
            <a:pPr lvl="2"/>
            <a:r>
              <a:rPr lang="de-CH" dirty="0" smtClean="0">
                <a:hlinkClick r:id="rId6"/>
              </a:rPr>
              <a:t>http://www.swissipv6council.ch/de/events/IPv6-Monitoring-bei-AWK</a:t>
            </a:r>
            <a:endParaRPr lang="de-CH" dirty="0" smtClean="0"/>
          </a:p>
          <a:p>
            <a:pPr lvl="2">
              <a:buNone/>
            </a:pPr>
            <a:endParaRPr lang="de-CH" dirty="0" smtClean="0"/>
          </a:p>
          <a:p>
            <a:pPr lvl="1"/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8EE55-B125-412A-A83A-9467165A60D8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HW / SW der Netzwerkelemente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F0F1B8-5257-4007-960A-133934D7B609}" type="slidenum">
              <a:rPr lang="de-CH" smtClean="0"/>
              <a:pPr>
                <a:defRPr/>
              </a:pPr>
              <a:t>16</a:t>
            </a:fld>
            <a:endParaRPr lang="de-CH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778802" y="1565292"/>
          <a:ext cx="8315962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205"/>
                <a:gridCol w="2702220"/>
                <a:gridCol w="2287593"/>
                <a:gridCol w="2015944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Hersteller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 Gerät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SW-Version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Typ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Cisco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AP1142N-E-K9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IOS 12.4(21a)JA1</a:t>
                      </a:r>
                    </a:p>
                    <a:p>
                      <a:r>
                        <a:rPr lang="de-CH" dirty="0" smtClean="0"/>
                        <a:t>IOS 15.2(4)JA1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Access-Point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Cisco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C2960S-48TS-S (</a:t>
                      </a:r>
                      <a:r>
                        <a:rPr lang="de-CH" dirty="0" err="1" smtClean="0"/>
                        <a:t>lanlite</a:t>
                      </a:r>
                      <a:r>
                        <a:rPr lang="de-CH" dirty="0" smtClean="0"/>
                        <a:t>)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IOS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dirty="0" smtClean="0"/>
                        <a:t>12.2(55)SE5 </a:t>
                      </a:r>
                    </a:p>
                    <a:p>
                      <a:r>
                        <a:rPr lang="de-CH" dirty="0" smtClean="0"/>
                        <a:t>IOS 15.0(2)SE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Layer2-Switch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Cisco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C2960-8TC-S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IOS 12.2(55)SE5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Layer2-Switch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Cisco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C3560G-24TS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IOS 15.0(2)SE2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Layer2-Switch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Cisco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C2960-24TT-L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IOS 15.0(2)SE2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Layer2-Switch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Cisco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C4506-E (Sup 6L-E)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IOS 15.2(1)E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Layer3-Switch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Juniper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SSG-140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ScreenOS</a:t>
                      </a:r>
                      <a:r>
                        <a:rPr lang="de-CH" baseline="0" dirty="0" smtClean="0"/>
                        <a:t> 6.3.0r8.0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Firewall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Juniper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SRX210HE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Junos 11.2R4.3</a:t>
                      </a:r>
                    </a:p>
                    <a:p>
                      <a:r>
                        <a:rPr lang="de-CH" dirty="0" smtClean="0"/>
                        <a:t>Junos 12.1R6.5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Firewall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	</a:t>
            </a: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1" indent="-358775">
              <a:spcBef>
                <a:spcPct val="75000"/>
              </a:spcBef>
              <a:buFont typeface="Arial" charset="0"/>
              <a:buChar char="●"/>
            </a:pPr>
            <a:r>
              <a:rPr lang="de-CH" dirty="0" smtClean="0"/>
              <a:t>Online Demo-Versionen der vorgestellten Tools</a:t>
            </a:r>
          </a:p>
          <a:p>
            <a:pPr marL="630237" lvl="2" indent="-358775">
              <a:spcBef>
                <a:spcPct val="75000"/>
              </a:spcBef>
              <a:buFont typeface="Symbol" pitchFamily="18" charset="2"/>
              <a:buChar char="-"/>
            </a:pPr>
            <a:r>
              <a:rPr lang="de-CH" dirty="0" err="1" smtClean="0"/>
              <a:t>Icinga</a:t>
            </a:r>
            <a:endParaRPr lang="de-CH" dirty="0" smtClean="0"/>
          </a:p>
          <a:p>
            <a:pPr lvl="2"/>
            <a:r>
              <a:rPr lang="de-CH" dirty="0" smtClean="0">
                <a:hlinkClick r:id="rId3"/>
              </a:rPr>
              <a:t>http://web.demo.icinga.org/icinga-web/</a:t>
            </a:r>
            <a:endParaRPr lang="de-CH" dirty="0" smtClean="0">
              <a:hlinkClick r:id="rId4"/>
            </a:endParaRPr>
          </a:p>
          <a:p>
            <a:pPr lvl="2"/>
            <a:r>
              <a:rPr lang="de-CH" dirty="0" smtClean="0">
                <a:hlinkClick r:id="rId4"/>
              </a:rPr>
              <a:t>http://classic.demo.icinga.org/icinga/</a:t>
            </a:r>
            <a:endParaRPr lang="de-CH" dirty="0" smtClean="0"/>
          </a:p>
          <a:p>
            <a:pPr marL="630237" lvl="2" indent="-358775">
              <a:spcBef>
                <a:spcPct val="75000"/>
              </a:spcBef>
              <a:buFont typeface="Symbol" pitchFamily="18" charset="2"/>
              <a:buChar char="-"/>
            </a:pPr>
            <a:r>
              <a:rPr lang="de-CH" dirty="0" err="1" smtClean="0"/>
              <a:t>phpIPAM</a:t>
            </a:r>
            <a:endParaRPr lang="de-CH" dirty="0" smtClean="0">
              <a:hlinkClick r:id="rId5"/>
            </a:endParaRPr>
          </a:p>
          <a:p>
            <a:pPr lvl="2"/>
            <a:r>
              <a:rPr lang="de-CH" dirty="0" smtClean="0">
                <a:hlinkClick r:id="rId5"/>
              </a:rPr>
              <a:t>http://demo.phpipam.net/login/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1E6BB-3227-496C-AE4A-EBEFD8081E12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Reading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Understanding IPv6, Second Edition</a:t>
            </a:r>
          </a:p>
          <a:p>
            <a:pPr lvl="1"/>
            <a:r>
              <a:rPr lang="en-US" dirty="0" smtClean="0"/>
              <a:t>ISBN-13: 978-0735624467</a:t>
            </a:r>
          </a:p>
          <a:p>
            <a:r>
              <a:rPr lang="en-US" dirty="0" smtClean="0"/>
              <a:t>IPv6 Essentials</a:t>
            </a:r>
          </a:p>
          <a:p>
            <a:pPr lvl="1"/>
            <a:r>
              <a:rPr lang="en-US" dirty="0" smtClean="0"/>
              <a:t>ISBN-13: 978-0596100582</a:t>
            </a:r>
          </a:p>
          <a:p>
            <a:r>
              <a:rPr lang="en-US" dirty="0" smtClean="0"/>
              <a:t>IPv6 Security</a:t>
            </a:r>
          </a:p>
          <a:p>
            <a:pPr lvl="1"/>
            <a:r>
              <a:rPr lang="en-US" dirty="0" smtClean="0"/>
              <a:t>ISBN-13: 978-1587055942</a:t>
            </a:r>
          </a:p>
          <a:p>
            <a:r>
              <a:rPr lang="en-US" dirty="0" smtClean="0"/>
              <a:t>IPv6. </a:t>
            </a:r>
            <a:r>
              <a:rPr lang="de-DE" dirty="0" smtClean="0"/>
              <a:t>Grundlagen - Funktionalität </a:t>
            </a:r>
            <a:r>
              <a:rPr lang="en-US" dirty="0" smtClean="0"/>
              <a:t>- </a:t>
            </a:r>
            <a:r>
              <a:rPr lang="en-US" dirty="0" smtClean="0"/>
              <a:t>Integration</a:t>
            </a:r>
          </a:p>
          <a:p>
            <a:pPr lvl="1"/>
            <a:r>
              <a:rPr lang="en-US" dirty="0" smtClean="0"/>
              <a:t>ISBN-13: 978-3952294222</a:t>
            </a:r>
          </a:p>
          <a:p>
            <a:r>
              <a:rPr lang="en-US" dirty="0" smtClean="0"/>
              <a:t>IPv6 for Enterprise Networks</a:t>
            </a:r>
          </a:p>
          <a:p>
            <a:pPr lvl="1"/>
            <a:r>
              <a:rPr lang="en-US" dirty="0" smtClean="0"/>
              <a:t>ISBN-13: 978-1587142277</a:t>
            </a:r>
          </a:p>
          <a:p>
            <a:r>
              <a:rPr lang="en-US" dirty="0" smtClean="0"/>
              <a:t>Planning for IPv6</a:t>
            </a:r>
          </a:p>
          <a:p>
            <a:pPr lvl="1"/>
            <a:r>
              <a:rPr lang="en-US" dirty="0" smtClean="0"/>
              <a:t>ISBN-13: 978-1449305390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8EE55-B125-412A-A83A-9467165A60D8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  <p:pic>
        <p:nvPicPr>
          <p:cNvPr id="5" name="Grafik 4" descr="Pic_111009_Buch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3240" y="1433838"/>
            <a:ext cx="979122" cy="1187640"/>
          </a:xfrm>
          <a:prstGeom prst="rect">
            <a:avLst/>
          </a:prstGeom>
        </p:spPr>
      </p:pic>
      <p:pic>
        <p:nvPicPr>
          <p:cNvPr id="6" name="Grafik 5" descr="Pic_111009_Buch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7376" y="1998536"/>
            <a:ext cx="1050190" cy="1358456"/>
          </a:xfrm>
          <a:prstGeom prst="rect">
            <a:avLst/>
          </a:prstGeom>
        </p:spPr>
      </p:pic>
      <p:pic>
        <p:nvPicPr>
          <p:cNvPr id="7" name="Grafik 6" descr="Pic_111009_Buch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6793" y="2872158"/>
            <a:ext cx="938322" cy="1132906"/>
          </a:xfrm>
          <a:prstGeom prst="rect">
            <a:avLst/>
          </a:prstGeom>
        </p:spPr>
      </p:pic>
      <p:pic>
        <p:nvPicPr>
          <p:cNvPr id="8" name="Grafik 7" descr="Pic_111009_Buch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37376" y="3555776"/>
            <a:ext cx="976044" cy="1241376"/>
          </a:xfrm>
          <a:prstGeom prst="rect">
            <a:avLst/>
          </a:prstGeom>
        </p:spPr>
      </p:pic>
      <p:pic>
        <p:nvPicPr>
          <p:cNvPr id="9" name="Grafik 8" descr="Pic_111009_Buch0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3240" y="4293096"/>
            <a:ext cx="966140" cy="1245684"/>
          </a:xfrm>
          <a:prstGeom prst="rect">
            <a:avLst/>
          </a:prstGeom>
        </p:spPr>
      </p:pic>
      <p:pic>
        <p:nvPicPr>
          <p:cNvPr id="10" name="Grafik 9" descr="Pic_111009_Buch0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37376" y="5102424"/>
            <a:ext cx="1023282" cy="1350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Reading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IPv6 Fundamentals</a:t>
            </a:r>
          </a:p>
          <a:p>
            <a:pPr lvl="1"/>
            <a:r>
              <a:rPr lang="en-US" dirty="0" smtClean="0"/>
              <a:t>ISBN-13: 978-1-58714-313-7</a:t>
            </a:r>
          </a:p>
          <a:p>
            <a:r>
              <a:rPr lang="en-US" dirty="0" err="1" smtClean="0"/>
              <a:t>Junos</a:t>
            </a:r>
            <a:r>
              <a:rPr lang="en-US" dirty="0" smtClean="0"/>
              <a:t> Security</a:t>
            </a:r>
          </a:p>
          <a:p>
            <a:pPr lvl="1"/>
            <a:r>
              <a:rPr lang="en-US" dirty="0" smtClean="0"/>
              <a:t>ISBN-13: 978-1-449-38171-4</a:t>
            </a:r>
          </a:p>
          <a:p>
            <a:r>
              <a:rPr lang="en-US" dirty="0" smtClean="0"/>
              <a:t>ScreenOS Cookbook</a:t>
            </a:r>
          </a:p>
          <a:p>
            <a:pPr lvl="1"/>
            <a:r>
              <a:rPr lang="en-US" dirty="0" smtClean="0"/>
              <a:t>ISBN-13: 978-0-596-51003-9</a:t>
            </a:r>
          </a:p>
          <a:p>
            <a:r>
              <a:rPr lang="de-CH" dirty="0" smtClean="0"/>
              <a:t>Essential SNMP – 2nd Edition</a:t>
            </a:r>
          </a:p>
          <a:p>
            <a:pPr lvl="1"/>
            <a:r>
              <a:rPr lang="de-CH" dirty="0" smtClean="0"/>
              <a:t>ISBN-13: 978-0-596-00840-6</a:t>
            </a:r>
          </a:p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8EE55-B125-412A-A83A-9467165A60D8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  <p:pic>
        <p:nvPicPr>
          <p:cNvPr id="44034" name="Picture 2" descr="http://www.ciscopress.com/ShowCover.asp?isbn=15871431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344" y="1390701"/>
            <a:ext cx="961165" cy="1188000"/>
          </a:xfrm>
          <a:prstGeom prst="rect">
            <a:avLst/>
          </a:prstGeom>
          <a:noFill/>
        </p:spPr>
      </p:pic>
      <p:pic>
        <p:nvPicPr>
          <p:cNvPr id="54274" name="Picture 2" descr="http://akamaicovers.oreilly.com/images/0636920001317/ca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7585" y="2093765"/>
            <a:ext cx="961200" cy="1260241"/>
          </a:xfrm>
          <a:prstGeom prst="rect">
            <a:avLst/>
          </a:prstGeom>
          <a:noFill/>
        </p:spPr>
      </p:pic>
      <p:pic>
        <p:nvPicPr>
          <p:cNvPr id="54276" name="Picture 4" descr="http://media.buch.de/img-adb/14648271-00-00/screenos_cook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0344" y="2907894"/>
            <a:ext cx="961200" cy="1261575"/>
          </a:xfrm>
          <a:prstGeom prst="rect">
            <a:avLst/>
          </a:prstGeom>
          <a:noFill/>
        </p:spPr>
      </p:pic>
      <p:pic>
        <p:nvPicPr>
          <p:cNvPr id="155652" name="Picture 4" descr="Essential SNMP, 2nd Edi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5368" y="3933056"/>
            <a:ext cx="961200" cy="1259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6802202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24578" name="think-cell Folie" r:id="rId9" imgW="360" imgH="360" progId="TCLayout.ActiveDocument.1">
              <p:embed/>
            </p:oleObj>
          </a:graphicData>
        </a:graphic>
      </p:graphicFrame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Fakten und Zahlen</a:t>
            </a:r>
            <a:endParaRPr lang="de-CH" noProof="1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B6DDAF3-095A-4774-9DD3-C6E49319969D}" type="slidenum">
              <a:rPr lang="de-CH" smtClean="0"/>
              <a:pPr>
                <a:defRPr/>
              </a:pPr>
              <a:t>2</a:t>
            </a:fld>
            <a:endParaRPr lang="de-CH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339790"/>
              </p:ext>
            </p:extLst>
          </p:nvPr>
        </p:nvGraphicFramePr>
        <p:xfrm>
          <a:off x="631825" y="1412875"/>
          <a:ext cx="9074152" cy="5275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803"/>
                <a:gridCol w="2988332"/>
                <a:gridCol w="5113017"/>
              </a:tblGrid>
              <a:tr h="39594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CH" sz="1200" dirty="0">
                          <a:latin typeface="Arial Narrow" pitchFamily="34" charset="0"/>
                        </a:rPr>
                        <a:t>Tätigkeit</a:t>
                      </a:r>
                      <a:endParaRPr lang="de-CH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72000" marR="0" marT="72000" marB="72000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CH" sz="1200" dirty="0">
                          <a:latin typeface="Arial Narrow" pitchFamily="34" charset="0"/>
                        </a:rPr>
                        <a:t>Consulting, Engineering und </a:t>
                      </a:r>
                      <a:r>
                        <a:rPr lang="de-CH" sz="1200" dirty="0" smtClean="0">
                          <a:latin typeface="Arial Narrow" pitchFamily="34" charset="0"/>
                        </a:rPr>
                        <a:t>Projektmanagement  für</a:t>
                      </a:r>
                      <a:r>
                        <a:rPr lang="de-CH" sz="1200" baseline="0" dirty="0" smtClean="0">
                          <a:latin typeface="Arial Narrow" pitchFamily="34" charset="0"/>
                        </a:rPr>
                        <a:t> Informationstechnologie aus einer Hand</a:t>
                      </a:r>
                      <a:endParaRPr lang="de-CH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72000" marR="0" marT="72000" marB="72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algn="l" defTabSz="914400" rtl="0" eaLnBrk="1" fontAlgn="auto" latinLnBrk="0" hangingPunct="0">
                        <a:spcAft>
                          <a:spcPts val="0"/>
                        </a:spcAft>
                      </a:pPr>
                      <a:r>
                        <a:rPr lang="de-CH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Qualifikationen unserer Mitarbeitenden</a:t>
                      </a:r>
                      <a:endParaRPr lang="de-CH" sz="12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72000" marR="0" marT="7200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23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CH" sz="1200" dirty="0">
                          <a:latin typeface="Arial Narrow" pitchFamily="34" charset="0"/>
                        </a:rPr>
                        <a:t>Eigentümer</a:t>
                      </a:r>
                      <a:endParaRPr lang="de-CH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72000" marR="0" marT="72000" marB="72000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CH" sz="1200" dirty="0">
                          <a:latin typeface="Arial Narrow" pitchFamily="34" charset="0"/>
                        </a:rPr>
                        <a:t>Das Aktienkapital befindet sich vollständig </a:t>
                      </a:r>
                      <a:r>
                        <a:rPr lang="de-CH" sz="1200" dirty="0" smtClean="0">
                          <a:latin typeface="Arial Narrow" pitchFamily="34" charset="0"/>
                        </a:rPr>
                        <a:t/>
                      </a:r>
                      <a:br>
                        <a:rPr lang="de-CH" sz="1200" dirty="0" smtClean="0">
                          <a:latin typeface="Arial Narrow" pitchFamily="34" charset="0"/>
                        </a:rPr>
                      </a:br>
                      <a:r>
                        <a:rPr lang="de-CH" sz="1200" dirty="0" smtClean="0">
                          <a:latin typeface="Arial Narrow" pitchFamily="34" charset="0"/>
                        </a:rPr>
                        <a:t>im </a:t>
                      </a:r>
                      <a:r>
                        <a:rPr lang="de-CH" sz="1200" dirty="0">
                          <a:latin typeface="Arial Narrow" pitchFamily="34" charset="0"/>
                        </a:rPr>
                        <a:t>Besitz der Partner</a:t>
                      </a:r>
                      <a:endParaRPr lang="de-CH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72000" marR="0" marT="72000" marB="72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20451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CH" sz="1200" dirty="0">
                          <a:latin typeface="Arial Narrow" pitchFamily="34" charset="0"/>
                        </a:rPr>
                        <a:t>Gründung</a:t>
                      </a:r>
                      <a:endParaRPr lang="de-CH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72000" marR="0" marT="72000" marB="72000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CH" sz="1200" dirty="0">
                          <a:latin typeface="Arial Narrow" pitchFamily="34" charset="0"/>
                        </a:rPr>
                        <a:t>1986</a:t>
                      </a:r>
                      <a:endParaRPr lang="de-CH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72000" marR="0" marT="72000" marB="72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CH" sz="1200" dirty="0" smtClean="0">
                          <a:latin typeface="Arial Narrow" pitchFamily="34" charset="0"/>
                        </a:rPr>
                        <a:t>Mitarbeitende</a:t>
                      </a:r>
                      <a:endParaRPr lang="de-CH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72000" marR="0" marT="72000" marB="72000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CH" sz="1200" dirty="0" smtClean="0">
                          <a:latin typeface="Arial Narrow" pitchFamily="34" charset="0"/>
                        </a:rPr>
                        <a:t>Rund 150</a:t>
                      </a:r>
                      <a:endParaRPr lang="de-CH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72000" marR="0" marT="72000" marB="72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31765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CH" sz="1200">
                          <a:latin typeface="Arial Narrow" pitchFamily="34" charset="0"/>
                        </a:rPr>
                        <a:t>Kunden</a:t>
                      </a:r>
                      <a:endParaRPr lang="de-CH" sz="12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72000" marR="0" marT="72000" marB="72000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CH" sz="1200" dirty="0">
                          <a:latin typeface="Arial Narrow" pitchFamily="34" charset="0"/>
                        </a:rPr>
                        <a:t>Über 300</a:t>
                      </a:r>
                      <a:endParaRPr lang="de-CH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72000" marR="0" marT="72000" marB="72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31765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CH" sz="1200" dirty="0">
                          <a:latin typeface="Arial Narrow" pitchFamily="34" charset="0"/>
                        </a:rPr>
                        <a:t>Projekte</a:t>
                      </a:r>
                      <a:endParaRPr lang="de-CH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72000" marR="0" marT="72000" marB="72000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CH" sz="1200" dirty="0">
                          <a:latin typeface="Arial Narrow" pitchFamily="34" charset="0"/>
                        </a:rPr>
                        <a:t>Über 3‘000</a:t>
                      </a:r>
                      <a:endParaRPr lang="de-CH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72000" marR="0" marT="72000" marB="72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CH" sz="1200" dirty="0">
                          <a:latin typeface="Arial Narrow" pitchFamily="34" charset="0"/>
                        </a:rPr>
                        <a:t>Standorte</a:t>
                      </a:r>
                      <a:endParaRPr lang="de-CH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72000" marR="0" marT="72000" marB="72000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CH" sz="1200" dirty="0" smtClean="0">
                          <a:latin typeface="Arial Narrow" pitchFamily="34" charset="0"/>
                        </a:rPr>
                        <a:t>Zürich, Bern, Basel, Lausanne</a:t>
                      </a:r>
                      <a:endParaRPr lang="de-CH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72000" marR="0" marT="72000" marB="72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72000" marR="0" marT="3600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0918">
                <a:tc>
                  <a:txBody>
                    <a:bodyPr/>
                    <a:lstStyle/>
                    <a:p>
                      <a:pPr marL="0" algn="l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de-CH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Internationales Netzwerk</a:t>
                      </a:r>
                      <a:endParaRPr lang="de-CH" sz="12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72000" marR="0" marT="72000" marB="72000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kern="1200" noProof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Mitglied der ITIC GROUP, einem internationalen Netzwerk unabhängige</a:t>
                      </a:r>
                      <a:r>
                        <a:rPr lang="de-CH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</a:t>
                      </a:r>
                      <a:r>
                        <a:rPr lang="de-CH" sz="1200" kern="1200" noProof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Consulting-Firme</a:t>
                      </a:r>
                      <a:r>
                        <a:rPr lang="de-CH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</a:t>
                      </a:r>
                      <a:endParaRPr lang="de-CH" sz="12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72000" marR="0" marT="72000" marB="72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72000" marR="0" marT="360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1648">
                <a:tc>
                  <a:txBody>
                    <a:bodyPr/>
                    <a:lstStyle/>
                    <a:p>
                      <a:pPr marL="0" algn="l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de-CH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Umsatz</a:t>
                      </a:r>
                      <a:endParaRPr lang="de-CH" sz="12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72000" marR="0" marT="72000" marB="72000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72000" marR="0" marT="72000" marB="720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 smtClean="0">
                          <a:latin typeface="Arial Narrow" pitchFamily="34" charset="0"/>
                        </a:rPr>
                        <a:t>Partner der AWK</a:t>
                      </a:r>
                      <a:endParaRPr lang="de-CH" sz="1200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72000" marR="0" marT="3600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7" name="Picture 3" descr="J:\Kommunikation\Corporate_Design\Fotos\Fotos_131202\Gruppenfoto\AWK_Partner_2014_RGB.jpg"/>
          <p:cNvPicPr>
            <a:picLocks noChangeAspect="1" noChangeArrowheads="1"/>
          </p:cNvPicPr>
          <p:nvPr/>
        </p:nvPicPr>
        <p:blipFill rotWithShape="1">
          <a:blip r:embed="rId10" cstate="print"/>
          <a:srcRect/>
          <a:stretch/>
        </p:blipFill>
        <p:spPr bwMode="auto">
          <a:xfrm>
            <a:off x="6226261" y="4653135"/>
            <a:ext cx="3418215" cy="1944217"/>
          </a:xfrm>
          <a:prstGeom prst="rect">
            <a:avLst/>
          </a:prstGeom>
          <a:noFill/>
        </p:spPr>
      </p:pic>
      <p:sp>
        <p:nvSpPr>
          <p:cNvPr id="50" name="Rechteck 49"/>
          <p:cNvSpPr/>
          <p:nvPr/>
        </p:nvSpPr>
        <p:spPr>
          <a:xfrm>
            <a:off x="4715767" y="5733256"/>
            <a:ext cx="1461374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2000" tIns="36000" rIns="36000" bIns="36000" rtlCol="0" anchor="ctr"/>
          <a:lstStyle/>
          <a:p>
            <a:pPr algn="l">
              <a:spcBef>
                <a:spcPts val="0"/>
              </a:spcBef>
            </a:pPr>
            <a:r>
              <a:rPr lang="de-CH" sz="900" dirty="0" err="1" smtClean="0">
                <a:latin typeface="Arial Narrow" pitchFamily="34" charset="0"/>
              </a:rPr>
              <a:t>V.l.n.r</a:t>
            </a:r>
            <a:r>
              <a:rPr lang="de-CH" sz="900" dirty="0" smtClean="0">
                <a:latin typeface="Arial Narrow" pitchFamily="34" charset="0"/>
              </a:rPr>
              <a:t>: </a:t>
            </a:r>
          </a:p>
          <a:p>
            <a:pPr algn="l">
              <a:spcBef>
                <a:spcPts val="0"/>
              </a:spcBef>
            </a:pPr>
            <a:r>
              <a:rPr lang="de-CH" sz="900" dirty="0">
                <a:latin typeface="Arial Narrow" pitchFamily="34" charset="0"/>
              </a:rPr>
              <a:t>André Arrigoni, </a:t>
            </a:r>
            <a:r>
              <a:rPr lang="de-CH" sz="900" dirty="0" smtClean="0">
                <a:latin typeface="Arial Narrow" pitchFamily="34" charset="0"/>
              </a:rPr>
              <a:t>Ralph Tonezzer</a:t>
            </a:r>
            <a:r>
              <a:rPr lang="de-CH" sz="900" dirty="0">
                <a:latin typeface="Arial Narrow" pitchFamily="34" charset="0"/>
              </a:rPr>
              <a:t>, Peter </a:t>
            </a:r>
            <a:r>
              <a:rPr lang="de-CH" sz="900" dirty="0" smtClean="0">
                <a:latin typeface="Arial Narrow" pitchFamily="34" charset="0"/>
              </a:rPr>
              <a:t>Gabriel, Kurt </a:t>
            </a:r>
            <a:r>
              <a:rPr lang="de-CH" sz="900" smtClean="0">
                <a:latin typeface="Arial Narrow" pitchFamily="34" charset="0"/>
              </a:rPr>
              <a:t>Biri (Managing </a:t>
            </a:r>
            <a:r>
              <a:rPr lang="de-CH" sz="900" dirty="0" smtClean="0">
                <a:latin typeface="Arial Narrow" pitchFamily="34" charset="0"/>
              </a:rPr>
              <a:t>Partner), Christian Mauz, Oliver Vaterlaus</a:t>
            </a:r>
          </a:p>
        </p:txBody>
      </p:sp>
      <p:graphicFrame>
        <p:nvGraphicFramePr>
          <p:cNvPr id="51" name="Diagramm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27408310"/>
              </p:ext>
            </p:extLst>
          </p:nvPr>
        </p:nvGraphicFramePr>
        <p:xfrm>
          <a:off x="631825" y="4560818"/>
          <a:ext cx="4051126" cy="208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7" name="Textfeld 26"/>
          <p:cNvSpPr txBox="1"/>
          <p:nvPr/>
        </p:nvSpPr>
        <p:spPr>
          <a:xfrm>
            <a:off x="4704079" y="4260295"/>
            <a:ext cx="398656" cy="228415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>
            <a:defPPr>
              <a:defRPr lang="en-GB"/>
            </a:defPPr>
            <a:lvl1pPr algn="l">
              <a:spcBef>
                <a:spcPts val="300"/>
              </a:spcBef>
              <a:buSzPct val="100000"/>
              <a:defRPr sz="1800" b="1">
                <a:solidFill>
                  <a:schemeClr val="tx1"/>
                </a:solidFill>
                <a:latin typeface="Myriad Pro Light Cond" pitchFamily="34" charset="0"/>
              </a:defRPr>
            </a:lvl1pPr>
          </a:lstStyle>
          <a:p>
            <a:r>
              <a:rPr lang="de-CH" sz="1000" b="0" dirty="0" smtClean="0">
                <a:latin typeface="Arial Narrow" pitchFamily="34" charset="0"/>
              </a:rPr>
              <a:t>0 %</a:t>
            </a:r>
            <a:endParaRPr lang="de-CH" sz="1000" b="0" dirty="0">
              <a:latin typeface="Arial Narrow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795244" y="4260295"/>
            <a:ext cx="375062" cy="226591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>
            <a:defPPr>
              <a:defRPr lang="en-GB"/>
            </a:defPPr>
            <a:lvl1pPr algn="l">
              <a:spcBef>
                <a:spcPts val="300"/>
              </a:spcBef>
              <a:buSzPct val="100000"/>
              <a:defRPr sz="1800" b="1">
                <a:solidFill>
                  <a:schemeClr val="tx1"/>
                </a:solidFill>
                <a:latin typeface="Myriad Pro Light Cond" pitchFamily="34" charset="0"/>
              </a:defRPr>
            </a:lvl1pPr>
          </a:lstStyle>
          <a:p>
            <a:pPr algn="ctr"/>
            <a:r>
              <a:rPr lang="de-CH" sz="1000" b="0" dirty="0" smtClean="0">
                <a:latin typeface="Arial Narrow" pitchFamily="34" charset="0"/>
              </a:rPr>
              <a:t>25 %</a:t>
            </a:r>
            <a:endParaRPr lang="de-CH" sz="1000" b="0" dirty="0">
              <a:latin typeface="Arial Narrow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7001171" y="4260295"/>
            <a:ext cx="368480" cy="226591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>
            <a:defPPr>
              <a:defRPr lang="en-GB"/>
            </a:defPPr>
            <a:lvl1pPr algn="l">
              <a:spcBef>
                <a:spcPts val="300"/>
              </a:spcBef>
              <a:buSzPct val="100000"/>
              <a:defRPr sz="1800" b="1">
                <a:solidFill>
                  <a:schemeClr val="tx1"/>
                </a:solidFill>
                <a:latin typeface="Myriad Pro Light Cond" pitchFamily="34" charset="0"/>
              </a:defRPr>
            </a:lvl1pPr>
          </a:lstStyle>
          <a:p>
            <a:pPr algn="ctr"/>
            <a:r>
              <a:rPr lang="de-CH" sz="1000" b="0" dirty="0" smtClean="0">
                <a:latin typeface="Arial Narrow" pitchFamily="34" charset="0"/>
              </a:rPr>
              <a:t>50 %</a:t>
            </a:r>
            <a:endParaRPr lang="de-CH" sz="1000" b="0" dirty="0">
              <a:latin typeface="Arial Narrow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8212432" y="4260295"/>
            <a:ext cx="374693" cy="226591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>
            <a:defPPr>
              <a:defRPr lang="en-GB"/>
            </a:defPPr>
            <a:lvl1pPr algn="l">
              <a:spcBef>
                <a:spcPts val="300"/>
              </a:spcBef>
              <a:buSzPct val="100000"/>
              <a:defRPr sz="1800" b="1">
                <a:solidFill>
                  <a:schemeClr val="tx1"/>
                </a:solidFill>
                <a:latin typeface="Myriad Pro Light Cond" pitchFamily="34" charset="0"/>
              </a:defRPr>
            </a:lvl1pPr>
          </a:lstStyle>
          <a:p>
            <a:pPr algn="ctr"/>
            <a:r>
              <a:rPr lang="de-CH" sz="1000" b="0" dirty="0" smtClean="0">
                <a:latin typeface="Arial Narrow" pitchFamily="34" charset="0"/>
              </a:rPr>
              <a:t>75 %</a:t>
            </a:r>
            <a:endParaRPr lang="de-CH" sz="1000" b="0" dirty="0">
              <a:latin typeface="Arial Narrow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9204493" y="4260295"/>
            <a:ext cx="428031" cy="226591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>
            <a:defPPr>
              <a:defRPr lang="en-GB"/>
            </a:defPPr>
            <a:lvl1pPr algn="l">
              <a:spcBef>
                <a:spcPts val="300"/>
              </a:spcBef>
              <a:buSzPct val="100000"/>
              <a:defRPr sz="1800" b="1">
                <a:solidFill>
                  <a:schemeClr val="tx1"/>
                </a:solidFill>
                <a:latin typeface="Myriad Pro Light Cond" pitchFamily="34" charset="0"/>
              </a:defRPr>
            </a:lvl1pPr>
          </a:lstStyle>
          <a:p>
            <a:pPr algn="r"/>
            <a:r>
              <a:rPr lang="de-CH" sz="1000" b="0" dirty="0" smtClean="0">
                <a:latin typeface="Arial Narrow" pitchFamily="34" charset="0"/>
              </a:rPr>
              <a:t>100 %</a:t>
            </a:r>
            <a:endParaRPr lang="de-CH" sz="1000" b="0" dirty="0">
              <a:latin typeface="Arial Narrow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802369" y="1863770"/>
            <a:ext cx="2757589" cy="252000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>
            <a:defPPr>
              <a:defRPr lang="en-GB"/>
            </a:defPPr>
            <a:lvl1pPr algn="l">
              <a:spcBef>
                <a:spcPts val="300"/>
              </a:spcBef>
              <a:buSzPct val="100000"/>
              <a:defRPr sz="1800" b="1">
                <a:solidFill>
                  <a:schemeClr val="tx1"/>
                </a:solidFill>
                <a:latin typeface="Myriad Pro Light Cond" pitchFamily="34" charset="0"/>
              </a:defRPr>
            </a:lvl1pPr>
          </a:lstStyle>
          <a:p>
            <a:r>
              <a:rPr lang="de-CH" sz="1000" b="0" dirty="0">
                <a:latin typeface="Arial Narrow" pitchFamily="34" charset="0"/>
              </a:rPr>
              <a:t>Berufserfahrung unserer Berater</a:t>
            </a:r>
          </a:p>
        </p:txBody>
      </p:sp>
      <p:grpSp>
        <p:nvGrpSpPr>
          <p:cNvPr id="2" name="Gruppieren 5"/>
          <p:cNvGrpSpPr/>
          <p:nvPr/>
        </p:nvGrpSpPr>
        <p:grpSpPr>
          <a:xfrm>
            <a:off x="4798052" y="2130028"/>
            <a:ext cx="4730239" cy="2139633"/>
            <a:chOff x="4702881" y="2100284"/>
            <a:chExt cx="4825257" cy="2159829"/>
          </a:xfrm>
        </p:grpSpPr>
        <p:cxnSp>
          <p:nvCxnSpPr>
            <p:cNvPr id="34" name="Gerade Verbindung 99"/>
            <p:cNvCxnSpPr/>
            <p:nvPr>
              <p:custDataLst>
                <p:tags r:id="rId2"/>
              </p:custDataLst>
            </p:nvPr>
          </p:nvCxnSpPr>
          <p:spPr bwMode="auto">
            <a:xfrm>
              <a:off x="8310664" y="2111777"/>
              <a:ext cx="8107" cy="2139089"/>
            </a:xfrm>
            <a:prstGeom prst="line">
              <a:avLst/>
            </a:prstGeom>
            <a:solidFill>
              <a:schemeClr val="hlink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5" name="Gerade Verbindung 100"/>
            <p:cNvCxnSpPr/>
            <p:nvPr>
              <p:custDataLst>
                <p:tags r:id="rId3"/>
              </p:custDataLst>
            </p:nvPr>
          </p:nvCxnSpPr>
          <p:spPr bwMode="auto">
            <a:xfrm>
              <a:off x="7092794" y="2111777"/>
              <a:ext cx="8107" cy="2139089"/>
            </a:xfrm>
            <a:prstGeom prst="line">
              <a:avLst/>
            </a:prstGeom>
            <a:solidFill>
              <a:schemeClr val="hlink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36" name="Gerade Verbindung 101"/>
            <p:cNvCxnSpPr/>
            <p:nvPr>
              <p:custDataLst>
                <p:tags r:id="rId4"/>
              </p:custDataLst>
            </p:nvPr>
          </p:nvCxnSpPr>
          <p:spPr bwMode="auto">
            <a:xfrm>
              <a:off x="5888019" y="2121024"/>
              <a:ext cx="8107" cy="2139089"/>
            </a:xfrm>
            <a:prstGeom prst="line">
              <a:avLst/>
            </a:prstGeom>
            <a:solidFill>
              <a:schemeClr val="hlink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42" name="Gerade Verbindung 101"/>
            <p:cNvCxnSpPr/>
            <p:nvPr>
              <p:custDataLst>
                <p:tags r:id="rId5"/>
              </p:custDataLst>
            </p:nvPr>
          </p:nvCxnSpPr>
          <p:spPr bwMode="auto">
            <a:xfrm>
              <a:off x="4702881" y="2129517"/>
              <a:ext cx="0" cy="2109856"/>
            </a:xfrm>
            <a:prstGeom prst="line">
              <a:avLst/>
            </a:prstGeom>
            <a:solidFill>
              <a:schemeClr val="hlink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43" name="Gerade Verbindung 101"/>
            <p:cNvCxnSpPr/>
            <p:nvPr>
              <p:custDataLst>
                <p:tags r:id="rId6"/>
              </p:custDataLst>
            </p:nvPr>
          </p:nvCxnSpPr>
          <p:spPr bwMode="auto">
            <a:xfrm>
              <a:off x="9520031" y="2100284"/>
              <a:ext cx="8107" cy="2139089"/>
            </a:xfrm>
            <a:prstGeom prst="line">
              <a:avLst/>
            </a:prstGeom>
            <a:solidFill>
              <a:schemeClr val="hlink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</p:grpSp>
      <p:sp>
        <p:nvSpPr>
          <p:cNvPr id="15" name="Rechteck 14"/>
          <p:cNvSpPr/>
          <p:nvPr/>
        </p:nvSpPr>
        <p:spPr bwMode="auto">
          <a:xfrm>
            <a:off x="4788958" y="2131248"/>
            <a:ext cx="1700828" cy="365934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r>
              <a:rPr lang="de-CH" sz="1000" dirty="0" smtClean="0">
                <a:solidFill>
                  <a:schemeClr val="bg1"/>
                </a:solidFill>
                <a:latin typeface="Arial Narrow" pitchFamily="34" charset="0"/>
              </a:rPr>
              <a:t>Mehr als 15 Jahre</a:t>
            </a:r>
            <a:endParaRPr lang="de-CH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4788960" y="2932794"/>
            <a:ext cx="2199571" cy="378320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r>
              <a:rPr lang="de-CH" sz="1000" dirty="0" smtClean="0">
                <a:solidFill>
                  <a:schemeClr val="bg1"/>
                </a:solidFill>
                <a:latin typeface="Arial Narrow" pitchFamily="34" charset="0"/>
              </a:rPr>
              <a:t>Elektroingenieure</a:t>
            </a:r>
            <a:endParaRPr lang="de-CH" sz="1000" dirty="0" smtClean="0">
              <a:latin typeface="Arial Narrow" pitchFamily="34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8959006" y="2131248"/>
            <a:ext cx="574446" cy="3659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r>
              <a:rPr lang="de-CH" sz="1000" dirty="0" smtClean="0">
                <a:solidFill>
                  <a:schemeClr val="bg1"/>
                </a:solidFill>
                <a:latin typeface="Arial Narrow" pitchFamily="34" charset="0"/>
              </a:rPr>
              <a:t>&lt; </a:t>
            </a:r>
            <a:r>
              <a:rPr lang="de-CH" sz="1000" dirty="0">
                <a:solidFill>
                  <a:schemeClr val="bg1"/>
                </a:solidFill>
                <a:latin typeface="Arial Narrow" pitchFamily="34" charset="0"/>
              </a:rPr>
              <a:t>5 </a:t>
            </a:r>
            <a:r>
              <a:rPr lang="de-CH" sz="1000" dirty="0" smtClean="0">
                <a:solidFill>
                  <a:schemeClr val="bg1"/>
                </a:solidFill>
                <a:latin typeface="Arial Narrow" pitchFamily="34" charset="0"/>
              </a:rPr>
              <a:t>Jahre</a:t>
            </a:r>
            <a:endParaRPr lang="de-CH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8959006" y="2933668"/>
            <a:ext cx="576949" cy="3774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r>
              <a:rPr lang="de-CH" sz="1000" dirty="0" smtClean="0">
                <a:solidFill>
                  <a:schemeClr val="bg1"/>
                </a:solidFill>
                <a:latin typeface="Arial Narrow" pitchFamily="34" charset="0"/>
              </a:rPr>
              <a:t>Div.</a:t>
            </a:r>
            <a:endParaRPr lang="de-CH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6988531" y="2933668"/>
            <a:ext cx="1037689" cy="377445"/>
          </a:xfrm>
          <a:prstGeom prst="rect">
            <a:avLst/>
          </a:prstGeom>
          <a:solidFill>
            <a:srgbClr val="406EBA"/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r>
              <a:rPr lang="de-CH" sz="1000" dirty="0">
                <a:solidFill>
                  <a:schemeClr val="bg1"/>
                </a:solidFill>
                <a:latin typeface="Arial Narrow" pitchFamily="34" charset="0"/>
              </a:rPr>
              <a:t>Informatiker</a:t>
            </a:r>
          </a:p>
        </p:txBody>
      </p:sp>
      <p:sp>
        <p:nvSpPr>
          <p:cNvPr id="33" name="Rechteck 32"/>
          <p:cNvSpPr/>
          <p:nvPr/>
        </p:nvSpPr>
        <p:spPr bwMode="auto">
          <a:xfrm>
            <a:off x="6489787" y="2132123"/>
            <a:ext cx="935264" cy="365059"/>
          </a:xfrm>
          <a:prstGeom prst="rect">
            <a:avLst/>
          </a:prstGeom>
          <a:solidFill>
            <a:srgbClr val="406EBA"/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r>
              <a:rPr lang="de-CH" sz="1000" dirty="0" smtClean="0">
                <a:solidFill>
                  <a:schemeClr val="bg1"/>
                </a:solidFill>
                <a:latin typeface="Arial Narrow" pitchFamily="34" charset="0"/>
              </a:rPr>
              <a:t>10 bis 15 Jahre</a:t>
            </a:r>
            <a:endParaRPr lang="de-CH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7425051" y="2131248"/>
            <a:ext cx="1552270" cy="365934"/>
          </a:xfrm>
          <a:prstGeom prst="rect">
            <a:avLst/>
          </a:prstGeom>
          <a:solidFill>
            <a:srgbClr val="7F9FD3"/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r>
              <a:rPr lang="de-CH" sz="1000" dirty="0" smtClean="0">
                <a:solidFill>
                  <a:schemeClr val="bg1"/>
                </a:solidFill>
                <a:latin typeface="Arial Narrow" pitchFamily="34" charset="0"/>
              </a:rPr>
              <a:t>5 bis 10 Jahre</a:t>
            </a:r>
            <a:endParaRPr lang="de-CH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8026220" y="2933668"/>
            <a:ext cx="934062" cy="377445"/>
          </a:xfrm>
          <a:prstGeom prst="rect">
            <a:avLst/>
          </a:prstGeom>
          <a:solidFill>
            <a:srgbClr val="7F9FD3"/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r>
              <a:rPr lang="de-CH" sz="1000" dirty="0" smtClean="0">
                <a:solidFill>
                  <a:schemeClr val="bg1"/>
                </a:solidFill>
                <a:latin typeface="Arial Narrow" pitchFamily="34" charset="0"/>
              </a:rPr>
              <a:t>Physiker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816725" y="2703073"/>
            <a:ext cx="2164141" cy="2265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>
            <a:defPPr>
              <a:defRPr lang="en-GB"/>
            </a:defPPr>
            <a:lvl1pPr algn="l">
              <a:spcBef>
                <a:spcPts val="300"/>
              </a:spcBef>
              <a:buSzPct val="100000"/>
              <a:defRPr sz="10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de-CH" dirty="0"/>
              <a:t>Berufsausbildung unserer Berater</a:t>
            </a:r>
          </a:p>
        </p:txBody>
      </p:sp>
      <p:sp>
        <p:nvSpPr>
          <p:cNvPr id="48" name="Rechteck 47"/>
          <p:cNvSpPr/>
          <p:nvPr/>
        </p:nvSpPr>
        <p:spPr bwMode="auto">
          <a:xfrm>
            <a:off x="4794409" y="3729051"/>
            <a:ext cx="1695377" cy="377445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r>
              <a:rPr lang="de-CH" sz="1000" dirty="0">
                <a:solidFill>
                  <a:schemeClr val="bg1"/>
                </a:solidFill>
                <a:latin typeface="Arial Narrow" pitchFamily="34" charset="0"/>
              </a:rPr>
              <a:t>Promotion (Dr.-Titel)</a:t>
            </a:r>
          </a:p>
        </p:txBody>
      </p:sp>
      <p:sp>
        <p:nvSpPr>
          <p:cNvPr id="53" name="Rechteck 52"/>
          <p:cNvSpPr/>
          <p:nvPr/>
        </p:nvSpPr>
        <p:spPr bwMode="auto">
          <a:xfrm>
            <a:off x="6489786" y="3729052"/>
            <a:ext cx="1722646" cy="377445"/>
          </a:xfrm>
          <a:prstGeom prst="rect">
            <a:avLst/>
          </a:prstGeom>
          <a:solidFill>
            <a:srgbClr val="406EBA"/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r>
              <a:rPr lang="de-CH" sz="1000" dirty="0">
                <a:solidFill>
                  <a:schemeClr val="bg1"/>
                </a:solidFill>
                <a:latin typeface="Arial Narrow" pitchFamily="34" charset="0"/>
              </a:rPr>
              <a:t>Betriebswirtschaftliche Zusatzausbildung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812168" y="3502459"/>
            <a:ext cx="1684875" cy="2265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>
            <a:defPPr>
              <a:defRPr lang="en-GB"/>
            </a:defPPr>
            <a:lvl1pPr algn="l">
              <a:spcBef>
                <a:spcPts val="300"/>
              </a:spcBef>
              <a:buSzPct val="100000"/>
              <a:defRPr sz="10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de-CH" dirty="0"/>
              <a:t>Zusatzausbildung unserer Berater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Agenda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53655-C0E2-4663-B1F6-225C4287C567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1554772"/>
            <a:ext cx="8957568" cy="460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145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Vision und Motivation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CH" sz="2400" dirty="0" smtClean="0"/>
              <a:t>Vision</a:t>
            </a:r>
          </a:p>
          <a:p>
            <a:pPr marL="0" indent="0">
              <a:buNone/>
            </a:pPr>
            <a:r>
              <a:rPr lang="de-CH" i="1" dirty="0" smtClean="0"/>
              <a:t>„Das Management aller Netzwerkelemente erfolgt zukünftig ausschliesslich über IPv6 und erfasst alle relevanten IPv4- und IPv6-Parameter.“</a:t>
            </a:r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r>
              <a:rPr lang="de-CH" sz="2400" dirty="0" smtClean="0"/>
              <a:t>Motivation</a:t>
            </a:r>
          </a:p>
          <a:p>
            <a:pPr lvl="2">
              <a:buNone/>
            </a:pP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8EE55-B125-412A-A83A-9467165A60D8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  <p:sp>
        <p:nvSpPr>
          <p:cNvPr id="14" name="Wolke 13"/>
          <p:cNvSpPr/>
          <p:nvPr/>
        </p:nvSpPr>
        <p:spPr bwMode="auto">
          <a:xfrm>
            <a:off x="2360712" y="5229200"/>
            <a:ext cx="2808312" cy="100811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r>
              <a:rPr lang="de-CH" sz="1800" dirty="0" smtClean="0">
                <a:latin typeface="+mn-lt"/>
              </a:rPr>
              <a:t>Erfahrungen sammeln</a:t>
            </a:r>
          </a:p>
        </p:txBody>
      </p:sp>
      <p:sp>
        <p:nvSpPr>
          <p:cNvPr id="15" name="Wolke 14"/>
          <p:cNvSpPr/>
          <p:nvPr/>
        </p:nvSpPr>
        <p:spPr bwMode="auto">
          <a:xfrm>
            <a:off x="1640632" y="3933056"/>
            <a:ext cx="2232248" cy="100811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r>
              <a:rPr lang="de-CH" sz="1800" dirty="0" smtClean="0">
                <a:latin typeface="+mn-lt"/>
              </a:rPr>
              <a:t>Gestiegene Komplexität</a:t>
            </a:r>
          </a:p>
        </p:txBody>
      </p:sp>
      <p:sp>
        <p:nvSpPr>
          <p:cNvPr id="16" name="Wolke 15"/>
          <p:cNvSpPr/>
          <p:nvPr/>
        </p:nvSpPr>
        <p:spPr bwMode="auto">
          <a:xfrm>
            <a:off x="5025008" y="3645024"/>
            <a:ext cx="3672408" cy="122413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r>
              <a:rPr lang="de-CH" sz="1800" dirty="0" smtClean="0">
                <a:latin typeface="+mn-lt"/>
              </a:rPr>
              <a:t>Erhöhte Verfügbarkeits-</a:t>
            </a:r>
            <a:r>
              <a:rPr lang="de-CH" sz="1800" dirty="0" err="1" smtClean="0">
                <a:latin typeface="+mn-lt"/>
              </a:rPr>
              <a:t>anforderungen</a:t>
            </a:r>
            <a:endParaRPr lang="de-CH" sz="1800" dirty="0" smtClean="0">
              <a:latin typeface="+mn-lt"/>
            </a:endParaRPr>
          </a:p>
        </p:txBody>
      </p:sp>
      <p:sp>
        <p:nvSpPr>
          <p:cNvPr id="17" name="Wolke 16"/>
          <p:cNvSpPr/>
          <p:nvPr/>
        </p:nvSpPr>
        <p:spPr bwMode="auto">
          <a:xfrm>
            <a:off x="6033120" y="5301208"/>
            <a:ext cx="2376264" cy="96348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r>
              <a:rPr lang="de-CH" sz="1800" dirty="0" smtClean="0">
                <a:latin typeface="+mn-lt"/>
              </a:rPr>
              <a:t>Chancen nutzen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Kennzahlen Netzwerk AWK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8EE55-B125-412A-A83A-9467165A60D8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  <p:sp>
        <p:nvSpPr>
          <p:cNvPr id="5" name="Rechteck 4"/>
          <p:cNvSpPr/>
          <p:nvPr/>
        </p:nvSpPr>
        <p:spPr bwMode="auto">
          <a:xfrm>
            <a:off x="920552" y="1628800"/>
            <a:ext cx="8352928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endParaRPr lang="de-CH" dirty="0" err="1" smtClean="0">
              <a:latin typeface="+mn-lt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920552" y="4077072"/>
            <a:ext cx="2520280" cy="2232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endParaRPr lang="de-CH" dirty="0" err="1" smtClean="0">
              <a:latin typeface="+mn-lt"/>
            </a:endParaRPr>
          </a:p>
        </p:txBody>
      </p:sp>
      <p:sp>
        <p:nvSpPr>
          <p:cNvPr id="20" name="Wolke 19"/>
          <p:cNvSpPr/>
          <p:nvPr/>
        </p:nvSpPr>
        <p:spPr bwMode="auto">
          <a:xfrm>
            <a:off x="4016896" y="3861048"/>
            <a:ext cx="2448272" cy="259228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endParaRPr lang="de-CH" dirty="0" err="1" smtClean="0"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944888" y="1248320"/>
            <a:ext cx="2160240" cy="380480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sz="2000" dirty="0" smtClean="0">
                <a:solidFill>
                  <a:schemeClr val="tx1"/>
                </a:solidFill>
                <a:latin typeface="+mn-lt"/>
              </a:rPr>
              <a:t>Zürich (Hauptsitz)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848544" y="3717032"/>
            <a:ext cx="720080" cy="380480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sz="2000" dirty="0" smtClean="0">
                <a:solidFill>
                  <a:schemeClr val="tx1"/>
                </a:solidFill>
                <a:latin typeface="+mn-lt"/>
              </a:rPr>
              <a:t>Bern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393160" y="1696481"/>
            <a:ext cx="2808312" cy="1588503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sz="1600" dirty="0" smtClean="0">
                <a:solidFill>
                  <a:schemeClr val="tx1"/>
                </a:solidFill>
                <a:latin typeface="+mn-lt"/>
              </a:rPr>
              <a:t>16 Netzwerkelemente</a:t>
            </a:r>
          </a:p>
          <a:p>
            <a:pPr marL="180000" indent="-180000" algn="l">
              <a:spcBef>
                <a:spcPts val="300"/>
              </a:spcBef>
              <a:buSzPct val="100000"/>
              <a:buFont typeface="Wingdings" pitchFamily="2" charset="2"/>
              <a:buChar char="§"/>
            </a:pPr>
            <a:r>
              <a:rPr lang="de-CH" dirty="0" smtClean="0">
                <a:solidFill>
                  <a:schemeClr val="tx1"/>
                </a:solidFill>
                <a:latin typeface="+mn-lt"/>
              </a:rPr>
              <a:t>5 </a:t>
            </a:r>
            <a:r>
              <a:rPr lang="de-CH" dirty="0" err="1" smtClean="0">
                <a:solidFill>
                  <a:schemeClr val="tx1"/>
                </a:solidFill>
                <a:latin typeface="+mn-lt"/>
              </a:rPr>
              <a:t>Aironet</a:t>
            </a:r>
            <a:r>
              <a:rPr lang="de-CH" dirty="0" smtClean="0">
                <a:solidFill>
                  <a:schemeClr val="tx1"/>
                </a:solidFill>
                <a:latin typeface="+mn-lt"/>
              </a:rPr>
              <a:t> Access Points</a:t>
            </a:r>
          </a:p>
          <a:p>
            <a:pPr marL="180000" indent="-180000" algn="l">
              <a:spcBef>
                <a:spcPts val="300"/>
              </a:spcBef>
              <a:buSzPct val="100000"/>
              <a:buFont typeface="Wingdings" pitchFamily="2" charset="2"/>
              <a:buChar char="§"/>
            </a:pPr>
            <a:r>
              <a:rPr lang="de-CH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de-CH" dirty="0" err="1" smtClean="0">
                <a:solidFill>
                  <a:schemeClr val="tx1"/>
                </a:solidFill>
                <a:latin typeface="+mn-lt"/>
              </a:rPr>
              <a:t>Catalyst</a:t>
            </a:r>
            <a:r>
              <a:rPr lang="de-CH" dirty="0" smtClean="0">
                <a:solidFill>
                  <a:schemeClr val="tx1"/>
                </a:solidFill>
                <a:latin typeface="+mn-lt"/>
              </a:rPr>
              <a:t> Layer 3 Switches</a:t>
            </a:r>
          </a:p>
          <a:p>
            <a:pPr marL="180000" indent="-180000" algn="l">
              <a:spcBef>
                <a:spcPts val="300"/>
              </a:spcBef>
              <a:buSzPct val="100000"/>
              <a:buFont typeface="Wingdings" pitchFamily="2" charset="2"/>
              <a:buChar char="§"/>
            </a:pPr>
            <a:r>
              <a:rPr lang="de-CH" dirty="0" smtClean="0">
                <a:solidFill>
                  <a:schemeClr val="tx1"/>
                </a:solidFill>
                <a:latin typeface="+mn-lt"/>
              </a:rPr>
              <a:t>7 </a:t>
            </a:r>
            <a:r>
              <a:rPr lang="de-CH" dirty="0" err="1" smtClean="0">
                <a:solidFill>
                  <a:schemeClr val="tx1"/>
                </a:solidFill>
                <a:latin typeface="+mn-lt"/>
              </a:rPr>
              <a:t>Catalyst</a:t>
            </a:r>
            <a:r>
              <a:rPr lang="de-CH" dirty="0" smtClean="0">
                <a:solidFill>
                  <a:schemeClr val="tx1"/>
                </a:solidFill>
                <a:latin typeface="+mn-lt"/>
              </a:rPr>
              <a:t> Layer 2 Switches</a:t>
            </a:r>
          </a:p>
          <a:p>
            <a:pPr marL="180000" indent="-180000" algn="l">
              <a:spcBef>
                <a:spcPts val="300"/>
              </a:spcBef>
              <a:buSzPct val="100000"/>
              <a:buFont typeface="Wingdings" pitchFamily="2" charset="2"/>
              <a:buChar char="§"/>
            </a:pPr>
            <a:r>
              <a:rPr lang="de-CH" dirty="0" smtClean="0">
                <a:solidFill>
                  <a:schemeClr val="tx1"/>
                </a:solidFill>
                <a:latin typeface="+mn-lt"/>
              </a:rPr>
              <a:t>2 SSG Firewalls</a:t>
            </a:r>
          </a:p>
          <a:p>
            <a:pPr marL="180000" indent="-180000" algn="l">
              <a:spcBef>
                <a:spcPts val="300"/>
              </a:spcBef>
              <a:buSzPct val="100000"/>
              <a:buFont typeface="Wingdings" pitchFamily="2" charset="2"/>
              <a:buChar char="§"/>
            </a:pPr>
            <a:endParaRPr lang="de-CH" dirty="0" err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920552" y="5118749"/>
            <a:ext cx="2592288" cy="1334587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sz="1600" dirty="0" smtClean="0">
                <a:solidFill>
                  <a:schemeClr val="tx1"/>
                </a:solidFill>
                <a:latin typeface="+mn-lt"/>
              </a:rPr>
              <a:t>8 Netzwerkelemente</a:t>
            </a:r>
          </a:p>
          <a:p>
            <a:pPr marL="180000" indent="-180000" algn="l">
              <a:spcBef>
                <a:spcPts val="300"/>
              </a:spcBef>
              <a:buSzPct val="100000"/>
              <a:buFont typeface="Wingdings" pitchFamily="2" charset="2"/>
              <a:buChar char="§"/>
            </a:pPr>
            <a:r>
              <a:rPr lang="de-CH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de-CH" dirty="0" err="1" smtClean="0">
                <a:solidFill>
                  <a:schemeClr val="tx1"/>
                </a:solidFill>
                <a:latin typeface="+mn-lt"/>
              </a:rPr>
              <a:t>Aironet</a:t>
            </a:r>
            <a:r>
              <a:rPr lang="de-CH" dirty="0" smtClean="0">
                <a:solidFill>
                  <a:schemeClr val="tx1"/>
                </a:solidFill>
                <a:latin typeface="+mn-lt"/>
              </a:rPr>
              <a:t> Access Points</a:t>
            </a:r>
          </a:p>
          <a:p>
            <a:pPr marL="180000" indent="-180000" algn="l">
              <a:spcBef>
                <a:spcPts val="300"/>
              </a:spcBef>
              <a:buSzPct val="100000"/>
              <a:buFont typeface="Wingdings" pitchFamily="2" charset="2"/>
              <a:buChar char="§"/>
            </a:pPr>
            <a:r>
              <a:rPr lang="de-CH" dirty="0" smtClean="0">
                <a:solidFill>
                  <a:schemeClr val="tx1"/>
                </a:solidFill>
                <a:latin typeface="+mn-lt"/>
              </a:rPr>
              <a:t>4 </a:t>
            </a:r>
            <a:r>
              <a:rPr lang="de-CH" dirty="0" err="1" smtClean="0">
                <a:solidFill>
                  <a:schemeClr val="tx1"/>
                </a:solidFill>
                <a:latin typeface="+mn-lt"/>
              </a:rPr>
              <a:t>Catalyst</a:t>
            </a:r>
            <a:r>
              <a:rPr lang="de-CH" dirty="0" smtClean="0">
                <a:solidFill>
                  <a:schemeClr val="tx1"/>
                </a:solidFill>
                <a:latin typeface="+mn-lt"/>
              </a:rPr>
              <a:t> Layer 2 Switches</a:t>
            </a:r>
          </a:p>
          <a:p>
            <a:pPr marL="180000" indent="-180000" algn="l">
              <a:spcBef>
                <a:spcPts val="300"/>
              </a:spcBef>
              <a:buSzPct val="100000"/>
              <a:buFont typeface="Wingdings" pitchFamily="2" charset="2"/>
              <a:buChar char="§"/>
            </a:pPr>
            <a:r>
              <a:rPr lang="de-CH" dirty="0" smtClean="0">
                <a:solidFill>
                  <a:schemeClr val="tx1"/>
                </a:solidFill>
                <a:latin typeface="+mn-lt"/>
              </a:rPr>
              <a:t>2 SRX Firewalls</a:t>
            </a:r>
          </a:p>
          <a:p>
            <a:pPr marL="180000" indent="-180000" algn="l">
              <a:spcBef>
                <a:spcPts val="300"/>
              </a:spcBef>
              <a:buSzPct val="100000"/>
              <a:buFont typeface="Wingdings" pitchFamily="2" charset="2"/>
              <a:buChar char="§"/>
            </a:pPr>
            <a:endParaRPr lang="de-CH" dirty="0" err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6753200" y="4077072"/>
            <a:ext cx="2520280" cy="2232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endParaRPr lang="de-CH" dirty="0" err="1" smtClean="0"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753200" y="5118749"/>
            <a:ext cx="2592288" cy="1334587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sz="1600" dirty="0" smtClean="0">
                <a:solidFill>
                  <a:schemeClr val="tx1"/>
                </a:solidFill>
                <a:latin typeface="+mn-lt"/>
              </a:rPr>
              <a:t>5 Netzwerkelemente</a:t>
            </a:r>
          </a:p>
          <a:p>
            <a:pPr marL="180000" indent="-180000" algn="l">
              <a:spcBef>
                <a:spcPts val="300"/>
              </a:spcBef>
              <a:buSzPct val="100000"/>
              <a:buFont typeface="Wingdings" pitchFamily="2" charset="2"/>
              <a:buChar char="§"/>
            </a:pPr>
            <a:r>
              <a:rPr lang="de-CH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de-CH" dirty="0" err="1" smtClean="0">
                <a:solidFill>
                  <a:schemeClr val="tx1"/>
                </a:solidFill>
                <a:latin typeface="+mn-lt"/>
              </a:rPr>
              <a:t>Aironet</a:t>
            </a:r>
            <a:r>
              <a:rPr lang="de-CH" dirty="0" smtClean="0">
                <a:solidFill>
                  <a:schemeClr val="tx1"/>
                </a:solidFill>
                <a:latin typeface="+mn-lt"/>
              </a:rPr>
              <a:t> Access Points</a:t>
            </a:r>
          </a:p>
          <a:p>
            <a:pPr marL="180000" indent="-180000" algn="l">
              <a:spcBef>
                <a:spcPts val="300"/>
              </a:spcBef>
              <a:buSzPct val="100000"/>
              <a:buFont typeface="Wingdings" pitchFamily="2" charset="2"/>
              <a:buChar char="§"/>
            </a:pPr>
            <a:r>
              <a:rPr lang="de-CH" dirty="0" smtClean="0">
                <a:solidFill>
                  <a:schemeClr val="tx1"/>
                </a:solidFill>
                <a:latin typeface="+mn-lt"/>
              </a:rPr>
              <a:t>1 </a:t>
            </a:r>
            <a:r>
              <a:rPr lang="de-CH" dirty="0" err="1" smtClean="0">
                <a:solidFill>
                  <a:schemeClr val="tx1"/>
                </a:solidFill>
                <a:latin typeface="+mn-lt"/>
              </a:rPr>
              <a:t>Catalyst</a:t>
            </a:r>
            <a:r>
              <a:rPr lang="de-CH" dirty="0" smtClean="0">
                <a:solidFill>
                  <a:schemeClr val="tx1"/>
                </a:solidFill>
                <a:latin typeface="+mn-lt"/>
              </a:rPr>
              <a:t> Layer 2 Switch</a:t>
            </a:r>
          </a:p>
          <a:p>
            <a:pPr marL="180000" indent="-180000" algn="l">
              <a:spcBef>
                <a:spcPts val="300"/>
              </a:spcBef>
              <a:buSzPct val="100000"/>
              <a:buFont typeface="Wingdings" pitchFamily="2" charset="2"/>
              <a:buChar char="§"/>
            </a:pPr>
            <a:r>
              <a:rPr lang="de-CH" dirty="0" smtClean="0">
                <a:solidFill>
                  <a:schemeClr val="tx1"/>
                </a:solidFill>
                <a:latin typeface="+mn-lt"/>
              </a:rPr>
              <a:t>1 SRX Firewall</a:t>
            </a:r>
          </a:p>
          <a:p>
            <a:pPr marL="180000" indent="-180000" algn="l">
              <a:spcBef>
                <a:spcPts val="300"/>
              </a:spcBef>
              <a:buSzPct val="100000"/>
              <a:buFont typeface="Wingdings" pitchFamily="2" charset="2"/>
              <a:buChar char="§"/>
            </a:pPr>
            <a:endParaRPr lang="de-CH" dirty="0" err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681192" y="3717032"/>
            <a:ext cx="1008112" cy="380480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sz="2000" dirty="0" smtClean="0">
                <a:solidFill>
                  <a:schemeClr val="tx1"/>
                </a:solidFill>
                <a:latin typeface="+mn-lt"/>
              </a:rPr>
              <a:t>Basel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664968" y="4437112"/>
            <a:ext cx="1224136" cy="542062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dirty="0" smtClean="0">
                <a:solidFill>
                  <a:schemeClr val="tx1"/>
                </a:solidFill>
                <a:latin typeface="+mn-lt"/>
              </a:rPr>
              <a:t>IPv4: /27 PA</a:t>
            </a:r>
          </a:p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dirty="0" smtClean="0">
                <a:solidFill>
                  <a:schemeClr val="tx1"/>
                </a:solidFill>
                <a:latin typeface="+mn-lt"/>
              </a:rPr>
              <a:t>IPv6: /48 PA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160912" y="5373216"/>
            <a:ext cx="1008112" cy="288147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dirty="0" smtClean="0">
                <a:solidFill>
                  <a:schemeClr val="tx1"/>
                </a:solidFill>
                <a:latin typeface="+mn-lt"/>
              </a:rPr>
              <a:t>IPv4: /30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313040" y="5373216"/>
            <a:ext cx="864096" cy="288147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dirty="0" smtClean="0">
                <a:solidFill>
                  <a:schemeClr val="tx1"/>
                </a:solidFill>
                <a:latin typeface="+mn-lt"/>
              </a:rPr>
              <a:t>IPv4: /30</a:t>
            </a:r>
          </a:p>
        </p:txBody>
      </p:sp>
      <p:cxnSp>
        <p:nvCxnSpPr>
          <p:cNvPr id="32" name="Gerade Verbindung 31"/>
          <p:cNvCxnSpPr>
            <a:stCxn id="5" idx="2"/>
          </p:cNvCxnSpPr>
          <p:nvPr/>
        </p:nvCxnSpPr>
        <p:spPr bwMode="auto">
          <a:xfrm>
            <a:off x="5097016" y="3212976"/>
            <a:ext cx="0" cy="72008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36" name="Gerade Verbindung 35"/>
          <p:cNvCxnSpPr/>
          <p:nvPr/>
        </p:nvCxnSpPr>
        <p:spPr bwMode="auto">
          <a:xfrm>
            <a:off x="3440832" y="5589240"/>
            <a:ext cx="648072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37" name="Textfeld 36"/>
          <p:cNvSpPr txBox="1"/>
          <p:nvPr/>
        </p:nvSpPr>
        <p:spPr>
          <a:xfrm>
            <a:off x="3944888" y="1700808"/>
            <a:ext cx="2160240" cy="1080671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sz="1600" dirty="0" smtClean="0">
                <a:solidFill>
                  <a:schemeClr val="tx1"/>
                </a:solidFill>
                <a:latin typeface="+mn-lt"/>
              </a:rPr>
              <a:t>Edge Services</a:t>
            </a:r>
          </a:p>
          <a:p>
            <a:pPr marL="180000" indent="-180000" algn="l">
              <a:spcBef>
                <a:spcPts val="300"/>
              </a:spcBef>
              <a:buSzPct val="100000"/>
              <a:buFont typeface="Wingdings" pitchFamily="2" charset="2"/>
              <a:buChar char="§"/>
            </a:pPr>
            <a:r>
              <a:rPr lang="de-CH" dirty="0" smtClean="0">
                <a:solidFill>
                  <a:schemeClr val="tx1"/>
                </a:solidFill>
                <a:latin typeface="+mn-lt"/>
              </a:rPr>
              <a:t>VPN</a:t>
            </a:r>
          </a:p>
          <a:p>
            <a:pPr marL="180000" indent="-180000" algn="l">
              <a:spcBef>
                <a:spcPts val="300"/>
              </a:spcBef>
              <a:buSzPct val="100000"/>
              <a:buFont typeface="Wingdings" pitchFamily="2" charset="2"/>
              <a:buChar char="§"/>
            </a:pPr>
            <a:r>
              <a:rPr lang="de-CH" dirty="0" smtClean="0">
                <a:solidFill>
                  <a:schemeClr val="tx1"/>
                </a:solidFill>
                <a:latin typeface="+mn-lt"/>
              </a:rPr>
              <a:t>E-Mail</a:t>
            </a:r>
          </a:p>
          <a:p>
            <a:pPr marL="180000" indent="-180000" algn="l">
              <a:spcBef>
                <a:spcPts val="300"/>
              </a:spcBef>
              <a:buSzPct val="100000"/>
              <a:buFont typeface="Wingdings" pitchFamily="2" charset="2"/>
              <a:buChar char="§"/>
            </a:pPr>
            <a:endParaRPr lang="de-CH" dirty="0" err="1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584" y="1700808"/>
            <a:ext cx="184984" cy="33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608" y="1700808"/>
            <a:ext cx="184984" cy="33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0632" y="1700808"/>
            <a:ext cx="184984" cy="33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feld 42"/>
          <p:cNvSpPr txBox="1"/>
          <p:nvPr/>
        </p:nvSpPr>
        <p:spPr>
          <a:xfrm>
            <a:off x="1856656" y="1700808"/>
            <a:ext cx="720080" cy="349702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120</a:t>
            </a:r>
            <a:endParaRPr lang="de-CH" sz="16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568" y="4293096"/>
            <a:ext cx="184984" cy="33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" name="Gruppieren 121"/>
          <p:cNvGrpSpPr/>
          <p:nvPr/>
        </p:nvGrpSpPr>
        <p:grpSpPr>
          <a:xfrm>
            <a:off x="1280592" y="2492896"/>
            <a:ext cx="432048" cy="360040"/>
            <a:chOff x="272480" y="3212976"/>
            <a:chExt cx="720080" cy="648072"/>
          </a:xfrm>
        </p:grpSpPr>
        <p:grpSp>
          <p:nvGrpSpPr>
            <p:cNvPr id="121" name="Gruppieren 120"/>
            <p:cNvGrpSpPr/>
            <p:nvPr/>
          </p:nvGrpSpPr>
          <p:grpSpPr>
            <a:xfrm>
              <a:off x="272480" y="3212976"/>
              <a:ext cx="720080" cy="648072"/>
              <a:chOff x="272480" y="3212976"/>
              <a:chExt cx="720080" cy="648072"/>
            </a:xfrm>
          </p:grpSpPr>
          <p:cxnSp>
            <p:nvCxnSpPr>
              <p:cNvPr id="80" name="Gerade Verbindung 79"/>
              <p:cNvCxnSpPr/>
              <p:nvPr/>
            </p:nvCxnSpPr>
            <p:spPr bwMode="auto">
              <a:xfrm>
                <a:off x="272480" y="3212976"/>
                <a:ext cx="720080" cy="0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82" name="Gerade Verbindung 81"/>
              <p:cNvCxnSpPr/>
              <p:nvPr/>
            </p:nvCxnSpPr>
            <p:spPr bwMode="auto">
              <a:xfrm>
                <a:off x="272480" y="3212976"/>
                <a:ext cx="0" cy="504056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87" name="Gerade Verbindung 86"/>
              <p:cNvCxnSpPr/>
              <p:nvPr/>
            </p:nvCxnSpPr>
            <p:spPr bwMode="auto">
              <a:xfrm>
                <a:off x="272480" y="3717032"/>
                <a:ext cx="216024" cy="0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89" name="Gerade Verbindung 88"/>
              <p:cNvCxnSpPr/>
              <p:nvPr/>
            </p:nvCxnSpPr>
            <p:spPr bwMode="auto">
              <a:xfrm>
                <a:off x="488504" y="3717032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91" name="Gerade Verbindung 90"/>
              <p:cNvCxnSpPr/>
              <p:nvPr/>
            </p:nvCxnSpPr>
            <p:spPr bwMode="auto">
              <a:xfrm>
                <a:off x="488504" y="3789040"/>
                <a:ext cx="72008" cy="0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93" name="Gerade Verbindung 92"/>
              <p:cNvCxnSpPr/>
              <p:nvPr/>
            </p:nvCxnSpPr>
            <p:spPr bwMode="auto">
              <a:xfrm>
                <a:off x="560512" y="3789040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95" name="Gerade Verbindung 94"/>
              <p:cNvCxnSpPr/>
              <p:nvPr/>
            </p:nvCxnSpPr>
            <p:spPr bwMode="auto">
              <a:xfrm>
                <a:off x="560512" y="3861048"/>
                <a:ext cx="144016" cy="0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97" name="Gerade Verbindung 96"/>
              <p:cNvCxnSpPr/>
              <p:nvPr/>
            </p:nvCxnSpPr>
            <p:spPr bwMode="auto">
              <a:xfrm flipV="1">
                <a:off x="704528" y="3789040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704528" y="3789040"/>
                <a:ext cx="72008" cy="0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 flipV="1">
                <a:off x="776536" y="3717032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03" name="Gerade Verbindung 102"/>
              <p:cNvCxnSpPr/>
              <p:nvPr/>
            </p:nvCxnSpPr>
            <p:spPr bwMode="auto">
              <a:xfrm>
                <a:off x="776536" y="3717032"/>
                <a:ext cx="216024" cy="0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06" name="Gerade Verbindung 105"/>
              <p:cNvCxnSpPr/>
              <p:nvPr/>
            </p:nvCxnSpPr>
            <p:spPr bwMode="auto">
              <a:xfrm>
                <a:off x="992560" y="3212976"/>
                <a:ext cx="0" cy="504056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</p:grpSp>
        <p:grpSp>
          <p:nvGrpSpPr>
            <p:cNvPr id="120" name="Gruppieren 119"/>
            <p:cNvGrpSpPr/>
            <p:nvPr/>
          </p:nvGrpSpPr>
          <p:grpSpPr>
            <a:xfrm>
              <a:off x="380492" y="3212976"/>
              <a:ext cx="504056" cy="72008"/>
              <a:chOff x="416496" y="3284984"/>
              <a:chExt cx="504056" cy="72008"/>
            </a:xfrm>
          </p:grpSpPr>
          <p:cxnSp>
            <p:nvCxnSpPr>
              <p:cNvPr id="108" name="Gerade Verbindung 107"/>
              <p:cNvCxnSpPr/>
              <p:nvPr/>
            </p:nvCxnSpPr>
            <p:spPr bwMode="auto">
              <a:xfrm flipV="1">
                <a:off x="416496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13" name="Gerade Verbindung 112"/>
              <p:cNvCxnSpPr/>
              <p:nvPr/>
            </p:nvCxnSpPr>
            <p:spPr bwMode="auto">
              <a:xfrm flipV="1">
                <a:off x="488504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14" name="Gerade Verbindung 113"/>
              <p:cNvCxnSpPr/>
              <p:nvPr/>
            </p:nvCxnSpPr>
            <p:spPr bwMode="auto">
              <a:xfrm flipV="1">
                <a:off x="560512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15" name="Gerade Verbindung 114"/>
              <p:cNvCxnSpPr/>
              <p:nvPr/>
            </p:nvCxnSpPr>
            <p:spPr bwMode="auto">
              <a:xfrm flipV="1">
                <a:off x="632520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16" name="Gerade Verbindung 115"/>
              <p:cNvCxnSpPr/>
              <p:nvPr/>
            </p:nvCxnSpPr>
            <p:spPr bwMode="auto">
              <a:xfrm flipV="1">
                <a:off x="704528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17" name="Gerade Verbindung 116"/>
              <p:cNvCxnSpPr/>
              <p:nvPr/>
            </p:nvCxnSpPr>
            <p:spPr bwMode="auto">
              <a:xfrm flipV="1">
                <a:off x="776536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18" name="Gerade Verbindung 117"/>
              <p:cNvCxnSpPr/>
              <p:nvPr/>
            </p:nvCxnSpPr>
            <p:spPr bwMode="auto">
              <a:xfrm flipV="1">
                <a:off x="848544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19" name="Gerade Verbindung 118"/>
              <p:cNvCxnSpPr/>
              <p:nvPr/>
            </p:nvCxnSpPr>
            <p:spPr bwMode="auto">
              <a:xfrm flipV="1">
                <a:off x="920552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</p:grpSp>
      </p:grpSp>
      <p:sp>
        <p:nvSpPr>
          <p:cNvPr id="123" name="Textfeld 122"/>
          <p:cNvSpPr txBox="1"/>
          <p:nvPr/>
        </p:nvSpPr>
        <p:spPr>
          <a:xfrm>
            <a:off x="1856656" y="2420888"/>
            <a:ext cx="720080" cy="349702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576</a:t>
            </a:r>
            <a:endParaRPr lang="de-CH" sz="16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1208584" y="4293096"/>
            <a:ext cx="720080" cy="349702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18</a:t>
            </a:r>
            <a:endParaRPr lang="de-CH" sz="1600" dirty="0" smtClean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5" name="Gruppieren 124"/>
          <p:cNvGrpSpPr/>
          <p:nvPr/>
        </p:nvGrpSpPr>
        <p:grpSpPr>
          <a:xfrm>
            <a:off x="2144688" y="4293096"/>
            <a:ext cx="432048" cy="360040"/>
            <a:chOff x="272480" y="3212976"/>
            <a:chExt cx="720080" cy="648072"/>
          </a:xfrm>
        </p:grpSpPr>
        <p:grpSp>
          <p:nvGrpSpPr>
            <p:cNvPr id="126" name="Gruppieren 120"/>
            <p:cNvGrpSpPr/>
            <p:nvPr/>
          </p:nvGrpSpPr>
          <p:grpSpPr>
            <a:xfrm>
              <a:off x="272480" y="3212976"/>
              <a:ext cx="720080" cy="648072"/>
              <a:chOff x="272480" y="3212976"/>
              <a:chExt cx="720080" cy="648072"/>
            </a:xfrm>
          </p:grpSpPr>
          <p:cxnSp>
            <p:nvCxnSpPr>
              <p:cNvPr id="136" name="Gerade Verbindung 135"/>
              <p:cNvCxnSpPr/>
              <p:nvPr/>
            </p:nvCxnSpPr>
            <p:spPr bwMode="auto">
              <a:xfrm>
                <a:off x="272480" y="3212976"/>
                <a:ext cx="720080" cy="0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272480" y="3212976"/>
                <a:ext cx="0" cy="504056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>
                <a:off x="272480" y="3717032"/>
                <a:ext cx="216024" cy="0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39" name="Gerade Verbindung 138"/>
              <p:cNvCxnSpPr/>
              <p:nvPr/>
            </p:nvCxnSpPr>
            <p:spPr bwMode="auto">
              <a:xfrm>
                <a:off x="488504" y="3717032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40" name="Gerade Verbindung 139"/>
              <p:cNvCxnSpPr/>
              <p:nvPr/>
            </p:nvCxnSpPr>
            <p:spPr bwMode="auto">
              <a:xfrm>
                <a:off x="488504" y="3789040"/>
                <a:ext cx="72008" cy="0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41" name="Gerade Verbindung 140"/>
              <p:cNvCxnSpPr/>
              <p:nvPr/>
            </p:nvCxnSpPr>
            <p:spPr bwMode="auto">
              <a:xfrm>
                <a:off x="560512" y="3789040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42" name="Gerade Verbindung 141"/>
              <p:cNvCxnSpPr/>
              <p:nvPr/>
            </p:nvCxnSpPr>
            <p:spPr bwMode="auto">
              <a:xfrm>
                <a:off x="560512" y="3861048"/>
                <a:ext cx="144016" cy="0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V="1">
                <a:off x="704528" y="3789040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>
                <a:off x="704528" y="3789040"/>
                <a:ext cx="72008" cy="0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 flipV="1">
                <a:off x="776536" y="3717032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46" name="Gerade Verbindung 145"/>
              <p:cNvCxnSpPr/>
              <p:nvPr/>
            </p:nvCxnSpPr>
            <p:spPr bwMode="auto">
              <a:xfrm>
                <a:off x="776536" y="3717032"/>
                <a:ext cx="216024" cy="0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992560" y="3212976"/>
                <a:ext cx="0" cy="504056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</p:grpSp>
        <p:grpSp>
          <p:nvGrpSpPr>
            <p:cNvPr id="127" name="Gruppieren 119"/>
            <p:cNvGrpSpPr/>
            <p:nvPr/>
          </p:nvGrpSpPr>
          <p:grpSpPr>
            <a:xfrm>
              <a:off x="380492" y="3212976"/>
              <a:ext cx="504056" cy="72008"/>
              <a:chOff x="416496" y="3284984"/>
              <a:chExt cx="504056" cy="72008"/>
            </a:xfrm>
          </p:grpSpPr>
          <p:cxnSp>
            <p:nvCxnSpPr>
              <p:cNvPr id="128" name="Gerade Verbindung 127"/>
              <p:cNvCxnSpPr/>
              <p:nvPr/>
            </p:nvCxnSpPr>
            <p:spPr bwMode="auto">
              <a:xfrm flipV="1">
                <a:off x="416496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29" name="Gerade Verbindung 128"/>
              <p:cNvCxnSpPr/>
              <p:nvPr/>
            </p:nvCxnSpPr>
            <p:spPr bwMode="auto">
              <a:xfrm flipV="1">
                <a:off x="488504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30" name="Gerade Verbindung 129"/>
              <p:cNvCxnSpPr/>
              <p:nvPr/>
            </p:nvCxnSpPr>
            <p:spPr bwMode="auto">
              <a:xfrm flipV="1">
                <a:off x="560512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31" name="Gerade Verbindung 130"/>
              <p:cNvCxnSpPr/>
              <p:nvPr/>
            </p:nvCxnSpPr>
            <p:spPr bwMode="auto">
              <a:xfrm flipV="1">
                <a:off x="632520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32" name="Gerade Verbindung 131"/>
              <p:cNvCxnSpPr/>
              <p:nvPr/>
            </p:nvCxnSpPr>
            <p:spPr bwMode="auto">
              <a:xfrm flipV="1">
                <a:off x="704528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33" name="Gerade Verbindung 132"/>
              <p:cNvCxnSpPr/>
              <p:nvPr/>
            </p:nvCxnSpPr>
            <p:spPr bwMode="auto">
              <a:xfrm flipV="1">
                <a:off x="776536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34" name="Gerade Verbindung 133"/>
              <p:cNvCxnSpPr/>
              <p:nvPr/>
            </p:nvCxnSpPr>
            <p:spPr bwMode="auto">
              <a:xfrm flipV="1">
                <a:off x="848544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35" name="Gerade Verbindung 134"/>
              <p:cNvCxnSpPr/>
              <p:nvPr/>
            </p:nvCxnSpPr>
            <p:spPr bwMode="auto">
              <a:xfrm flipV="1">
                <a:off x="920552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</p:grpSp>
      </p:grpSp>
      <p:sp>
        <p:nvSpPr>
          <p:cNvPr id="148" name="Textfeld 147"/>
          <p:cNvSpPr txBox="1"/>
          <p:nvPr/>
        </p:nvSpPr>
        <p:spPr>
          <a:xfrm>
            <a:off x="2648744" y="4293096"/>
            <a:ext cx="720080" cy="349702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112</a:t>
            </a:r>
            <a:endParaRPr lang="de-CH" sz="16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7216" y="4221088"/>
            <a:ext cx="184984" cy="33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Textfeld 149"/>
          <p:cNvSpPr txBox="1"/>
          <p:nvPr/>
        </p:nvSpPr>
        <p:spPr>
          <a:xfrm>
            <a:off x="7041232" y="4221088"/>
            <a:ext cx="720080" cy="349702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4</a:t>
            </a:r>
            <a:endParaRPr lang="de-CH" sz="1600" dirty="0" smtClean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1" name="Gruppieren 150"/>
          <p:cNvGrpSpPr/>
          <p:nvPr/>
        </p:nvGrpSpPr>
        <p:grpSpPr>
          <a:xfrm>
            <a:off x="7977336" y="4221088"/>
            <a:ext cx="432048" cy="360040"/>
            <a:chOff x="272480" y="3212976"/>
            <a:chExt cx="720080" cy="648072"/>
          </a:xfrm>
        </p:grpSpPr>
        <p:grpSp>
          <p:nvGrpSpPr>
            <p:cNvPr id="152" name="Gruppieren 120"/>
            <p:cNvGrpSpPr/>
            <p:nvPr/>
          </p:nvGrpSpPr>
          <p:grpSpPr>
            <a:xfrm>
              <a:off x="272480" y="3212976"/>
              <a:ext cx="720080" cy="648072"/>
              <a:chOff x="272480" y="3212976"/>
              <a:chExt cx="720080" cy="648072"/>
            </a:xfrm>
          </p:grpSpPr>
          <p:cxnSp>
            <p:nvCxnSpPr>
              <p:cNvPr id="162" name="Gerade Verbindung 161"/>
              <p:cNvCxnSpPr/>
              <p:nvPr/>
            </p:nvCxnSpPr>
            <p:spPr bwMode="auto">
              <a:xfrm>
                <a:off x="272480" y="3212976"/>
                <a:ext cx="720080" cy="0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63" name="Gerade Verbindung 162"/>
              <p:cNvCxnSpPr/>
              <p:nvPr/>
            </p:nvCxnSpPr>
            <p:spPr bwMode="auto">
              <a:xfrm>
                <a:off x="272480" y="3212976"/>
                <a:ext cx="0" cy="504056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64" name="Gerade Verbindung 163"/>
              <p:cNvCxnSpPr/>
              <p:nvPr/>
            </p:nvCxnSpPr>
            <p:spPr bwMode="auto">
              <a:xfrm>
                <a:off x="272480" y="3717032"/>
                <a:ext cx="216024" cy="0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65" name="Gerade Verbindung 164"/>
              <p:cNvCxnSpPr/>
              <p:nvPr/>
            </p:nvCxnSpPr>
            <p:spPr bwMode="auto">
              <a:xfrm>
                <a:off x="488504" y="3717032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66" name="Gerade Verbindung 165"/>
              <p:cNvCxnSpPr/>
              <p:nvPr/>
            </p:nvCxnSpPr>
            <p:spPr bwMode="auto">
              <a:xfrm>
                <a:off x="488504" y="3789040"/>
                <a:ext cx="72008" cy="0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67" name="Gerade Verbindung 166"/>
              <p:cNvCxnSpPr/>
              <p:nvPr/>
            </p:nvCxnSpPr>
            <p:spPr bwMode="auto">
              <a:xfrm>
                <a:off x="560512" y="3789040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68" name="Gerade Verbindung 167"/>
              <p:cNvCxnSpPr/>
              <p:nvPr/>
            </p:nvCxnSpPr>
            <p:spPr bwMode="auto">
              <a:xfrm>
                <a:off x="560512" y="3861048"/>
                <a:ext cx="144016" cy="0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69" name="Gerade Verbindung 168"/>
              <p:cNvCxnSpPr/>
              <p:nvPr/>
            </p:nvCxnSpPr>
            <p:spPr bwMode="auto">
              <a:xfrm flipV="1">
                <a:off x="704528" y="3789040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70" name="Gerade Verbindung 169"/>
              <p:cNvCxnSpPr/>
              <p:nvPr/>
            </p:nvCxnSpPr>
            <p:spPr bwMode="auto">
              <a:xfrm>
                <a:off x="704528" y="3789040"/>
                <a:ext cx="72008" cy="0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71" name="Gerade Verbindung 170"/>
              <p:cNvCxnSpPr/>
              <p:nvPr/>
            </p:nvCxnSpPr>
            <p:spPr bwMode="auto">
              <a:xfrm flipV="1">
                <a:off x="776536" y="3717032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72" name="Gerade Verbindung 171"/>
              <p:cNvCxnSpPr/>
              <p:nvPr/>
            </p:nvCxnSpPr>
            <p:spPr bwMode="auto">
              <a:xfrm>
                <a:off x="776536" y="3717032"/>
                <a:ext cx="216024" cy="0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73" name="Gerade Verbindung 172"/>
              <p:cNvCxnSpPr/>
              <p:nvPr/>
            </p:nvCxnSpPr>
            <p:spPr bwMode="auto">
              <a:xfrm>
                <a:off x="992560" y="3212976"/>
                <a:ext cx="0" cy="504056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</p:grpSp>
        <p:grpSp>
          <p:nvGrpSpPr>
            <p:cNvPr id="153" name="Gruppieren 119"/>
            <p:cNvGrpSpPr/>
            <p:nvPr/>
          </p:nvGrpSpPr>
          <p:grpSpPr>
            <a:xfrm>
              <a:off x="380492" y="3212976"/>
              <a:ext cx="504056" cy="72008"/>
              <a:chOff x="416496" y="3284984"/>
              <a:chExt cx="504056" cy="72008"/>
            </a:xfrm>
          </p:grpSpPr>
          <p:cxnSp>
            <p:nvCxnSpPr>
              <p:cNvPr id="154" name="Gerade Verbindung 153"/>
              <p:cNvCxnSpPr/>
              <p:nvPr/>
            </p:nvCxnSpPr>
            <p:spPr bwMode="auto">
              <a:xfrm flipV="1">
                <a:off x="416496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55" name="Gerade Verbindung 154"/>
              <p:cNvCxnSpPr/>
              <p:nvPr/>
            </p:nvCxnSpPr>
            <p:spPr bwMode="auto">
              <a:xfrm flipV="1">
                <a:off x="488504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56" name="Gerade Verbindung 155"/>
              <p:cNvCxnSpPr/>
              <p:nvPr/>
            </p:nvCxnSpPr>
            <p:spPr bwMode="auto">
              <a:xfrm flipV="1">
                <a:off x="560512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57" name="Gerade Verbindung 156"/>
              <p:cNvCxnSpPr/>
              <p:nvPr/>
            </p:nvCxnSpPr>
            <p:spPr bwMode="auto">
              <a:xfrm flipV="1">
                <a:off x="632520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58" name="Gerade Verbindung 157"/>
              <p:cNvCxnSpPr/>
              <p:nvPr/>
            </p:nvCxnSpPr>
            <p:spPr bwMode="auto">
              <a:xfrm flipV="1">
                <a:off x="704528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59" name="Gerade Verbindung 158"/>
              <p:cNvCxnSpPr/>
              <p:nvPr/>
            </p:nvCxnSpPr>
            <p:spPr bwMode="auto">
              <a:xfrm flipV="1">
                <a:off x="776536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60" name="Gerade Verbindung 159"/>
              <p:cNvCxnSpPr/>
              <p:nvPr/>
            </p:nvCxnSpPr>
            <p:spPr bwMode="auto">
              <a:xfrm flipV="1">
                <a:off x="848544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61" name="Gerade Verbindung 160"/>
              <p:cNvCxnSpPr/>
              <p:nvPr/>
            </p:nvCxnSpPr>
            <p:spPr bwMode="auto">
              <a:xfrm flipV="1">
                <a:off x="920552" y="3284984"/>
                <a:ext cx="0" cy="72008"/>
              </a:xfrm>
              <a:prstGeom prst="line">
                <a:avLst/>
              </a:prstGeom>
              <a:solidFill>
                <a:schemeClr val="hlink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</p:cxnSp>
        </p:grpSp>
      </p:grpSp>
      <p:sp>
        <p:nvSpPr>
          <p:cNvPr id="174" name="Textfeld 173"/>
          <p:cNvSpPr txBox="1"/>
          <p:nvPr/>
        </p:nvSpPr>
        <p:spPr>
          <a:xfrm>
            <a:off x="8481392" y="4221088"/>
            <a:ext cx="720080" cy="349702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48</a:t>
            </a:r>
            <a:endParaRPr lang="de-CH" sz="1600" dirty="0" smtClean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78" name="Gerade Verbindung 177"/>
          <p:cNvCxnSpPr/>
          <p:nvPr/>
        </p:nvCxnSpPr>
        <p:spPr bwMode="auto">
          <a:xfrm>
            <a:off x="2936776" y="3212976"/>
            <a:ext cx="0" cy="864096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180" name="Gerade Verbindung 179"/>
          <p:cNvCxnSpPr/>
          <p:nvPr/>
        </p:nvCxnSpPr>
        <p:spPr bwMode="auto">
          <a:xfrm>
            <a:off x="6249144" y="5589240"/>
            <a:ext cx="504056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182" name="Textfeld 181"/>
          <p:cNvSpPr txBox="1"/>
          <p:nvPr/>
        </p:nvSpPr>
        <p:spPr>
          <a:xfrm>
            <a:off x="2936776" y="3500893"/>
            <a:ext cx="792088" cy="288147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dirty="0" smtClean="0">
                <a:solidFill>
                  <a:schemeClr val="tx1"/>
                </a:solidFill>
                <a:latin typeface="+mn-lt"/>
              </a:rPr>
              <a:t>IPVPN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3944888" y="2564904"/>
            <a:ext cx="2880320" cy="603618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IPv6</a:t>
            </a:r>
          </a:p>
          <a:p>
            <a:pPr marL="180000" indent="-180000" algn="l">
              <a:spcBef>
                <a:spcPts val="300"/>
              </a:spcBef>
              <a:buSzPct val="100000"/>
              <a:buFont typeface="Wingdings" pitchFamily="2" charset="2"/>
              <a:buChar char="§"/>
            </a:pPr>
            <a:r>
              <a:rPr lang="de-CH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Guest WLAN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37890" name="think-cell Folie" r:id="rId4" imgW="360" imgH="360" progId="TCLayout.ActiveDocument.1">
              <p:embed/>
            </p:oleObj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Eingesetzte Tools und Erfahrungen</a:t>
            </a: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32520" y="1412776"/>
            <a:ext cx="9074150" cy="5257800"/>
          </a:xfrm>
        </p:spPr>
        <p:txBody>
          <a:bodyPr>
            <a:normAutofit/>
          </a:bodyPr>
          <a:lstStyle/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F0F1B8-5257-4007-960A-133934D7B609}" type="slidenum">
              <a:rPr lang="de-CH" smtClean="0"/>
              <a:pPr>
                <a:defRPr/>
              </a:pPr>
              <a:t>6</a:t>
            </a:fld>
            <a:endParaRPr lang="de-CH" dirty="0"/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488504" y="1412776"/>
            <a:ext cx="3960440" cy="1944216"/>
          </a:xfrm>
          <a:prstGeom prst="roundRect">
            <a:avLst>
              <a:gd name="adj" fmla="val 4429"/>
            </a:avLst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t" anchorCtr="0"/>
          <a:lstStyle/>
          <a:p>
            <a:pPr algn="ctr"/>
            <a:r>
              <a:rPr lang="de-CH" sz="1800" dirty="0" smtClean="0">
                <a:latin typeface="+mn-lt"/>
              </a:rPr>
              <a:t>Datenverarbeitung</a:t>
            </a:r>
          </a:p>
        </p:txBody>
      </p:sp>
      <p:sp>
        <p:nvSpPr>
          <p:cNvPr id="27" name="Gleichschenkliges Dreieck 26"/>
          <p:cNvSpPr/>
          <p:nvPr/>
        </p:nvSpPr>
        <p:spPr bwMode="auto">
          <a:xfrm>
            <a:off x="488504" y="3644946"/>
            <a:ext cx="3960440" cy="1008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t" anchorCtr="0"/>
          <a:lstStyle/>
          <a:p>
            <a:pPr algn="ctr"/>
            <a:endParaRPr lang="de-CH" sz="1800" dirty="0" smtClean="0"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607371" y="4005064"/>
            <a:ext cx="1722706" cy="349702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Datentransport</a:t>
            </a:r>
          </a:p>
        </p:txBody>
      </p:sp>
      <p:sp>
        <p:nvSpPr>
          <p:cNvPr id="37" name="Abgerundetes Rechteck 36"/>
          <p:cNvSpPr/>
          <p:nvPr/>
        </p:nvSpPr>
        <p:spPr bwMode="auto">
          <a:xfrm>
            <a:off x="488504" y="5013176"/>
            <a:ext cx="3960440" cy="1584176"/>
          </a:xfrm>
          <a:prstGeom prst="roundRect">
            <a:avLst>
              <a:gd name="adj" fmla="val 5112"/>
            </a:avLst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t" anchorCtr="0"/>
          <a:lstStyle/>
          <a:p>
            <a:pPr algn="ctr"/>
            <a:r>
              <a:rPr lang="de-CH" sz="1800" dirty="0" smtClean="0">
                <a:latin typeface="+mn-lt"/>
              </a:rPr>
              <a:t>Datenquellen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60512" y="5445224"/>
            <a:ext cx="3369214" cy="288147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  <a:buFont typeface="Wingdings" pitchFamily="2" charset="2"/>
              <a:buChar char="Ø"/>
            </a:pPr>
            <a:r>
              <a:rPr lang="de-CH" dirty="0" smtClean="0">
                <a:solidFill>
                  <a:schemeClr val="tx1"/>
                </a:solidFill>
                <a:latin typeface="+mn-lt"/>
              </a:rPr>
              <a:t>Bereitstellen von Informationen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560512" y="1806818"/>
            <a:ext cx="3369214" cy="542062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  <a:buFont typeface="Wingdings" pitchFamily="2" charset="2"/>
              <a:buChar char="Ø"/>
            </a:pPr>
            <a:r>
              <a:rPr lang="de-CH" dirty="0" smtClean="0">
                <a:solidFill>
                  <a:schemeClr val="tx1"/>
                </a:solidFill>
                <a:latin typeface="+mn-lt"/>
              </a:rPr>
              <a:t>Informations-Abfrage</a:t>
            </a:r>
          </a:p>
          <a:p>
            <a:pPr marL="180000" indent="-180000" algn="l">
              <a:spcBef>
                <a:spcPts val="300"/>
              </a:spcBef>
              <a:buSzPct val="100000"/>
              <a:buFont typeface="Wingdings" pitchFamily="2" charset="2"/>
              <a:buChar char="Ø"/>
            </a:pPr>
            <a:r>
              <a:rPr lang="de-CH" dirty="0" smtClean="0">
                <a:solidFill>
                  <a:schemeClr val="tx1"/>
                </a:solidFill>
                <a:latin typeface="+mn-lt"/>
              </a:rPr>
              <a:t>Informations-Verarbeitung</a:t>
            </a:r>
          </a:p>
        </p:txBody>
      </p:sp>
      <p:sp>
        <p:nvSpPr>
          <p:cNvPr id="17" name="Zylinder 16"/>
          <p:cNvSpPr/>
          <p:nvPr/>
        </p:nvSpPr>
        <p:spPr bwMode="auto">
          <a:xfrm>
            <a:off x="848704" y="5805264"/>
            <a:ext cx="720000" cy="64807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r>
              <a:rPr lang="de-CH" dirty="0" smtClean="0">
                <a:latin typeface="+mn-lt"/>
              </a:rPr>
              <a:t>Cisco</a:t>
            </a:r>
          </a:p>
        </p:txBody>
      </p:sp>
      <p:sp>
        <p:nvSpPr>
          <p:cNvPr id="19" name="Zylinder 18"/>
          <p:cNvSpPr/>
          <p:nvPr/>
        </p:nvSpPr>
        <p:spPr bwMode="auto">
          <a:xfrm>
            <a:off x="2036756" y="5805264"/>
            <a:ext cx="720080" cy="64807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r>
              <a:rPr lang="de-CH" dirty="0" err="1" smtClean="0">
                <a:latin typeface="+mn-lt"/>
              </a:rPr>
              <a:t>Juniper</a:t>
            </a:r>
            <a:endParaRPr lang="de-CH" dirty="0" smtClean="0">
              <a:latin typeface="+mn-lt"/>
            </a:endParaRPr>
          </a:p>
        </p:txBody>
      </p:sp>
      <p:sp>
        <p:nvSpPr>
          <p:cNvPr id="20" name="Zylinder 19"/>
          <p:cNvSpPr/>
          <p:nvPr/>
        </p:nvSpPr>
        <p:spPr bwMode="auto">
          <a:xfrm>
            <a:off x="3224888" y="5805264"/>
            <a:ext cx="720000" cy="64807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r>
              <a:rPr lang="de-CH" dirty="0" smtClean="0">
                <a:latin typeface="+mn-lt"/>
              </a:rPr>
              <a:t>Linux</a:t>
            </a:r>
          </a:p>
        </p:txBody>
      </p:sp>
      <p:sp>
        <p:nvSpPr>
          <p:cNvPr id="25" name="Abgerundetes Rechteck 24"/>
          <p:cNvSpPr/>
          <p:nvPr/>
        </p:nvSpPr>
        <p:spPr bwMode="auto">
          <a:xfrm>
            <a:off x="632520" y="2492896"/>
            <a:ext cx="115212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r>
              <a:rPr lang="de-CH" dirty="0" err="1" smtClean="0">
                <a:latin typeface="+mn-lt"/>
              </a:rPr>
              <a:t>Icinga</a:t>
            </a:r>
            <a:endParaRPr lang="de-CH" dirty="0" smtClean="0">
              <a:latin typeface="+mn-lt"/>
            </a:endParaRPr>
          </a:p>
        </p:txBody>
      </p:sp>
      <p:sp>
        <p:nvSpPr>
          <p:cNvPr id="26" name="Abgerundetes Rechteck 25"/>
          <p:cNvSpPr/>
          <p:nvPr/>
        </p:nvSpPr>
        <p:spPr bwMode="auto">
          <a:xfrm>
            <a:off x="1928664" y="2924944"/>
            <a:ext cx="115212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r>
              <a:rPr lang="de-CH" dirty="0" err="1" smtClean="0">
                <a:latin typeface="+mn-lt"/>
              </a:rPr>
              <a:t>phpIPAM</a:t>
            </a:r>
            <a:endParaRPr lang="de-CH" dirty="0" smtClean="0">
              <a:latin typeface="+mn-lt"/>
            </a:endParaRPr>
          </a:p>
        </p:txBody>
      </p:sp>
      <p:sp>
        <p:nvSpPr>
          <p:cNvPr id="28" name="Abgerundetes Rechteck 27"/>
          <p:cNvSpPr/>
          <p:nvPr/>
        </p:nvSpPr>
        <p:spPr bwMode="auto">
          <a:xfrm>
            <a:off x="3224808" y="2492896"/>
            <a:ext cx="115212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r>
              <a:rPr lang="de-CH" dirty="0" smtClean="0">
                <a:latin typeface="+mn-lt"/>
              </a:rPr>
              <a:t>Rancid</a:t>
            </a:r>
          </a:p>
        </p:txBody>
      </p:sp>
      <p:sp>
        <p:nvSpPr>
          <p:cNvPr id="31" name="Abgerundetes Rechteck 30"/>
          <p:cNvSpPr/>
          <p:nvPr/>
        </p:nvSpPr>
        <p:spPr bwMode="auto">
          <a:xfrm>
            <a:off x="1928664" y="2492896"/>
            <a:ext cx="115212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r>
              <a:rPr lang="de-CH" dirty="0" err="1" smtClean="0">
                <a:latin typeface="+mn-lt"/>
              </a:rPr>
              <a:t>Cacti</a:t>
            </a:r>
            <a:endParaRPr lang="de-CH" dirty="0" smtClean="0">
              <a:latin typeface="+mn-lt"/>
            </a:endParaRPr>
          </a:p>
        </p:txBody>
      </p:sp>
      <p:grpSp>
        <p:nvGrpSpPr>
          <p:cNvPr id="35" name="Gruppieren 34"/>
          <p:cNvGrpSpPr/>
          <p:nvPr/>
        </p:nvGrpSpPr>
        <p:grpSpPr>
          <a:xfrm>
            <a:off x="1280592" y="4365104"/>
            <a:ext cx="2232248" cy="216024"/>
            <a:chOff x="3800872" y="4365104"/>
            <a:chExt cx="2232248" cy="216024"/>
          </a:xfrm>
        </p:grpSpPr>
        <p:sp>
          <p:nvSpPr>
            <p:cNvPr id="29" name="Abgerundetes Rechteck 28"/>
            <p:cNvSpPr/>
            <p:nvPr/>
          </p:nvSpPr>
          <p:spPr bwMode="auto">
            <a:xfrm>
              <a:off x="3800872" y="4365104"/>
              <a:ext cx="1008112" cy="21602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lIns="72000" tIns="36000" rIns="36000" bIns="36000" rtlCol="0" anchor="ctr"/>
            <a:lstStyle/>
            <a:p>
              <a:pPr algn="ctr"/>
              <a:r>
                <a:rPr lang="de-CH" dirty="0" smtClean="0">
                  <a:latin typeface="+mn-lt"/>
                </a:rPr>
                <a:t>SSH</a:t>
              </a:r>
            </a:p>
          </p:txBody>
        </p:sp>
        <p:sp>
          <p:nvSpPr>
            <p:cNvPr id="32" name="Abgerundetes Rechteck 31"/>
            <p:cNvSpPr/>
            <p:nvPr/>
          </p:nvSpPr>
          <p:spPr bwMode="auto">
            <a:xfrm>
              <a:off x="5025008" y="4365104"/>
              <a:ext cx="1008112" cy="21602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lIns="72000" tIns="36000" rIns="36000" bIns="36000" rtlCol="0" anchor="ctr"/>
            <a:lstStyle/>
            <a:p>
              <a:pPr algn="ctr"/>
              <a:r>
                <a:rPr lang="de-CH" dirty="0" smtClean="0">
                  <a:latin typeface="+mn-lt"/>
                </a:rPr>
                <a:t>SNMPv3</a:t>
              </a:r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5025008" y="1412776"/>
            <a:ext cx="4392488" cy="19316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358775" lvl="0" indent="-358775" algn="l" defTabSz="762000">
              <a:spcBef>
                <a:spcPct val="75000"/>
              </a:spcBef>
              <a:buSzPct val="100000"/>
              <a:tabLst>
                <a:tab pos="9056688" algn="r"/>
              </a:tabLst>
            </a:pPr>
            <a:r>
              <a:rPr lang="de-CH" sz="2000" kern="0" dirty="0" smtClean="0">
                <a:ea typeface="+mn-ea"/>
                <a:cs typeface="+mn-cs"/>
              </a:rPr>
              <a:t>Abfrage von Parametern über IPv6</a:t>
            </a:r>
          </a:p>
          <a:p>
            <a:pPr marL="358775" indent="-358775" algn="l" defTabSz="762000">
              <a:spcBef>
                <a:spcPct val="40000"/>
              </a:spcBef>
              <a:buSzPct val="100000"/>
              <a:buFont typeface="Arial" pitchFamily="34" charset="0"/>
              <a:buChar char="●"/>
              <a:tabLst>
                <a:tab pos="9056688" algn="r"/>
              </a:tabLst>
            </a:pPr>
            <a:r>
              <a:rPr lang="de-CH" sz="1800" kern="0" dirty="0" smtClean="0"/>
              <a:t>Allgemein gut</a:t>
            </a:r>
          </a:p>
          <a:p>
            <a:pPr marL="358775" indent="-358775" algn="l" defTabSz="762000">
              <a:spcBef>
                <a:spcPct val="40000"/>
              </a:spcBef>
              <a:buSzPct val="100000"/>
              <a:buFont typeface="Arial" pitchFamily="34" charset="0"/>
              <a:buChar char="●"/>
              <a:tabLst>
                <a:tab pos="9056688" algn="r"/>
              </a:tabLst>
            </a:pPr>
            <a:r>
              <a:rPr lang="de-CH" sz="1800" kern="0" dirty="0" smtClean="0"/>
              <a:t>Z.T. inkonsistente Umsetzung</a:t>
            </a:r>
          </a:p>
          <a:p>
            <a:pPr marL="358775" indent="-358775" algn="l" defTabSz="762000">
              <a:spcBef>
                <a:spcPct val="40000"/>
              </a:spcBef>
              <a:buSzPct val="100000"/>
              <a:buFont typeface="Arial" pitchFamily="34" charset="0"/>
              <a:buChar char="●"/>
              <a:tabLst>
                <a:tab pos="9056688" algn="r"/>
              </a:tabLst>
            </a:pPr>
            <a:endParaRPr lang="de-CH" sz="1800" kern="0" dirty="0" smtClean="0"/>
          </a:p>
          <a:p>
            <a:pPr marL="719138" lvl="1" indent="-360363" algn="l" defTabSz="762000">
              <a:spcBef>
                <a:spcPct val="40000"/>
              </a:spcBef>
              <a:buSzPct val="100000"/>
              <a:tabLst>
                <a:tab pos="9056688" algn="r"/>
              </a:tabLst>
            </a:pPr>
            <a:endParaRPr lang="de-CH" sz="1800" kern="0" dirty="0" smtClean="0"/>
          </a:p>
        </p:txBody>
      </p:sp>
      <p:sp>
        <p:nvSpPr>
          <p:cNvPr id="38" name="Textfeld 37"/>
          <p:cNvSpPr txBox="1"/>
          <p:nvPr/>
        </p:nvSpPr>
        <p:spPr>
          <a:xfrm>
            <a:off x="5025008" y="3834760"/>
            <a:ext cx="4392488" cy="634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358775" lvl="0" indent="-358775" algn="l" defTabSz="762000">
              <a:spcBef>
                <a:spcPct val="75000"/>
              </a:spcBef>
              <a:buSzPct val="100000"/>
              <a:tabLst>
                <a:tab pos="9056688" algn="r"/>
              </a:tabLst>
            </a:pPr>
            <a:r>
              <a:rPr lang="de-CH" sz="2000" kern="0" dirty="0" smtClean="0">
                <a:ea typeface="+mn-ea"/>
                <a:cs typeface="+mn-cs"/>
              </a:rPr>
              <a:t>Keine Probleme beim Transport</a:t>
            </a:r>
            <a:endParaRPr lang="de-CH" sz="1800" kern="0" dirty="0" smtClean="0"/>
          </a:p>
          <a:p>
            <a:pPr marL="180000" indent="-180000" algn="l">
              <a:spcBef>
                <a:spcPts val="300"/>
              </a:spcBef>
              <a:buSzPct val="100000"/>
              <a:buFont typeface="Arial" pitchFamily="34" charset="0"/>
              <a:buChar char="●"/>
            </a:pPr>
            <a:endParaRPr lang="de-CH" dirty="0" err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025008" y="5038237"/>
            <a:ext cx="4392488" cy="154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358775" lvl="0" indent="-358775" algn="l" defTabSz="762000">
              <a:spcBef>
                <a:spcPct val="75000"/>
              </a:spcBef>
              <a:buSzPct val="100000"/>
              <a:tabLst>
                <a:tab pos="9056688" algn="r"/>
              </a:tabLst>
            </a:pPr>
            <a:r>
              <a:rPr lang="de-CH" sz="2000" kern="0" dirty="0" smtClean="0">
                <a:ea typeface="+mn-ea"/>
                <a:cs typeface="+mn-cs"/>
              </a:rPr>
              <a:t>IPv6-spezifische Parameter</a:t>
            </a:r>
          </a:p>
          <a:p>
            <a:pPr marL="355600" indent="-355600" algn="l" defTabSz="762000">
              <a:spcBef>
                <a:spcPct val="40000"/>
              </a:spcBef>
              <a:buSzPct val="100000"/>
              <a:buFont typeface="Arial" pitchFamily="34" charset="0"/>
              <a:buChar char="●"/>
              <a:tabLst>
                <a:tab pos="9056688" algn="r"/>
              </a:tabLst>
            </a:pPr>
            <a:r>
              <a:rPr lang="de-CH" sz="1800" kern="0" dirty="0" smtClean="0"/>
              <a:t>Keine Daten</a:t>
            </a:r>
          </a:p>
          <a:p>
            <a:pPr marL="355600" indent="-355600" algn="l" defTabSz="762000">
              <a:spcBef>
                <a:spcPct val="40000"/>
              </a:spcBef>
              <a:buSzPct val="100000"/>
              <a:buFont typeface="Arial" pitchFamily="34" charset="0"/>
              <a:buChar char="●"/>
              <a:tabLst>
                <a:tab pos="9056688" algn="r"/>
              </a:tabLst>
            </a:pPr>
            <a:r>
              <a:rPr lang="de-CH" sz="1800" kern="0" dirty="0" smtClean="0"/>
              <a:t>Zu geringe Granularität</a:t>
            </a:r>
          </a:p>
          <a:p>
            <a:pPr marL="355600" indent="-355600" algn="l" defTabSz="762000">
              <a:spcBef>
                <a:spcPct val="40000"/>
              </a:spcBef>
              <a:buSzPct val="100000"/>
              <a:buFont typeface="Arial" pitchFamily="34" charset="0"/>
              <a:buChar char="●"/>
              <a:tabLst>
                <a:tab pos="9056688" algn="r"/>
              </a:tabLst>
            </a:pPr>
            <a:r>
              <a:rPr lang="de-CH" sz="1800" kern="0" dirty="0" smtClean="0"/>
              <a:t>Fehlerhafte Daten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Icinga</a:t>
            </a:r>
            <a:endParaRPr lang="de-CH" dirty="0" smtClean="0"/>
          </a:p>
          <a:p>
            <a:pPr lvl="1"/>
            <a:endParaRPr lang="de-CH" dirty="0" smtClean="0"/>
          </a:p>
          <a:p>
            <a:pPr lvl="1"/>
            <a:endParaRPr lang="de-CH" dirty="0" smtClean="0"/>
          </a:p>
          <a:p>
            <a:pPr lvl="1"/>
            <a:endParaRPr lang="de-CH" dirty="0" smtClean="0"/>
          </a:p>
          <a:p>
            <a:pPr lvl="1"/>
            <a:endParaRPr lang="de-CH" dirty="0" smtClean="0"/>
          </a:p>
          <a:p>
            <a:pPr lvl="1"/>
            <a:endParaRPr lang="de-CH" dirty="0" smtClean="0"/>
          </a:p>
          <a:p>
            <a:r>
              <a:rPr lang="de-CH" dirty="0" err="1" smtClean="0"/>
              <a:t>Cacti</a:t>
            </a:r>
            <a:r>
              <a:rPr lang="de-CH" dirty="0" smtClean="0"/>
              <a:t>	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Erfahrungen</a:t>
            </a:r>
            <a:endParaRPr lang="de-CH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 smtClean="0"/>
              <a:t>IP-Adresse &amp; Hostname als Parameter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558EE55-B125-412A-A83A-9467165A60D8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  <p:graphicFrame>
        <p:nvGraphicFramePr>
          <p:cNvPr id="5" name="Inhaltsplatzhalter 7"/>
          <p:cNvGraphicFramePr>
            <a:graphicFrameLocks/>
          </p:cNvGraphicFramePr>
          <p:nvPr/>
        </p:nvGraphicFramePr>
        <p:xfrm>
          <a:off x="1001216" y="1916832"/>
          <a:ext cx="76962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881"/>
                <a:gridCol w="2521919"/>
                <a:gridCol w="2565400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Plugin</a:t>
                      </a:r>
                      <a:endParaRPr lang="de-CH" dirty="0"/>
                    </a:p>
                  </a:txBody>
                  <a:tcPr marL="105462" marR="105462"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IPv6-Adresse</a:t>
                      </a:r>
                      <a:endParaRPr lang="de-CH" dirty="0"/>
                    </a:p>
                  </a:txBody>
                  <a:tcPr marL="105462" marR="105462"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Hostname</a:t>
                      </a:r>
                      <a:r>
                        <a:rPr lang="de-CH" baseline="0" dirty="0" smtClean="0"/>
                        <a:t> / FQDN</a:t>
                      </a:r>
                    </a:p>
                    <a:p>
                      <a:r>
                        <a:rPr lang="de-CH" baseline="0" dirty="0" smtClean="0"/>
                        <a:t>(IPv4 &amp; IPv6)</a:t>
                      </a:r>
                      <a:endParaRPr lang="de-CH" dirty="0"/>
                    </a:p>
                  </a:txBody>
                  <a:tcPr marL="105462" marR="10546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check_ping</a:t>
                      </a:r>
                      <a:endParaRPr lang="de-CH" dirty="0"/>
                    </a:p>
                  </a:txBody>
                  <a:tcPr marL="105462" marR="105462"/>
                </a:tc>
                <a:tc>
                  <a:txBody>
                    <a:bodyPr/>
                    <a:lstStyle/>
                    <a:p>
                      <a:r>
                        <a:rPr lang="de-CH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2001:db8::1</a:t>
                      </a:r>
                      <a:endParaRPr lang="de-CH" dirty="0"/>
                    </a:p>
                  </a:txBody>
                  <a:tcPr marL="105462" marR="105462"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foo.example.com</a:t>
                      </a:r>
                      <a:endParaRPr lang="de-CH" dirty="0"/>
                    </a:p>
                  </a:txBody>
                  <a:tcPr marL="105462" marR="10546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check_snmp</a:t>
                      </a:r>
                      <a:endParaRPr lang="de-CH" dirty="0"/>
                    </a:p>
                  </a:txBody>
                  <a:tcPr marL="105462" marR="105462"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upd6:[2001:db8::1]</a:t>
                      </a:r>
                      <a:endParaRPr lang="de-CH" dirty="0"/>
                    </a:p>
                  </a:txBody>
                  <a:tcPr marL="105462" marR="105462"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udp6:foo.example.com</a:t>
                      </a:r>
                      <a:endParaRPr lang="de-CH" dirty="0"/>
                    </a:p>
                  </a:txBody>
                  <a:tcPr marL="105462" marR="105462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9306"/>
          <a:stretch>
            <a:fillRect/>
          </a:stretch>
        </p:blipFill>
        <p:spPr bwMode="auto">
          <a:xfrm>
            <a:off x="992560" y="4365104"/>
            <a:ext cx="7704856" cy="154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 bwMode="auto">
          <a:xfrm>
            <a:off x="6249144" y="116632"/>
            <a:ext cx="1008112" cy="93610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endParaRPr lang="de-CH" dirty="0" err="1" smtClean="0">
              <a:latin typeface="+mn-lt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6321152" y="188640"/>
            <a:ext cx="864096" cy="291633"/>
          </a:xfrm>
          <a:prstGeom prst="roundRect">
            <a:avLst>
              <a:gd name="adj" fmla="val 4429"/>
            </a:avLst>
          </a:prstGeom>
          <a:solidFill>
            <a:schemeClr val="accent1">
              <a:lumMod val="75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t" anchorCtr="0"/>
          <a:lstStyle/>
          <a:p>
            <a:pPr algn="ctr"/>
            <a:endParaRPr lang="de-CH" sz="1800" dirty="0" smtClean="0">
              <a:latin typeface="+mn-lt"/>
            </a:endParaRPr>
          </a:p>
        </p:txBody>
      </p:sp>
      <p:sp>
        <p:nvSpPr>
          <p:cNvPr id="9" name="Gleichschenkliges Dreieck 8"/>
          <p:cNvSpPr/>
          <p:nvPr/>
        </p:nvSpPr>
        <p:spPr bwMode="auto">
          <a:xfrm>
            <a:off x="6321152" y="523466"/>
            <a:ext cx="864096" cy="1512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t" anchorCtr="0"/>
          <a:lstStyle/>
          <a:p>
            <a:pPr algn="ctr"/>
            <a:endParaRPr lang="de-CH" sz="1800" dirty="0" smtClean="0">
              <a:latin typeface="+mn-lt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6321152" y="728700"/>
            <a:ext cx="864096" cy="237627"/>
          </a:xfrm>
          <a:prstGeom prst="roundRect">
            <a:avLst>
              <a:gd name="adj" fmla="val 511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t" anchorCtr="0"/>
          <a:lstStyle/>
          <a:p>
            <a:pPr algn="ctr"/>
            <a:endParaRPr lang="de-CH" sz="1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Erfahrungen</a:t>
            </a:r>
            <a:endParaRPr lang="de-CH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 smtClean="0"/>
              <a:t>Cisco – Fehlende HSRP-Informationen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5F0F1B8-5257-4007-960A-133934D7B609}" type="slidenum">
              <a:rPr lang="de-CH" smtClean="0"/>
              <a:pPr>
                <a:defRPr/>
              </a:pPr>
              <a:t>8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712066" y="1980123"/>
            <a:ext cx="8658224" cy="440120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CHZH01NCS01#show standby brief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                      P indicates configured to preempt.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                      |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Interface   Grp   Pri P State   Active            Standby           Virtual IP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Vl11        11   110  P Active  local             192.168.11.2      192.168.11.1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Vl12        12   90     Standby 192.168.12.2      local             192.168.12.1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Vl21        21   90     Standby 192.168.21.2      local             192.168.21.1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Vl31        31   110  P Active  local             192.168.31.2      192.168.31.1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Vl50        50   110  P Active  local             192.168.1.2       192.168.1.1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Vl51        51   110  P Active  local             192.168.51.2      192.168.51.1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Vl71        71   90     Standby 192.168.71.2      local             192.168.71.1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Vl201       201  90     Standby 192.168.201.2     local             192.168.201.1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Vl201       1001 90     Standby FE80::201:0:0:22  local             FE80::201:0:0:20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Vl1111      224  110  P Active  local             10.1.224.12       10.1.224.10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Vl1111      1111 110  P Active  local             FE80::1111:0:0:12 FE80::1111:0:0:10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Vl1121      225  110  P Active  local             10.1.225.12       10.1.225.10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Vl1121      1121 110  P Active  local             FE80::1121:0:0:12 FE80::1121:0:0:10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Vl1191      233  110  P Active  local             10.1.233.12       10.1.233.10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Vl1191      1191 110  P Active  local             FE80::1191:0:0:12 FE80::1191:0:0:10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CHZH01NCS01#</a:t>
            </a:r>
            <a:endParaRPr lang="en-GB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805410" y="4791754"/>
            <a:ext cx="8313420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>
            <a:off x="805410" y="5218474"/>
            <a:ext cx="8313420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14" name="Gerade Verbindung 13"/>
          <p:cNvCxnSpPr/>
          <p:nvPr/>
        </p:nvCxnSpPr>
        <p:spPr bwMode="auto">
          <a:xfrm>
            <a:off x="805410" y="5645194"/>
            <a:ext cx="8313420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805410" y="6071914"/>
            <a:ext cx="8313420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704528" y="1916832"/>
            <a:ext cx="8953500" cy="48124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.iso.org.dod.internet.private.enterprises.cisco.ciscoMgmt.	</a:t>
            </a:r>
          </a:p>
          <a:p>
            <a:pPr lvl="1" algn="l">
              <a:buFontTx/>
              <a:buChar char="-"/>
            </a:pPr>
            <a:r>
              <a:rPr lang="en-GB" dirty="0" smtClean="0">
                <a:latin typeface="Consolas" pitchFamily="49" charset="0"/>
                <a:cs typeface="Consolas" pitchFamily="49" charset="0"/>
              </a:rPr>
              <a:t> ciscoHsrpMIB.</a:t>
            </a:r>
          </a:p>
          <a:p>
            <a:pPr lvl="2" algn="l">
              <a:buFontTx/>
              <a:buChar char="-"/>
            </a:pPr>
            <a:r>
              <a:rPr lang="en-GB" dirty="0" smtClean="0">
                <a:latin typeface="Consolas" pitchFamily="49" charset="0"/>
                <a:cs typeface="Consolas" pitchFamily="49" charset="0"/>
              </a:rPr>
              <a:t>ciscoHsrpMIBObjects.</a:t>
            </a:r>
          </a:p>
          <a:p>
            <a:pPr lvl="3" algn="l">
              <a:buFontTx/>
              <a:buChar char="-"/>
            </a:pPr>
            <a:r>
              <a:rPr lang="en-GB" dirty="0" smtClean="0">
                <a:latin typeface="Consolas" pitchFamily="49" charset="0"/>
                <a:cs typeface="Consolas" pitchFamily="49" charset="0"/>
              </a:rPr>
              <a:t>cHsrpGroup.</a:t>
            </a:r>
          </a:p>
          <a:p>
            <a:pPr lvl="4" algn="l">
              <a:buFontTx/>
              <a:buChar char="-"/>
            </a:pPr>
            <a:r>
              <a:rPr lang="en-GB" dirty="0" smtClean="0">
                <a:latin typeface="Consolas" pitchFamily="49" charset="0"/>
                <a:cs typeface="Consolas" pitchFamily="49" charset="0"/>
              </a:rPr>
              <a:t>cHsrpGrpTable.</a:t>
            </a:r>
          </a:p>
          <a:p>
            <a:pPr lvl="5">
              <a:buFontTx/>
              <a:buChar char="-"/>
            </a:pPr>
            <a:r>
              <a:rPr lang="en-GB" dirty="0" err="1" smtClean="0">
                <a:latin typeface="Consolas" pitchFamily="49" charset="0"/>
                <a:cs typeface="Consolas" pitchFamily="49" charset="0"/>
              </a:rPr>
              <a:t>cHsrpGrpEntry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.</a:t>
            </a:r>
          </a:p>
          <a:p>
            <a:pPr lvl="6">
              <a:buFontTx/>
              <a:buChar char="-"/>
            </a:pPr>
            <a:r>
              <a:rPr lang="en-GB" dirty="0" err="1" smtClean="0">
                <a:latin typeface="Consolas" pitchFamily="49" charset="0"/>
                <a:cs typeface="Consolas" pitchFamily="49" charset="0"/>
              </a:rPr>
              <a:t>cHsrpGrpActiveRouter</a:t>
            </a:r>
            <a:endParaRPr lang="en-GB" dirty="0" smtClean="0">
              <a:latin typeface="Consolas" pitchFamily="49" charset="0"/>
              <a:cs typeface="Consolas" pitchFamily="49" charset="0"/>
            </a:endParaRPr>
          </a:p>
          <a:p>
            <a:pPr algn="l"/>
            <a:endParaRPr lang="en-GB" dirty="0" smtClean="0"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root@Monitoring01:~# </a:t>
            </a:r>
            <a:r>
              <a:rPr lang="en-GB" dirty="0" err="1" smtClean="0">
                <a:latin typeface="Consolas" pitchFamily="49" charset="0"/>
                <a:cs typeface="Consolas" pitchFamily="49" charset="0"/>
              </a:rPr>
              <a:t>snmpwalk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 UDP6:[2001:1702:6:1191::11] .1.3.6.1.4.1.9.9.106.1.2.1.1.13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SNMPv2-SMI::enterprises.9.9.106.1.2.1.1.13.160.21 = </a:t>
            </a:r>
            <a:r>
              <a:rPr lang="en-GB" dirty="0" err="1" smtClean="0">
                <a:latin typeface="Consolas" pitchFamily="49" charset="0"/>
                <a:cs typeface="Consolas" pitchFamily="49" charset="0"/>
              </a:rPr>
              <a:t>IpAddress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: 192.168.21.2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SNMPv2-SMI::enterprises.9.9.106.1.2.1.1.13.168.11 = </a:t>
            </a:r>
            <a:r>
              <a:rPr lang="en-GB" dirty="0" err="1" smtClean="0">
                <a:latin typeface="Consolas" pitchFamily="49" charset="0"/>
                <a:cs typeface="Consolas" pitchFamily="49" charset="0"/>
              </a:rPr>
              <a:t>IpAddress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: 192.168.11.3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SNMPv2-SMI::enterprises.9.9.106.1.2.1.1.13.169.12 = </a:t>
            </a:r>
            <a:r>
              <a:rPr lang="en-GB" dirty="0" err="1" smtClean="0">
                <a:latin typeface="Consolas" pitchFamily="49" charset="0"/>
                <a:cs typeface="Consolas" pitchFamily="49" charset="0"/>
              </a:rPr>
              <a:t>IpAddress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: 192.168.12.2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SNMPv2-SMI::enterprises.9.9.106.1.2.1.1.13.170.50 = </a:t>
            </a:r>
            <a:r>
              <a:rPr lang="en-GB" dirty="0" err="1" smtClean="0">
                <a:latin typeface="Consolas" pitchFamily="49" charset="0"/>
                <a:cs typeface="Consolas" pitchFamily="49" charset="0"/>
              </a:rPr>
              <a:t>IpAddress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: 192.168.1.3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SNMPv2-SMI::enterprises.9.9.106.1.2.1.1.13.171.51 = </a:t>
            </a:r>
            <a:r>
              <a:rPr lang="en-GB" dirty="0" err="1" smtClean="0">
                <a:latin typeface="Consolas" pitchFamily="49" charset="0"/>
                <a:cs typeface="Consolas" pitchFamily="49" charset="0"/>
              </a:rPr>
              <a:t>IpAddress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: 192.168.51.3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SNMPv2-SMI::enterprises.9.9.106.1.2.1.1.13.172.201 = </a:t>
            </a:r>
            <a:r>
              <a:rPr lang="en-GB" dirty="0" err="1" smtClean="0">
                <a:latin typeface="Consolas" pitchFamily="49" charset="0"/>
                <a:cs typeface="Consolas" pitchFamily="49" charset="0"/>
              </a:rPr>
              <a:t>IpAddress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: 192.168.201.2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SNMPv2-SMI::enterprises.9.9.106.1.2.1.1.13.176.71 = </a:t>
            </a:r>
            <a:r>
              <a:rPr lang="en-GB" dirty="0" err="1" smtClean="0">
                <a:latin typeface="Consolas" pitchFamily="49" charset="0"/>
                <a:cs typeface="Consolas" pitchFamily="49" charset="0"/>
              </a:rPr>
              <a:t>IpAddress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: 192.168.71.2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SNMPv2-SMI::enterprises.9.9.106.1.2.1.1.13.177.31 = </a:t>
            </a:r>
            <a:r>
              <a:rPr lang="en-GB" dirty="0" err="1" smtClean="0">
                <a:latin typeface="Consolas" pitchFamily="49" charset="0"/>
                <a:cs typeface="Consolas" pitchFamily="49" charset="0"/>
              </a:rPr>
              <a:t>IpAddress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: 192.168.31.3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SNMPv2-SMI::enterprises.9.9.106.1.2.1.1.13.188.224 = </a:t>
            </a:r>
            <a:r>
              <a:rPr lang="en-GB" dirty="0" err="1" smtClean="0">
                <a:latin typeface="Consolas" pitchFamily="49" charset="0"/>
                <a:cs typeface="Consolas" pitchFamily="49" charset="0"/>
              </a:rPr>
              <a:t>IpAddress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: 10.1.224.11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SNMPv2-SMI::enterprises.9.9.106.1.2.1.1.13.189.233 = </a:t>
            </a:r>
            <a:r>
              <a:rPr lang="en-GB" dirty="0" err="1" smtClean="0">
                <a:latin typeface="Consolas" pitchFamily="49" charset="0"/>
                <a:cs typeface="Consolas" pitchFamily="49" charset="0"/>
              </a:rPr>
              <a:t>IpAddress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: 10.1.233.11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SNMPv2-SMI::enterprises.9.9.106.1.2.1.1.13.190.225 = </a:t>
            </a:r>
            <a:r>
              <a:rPr lang="en-GB" dirty="0" err="1" smtClean="0">
                <a:latin typeface="Consolas" pitchFamily="49" charset="0"/>
                <a:cs typeface="Consolas" pitchFamily="49" charset="0"/>
              </a:rPr>
              <a:t>IpAddress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: 10.1.225.11</a:t>
            </a:r>
          </a:p>
          <a:p>
            <a:pPr algn="l"/>
            <a:r>
              <a:rPr lang="en-GB" dirty="0" smtClean="0">
                <a:latin typeface="Consolas" pitchFamily="49" charset="0"/>
                <a:cs typeface="Consolas" pitchFamily="49" charset="0"/>
              </a:rPr>
              <a:t>root@Monitoring01:~#</a:t>
            </a:r>
          </a:p>
          <a:p>
            <a:pPr algn="l"/>
            <a:endParaRPr lang="en-GB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6249144" y="116632"/>
            <a:ext cx="1008112" cy="93610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endParaRPr lang="de-CH" dirty="0" err="1" smtClean="0">
              <a:latin typeface="+mn-lt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6321152" y="188640"/>
            <a:ext cx="864096" cy="291633"/>
          </a:xfrm>
          <a:prstGeom prst="roundRect">
            <a:avLst>
              <a:gd name="adj" fmla="val 442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t" anchorCtr="0"/>
          <a:lstStyle/>
          <a:p>
            <a:endParaRPr lang="de-CH" sz="1800" dirty="0" smtClean="0">
              <a:latin typeface="+mn-lt"/>
            </a:endParaRPr>
          </a:p>
        </p:txBody>
      </p:sp>
      <p:sp>
        <p:nvSpPr>
          <p:cNvPr id="22" name="Gleichschenkliges Dreieck 21"/>
          <p:cNvSpPr/>
          <p:nvPr/>
        </p:nvSpPr>
        <p:spPr bwMode="auto">
          <a:xfrm>
            <a:off x="6321152" y="523466"/>
            <a:ext cx="864096" cy="1512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t" anchorCtr="0"/>
          <a:lstStyle/>
          <a:p>
            <a:pPr algn="ctr"/>
            <a:endParaRPr lang="de-CH" sz="1800" dirty="0" smtClean="0">
              <a:latin typeface="+mn-lt"/>
            </a:endParaRPr>
          </a:p>
        </p:txBody>
      </p:sp>
      <p:sp>
        <p:nvSpPr>
          <p:cNvPr id="23" name="Abgerundetes Rechteck 22"/>
          <p:cNvSpPr/>
          <p:nvPr/>
        </p:nvSpPr>
        <p:spPr bwMode="auto">
          <a:xfrm>
            <a:off x="6321152" y="728700"/>
            <a:ext cx="864096" cy="237627"/>
          </a:xfrm>
          <a:prstGeom prst="roundRect">
            <a:avLst>
              <a:gd name="adj" fmla="val 5112"/>
            </a:avLst>
          </a:prstGeom>
          <a:solidFill>
            <a:schemeClr val="accent1">
              <a:lumMod val="75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t" anchorCtr="0"/>
          <a:lstStyle/>
          <a:p>
            <a:endParaRPr lang="de-CH" sz="1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Erfahrungen</a:t>
            </a:r>
            <a:endParaRPr lang="de-CH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 smtClean="0"/>
              <a:t>Cisco – Mögliche Gründe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558EE55-B125-412A-A83A-9467165A60D8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1484784"/>
            <a:ext cx="8619156" cy="4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6897216" y="6309320"/>
            <a:ext cx="2360712" cy="226591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Bef>
                <a:spcPts val="300"/>
              </a:spcBef>
              <a:buSzPct val="100000"/>
            </a:pPr>
            <a:r>
              <a:rPr lang="de-CH" sz="1000" dirty="0" smtClean="0">
                <a:solidFill>
                  <a:schemeClr val="tx1"/>
                </a:solidFill>
                <a:latin typeface="+mn-lt"/>
              </a:rPr>
              <a:t>Quelle: Cisco </a:t>
            </a:r>
            <a:r>
              <a:rPr lang="de-CH" sz="1000" dirty="0" err="1" smtClean="0">
                <a:solidFill>
                  <a:schemeClr val="tx1"/>
                </a:solidFill>
                <a:latin typeface="+mn-lt"/>
              </a:rPr>
              <a:t>Catalyst</a:t>
            </a:r>
            <a:r>
              <a:rPr lang="de-CH" sz="1000" dirty="0" smtClean="0">
                <a:solidFill>
                  <a:schemeClr val="tx1"/>
                </a:solidFill>
                <a:latin typeface="+mn-lt"/>
              </a:rPr>
              <a:t> 6800 </a:t>
            </a:r>
            <a:r>
              <a:rPr lang="de-CH" sz="1000" dirty="0" err="1" smtClean="0">
                <a:solidFill>
                  <a:schemeClr val="tx1"/>
                </a:solidFill>
                <a:latin typeface="+mn-lt"/>
              </a:rPr>
              <a:t>Bootcamp</a:t>
            </a:r>
            <a:endParaRPr lang="de-CH" sz="1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632520" y="1412874"/>
            <a:ext cx="8784976" cy="5112469"/>
          </a:xfrm>
          <a:prstGeom prst="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endParaRPr lang="de-CH" dirty="0" err="1" smtClean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36576" y="2636912"/>
            <a:ext cx="7805809" cy="2042473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72000" tIns="36000" rIns="36000" bIns="36000" rtlCol="0">
            <a:spAutoFit/>
          </a:bodyPr>
          <a:lstStyle/>
          <a:p>
            <a:pPr marL="180000" indent="-180000" algn="l">
              <a:spcAft>
                <a:spcPts val="0"/>
              </a:spcAft>
              <a:buSzPct val="100000"/>
              <a:tabLst>
                <a:tab pos="180340" algn="l"/>
              </a:tabLst>
            </a:pPr>
            <a:r>
              <a:rPr lang="en-GB" sz="1600" dirty="0" smtClean="0">
                <a:latin typeface="Consolas" pitchFamily="49" charset="0"/>
                <a:ea typeface="Times New Roman"/>
                <a:cs typeface="Consolas" pitchFamily="49" charset="0"/>
              </a:rPr>
              <a:t>CHZH01NDS01#show version</a:t>
            </a:r>
          </a:p>
          <a:p>
            <a:pPr marL="180000" indent="-180000" algn="l">
              <a:spcAft>
                <a:spcPts val="0"/>
              </a:spcAft>
              <a:buSzPct val="100000"/>
              <a:tabLst>
                <a:tab pos="180340" algn="l"/>
              </a:tabLst>
            </a:pPr>
            <a:r>
              <a:rPr lang="en-GB" sz="1600" dirty="0" smtClean="0">
                <a:latin typeface="Consolas" pitchFamily="49" charset="0"/>
                <a:ea typeface="Times New Roman"/>
                <a:cs typeface="Consolas" pitchFamily="49" charset="0"/>
              </a:rPr>
              <a:t>Cisco IOS Software, C3560 Software (C3560-IPBASEK9-M), Version 15.0(2)SE2, RELEASE SOFTWARE (fc1)</a:t>
            </a:r>
          </a:p>
          <a:p>
            <a:pPr marL="180000" indent="-180000" algn="l">
              <a:spcAft>
                <a:spcPts val="0"/>
              </a:spcAft>
              <a:buSzPct val="100000"/>
              <a:tabLst>
                <a:tab pos="180340" algn="l"/>
              </a:tabLst>
            </a:pPr>
            <a:r>
              <a:rPr lang="en-GB" sz="1600" dirty="0" smtClean="0">
                <a:latin typeface="Consolas" pitchFamily="49" charset="0"/>
                <a:ea typeface="Times New Roman"/>
                <a:cs typeface="Consolas" pitchFamily="49" charset="0"/>
              </a:rPr>
              <a:t>...</a:t>
            </a:r>
          </a:p>
          <a:p>
            <a:pPr marL="180000" indent="-180000" algn="l">
              <a:spcAft>
                <a:spcPts val="0"/>
              </a:spcAft>
              <a:buSzPct val="100000"/>
              <a:tabLst>
                <a:tab pos="180340" algn="l"/>
              </a:tabLst>
            </a:pPr>
            <a:r>
              <a:rPr lang="en-GB" sz="1600" dirty="0" smtClean="0">
                <a:latin typeface="Consolas" pitchFamily="49" charset="0"/>
                <a:ea typeface="Times New Roman"/>
                <a:cs typeface="Consolas" pitchFamily="49" charset="0"/>
              </a:rPr>
              <a:t>Model number                    : WS-C3560G-24TS-S</a:t>
            </a:r>
          </a:p>
          <a:p>
            <a:pPr marL="180000" indent="-180000" algn="l">
              <a:spcAft>
                <a:spcPts val="0"/>
              </a:spcAft>
              <a:buSzPct val="100000"/>
              <a:tabLst>
                <a:tab pos="180340" algn="l"/>
              </a:tabLst>
            </a:pPr>
            <a:r>
              <a:rPr lang="en-GB" sz="1600" dirty="0" smtClean="0">
                <a:latin typeface="Consolas" pitchFamily="49" charset="0"/>
                <a:ea typeface="Times New Roman"/>
                <a:cs typeface="Consolas" pitchFamily="49" charset="0"/>
              </a:rPr>
              <a:t>System serial number            : </a:t>
            </a:r>
            <a:r>
              <a:rPr lang="en-GB" sz="1600" b="1" dirty="0" smtClean="0">
                <a:latin typeface="Consolas" pitchFamily="49" charset="0"/>
                <a:ea typeface="Times New Roman"/>
                <a:cs typeface="Consolas" pitchFamily="49" charset="0"/>
              </a:rPr>
              <a:t>FOC0935U0W8</a:t>
            </a:r>
            <a:endParaRPr lang="en-GB" sz="1600" dirty="0" smtClean="0">
              <a:latin typeface="Consolas" pitchFamily="49" charset="0"/>
              <a:ea typeface="Times New Roman"/>
              <a:cs typeface="Consolas" pitchFamily="49" charset="0"/>
            </a:endParaRPr>
          </a:p>
          <a:p>
            <a:pPr marL="180000" indent="-180000" algn="l">
              <a:spcAft>
                <a:spcPts val="0"/>
              </a:spcAft>
              <a:buSzPct val="100000"/>
              <a:tabLst>
                <a:tab pos="180340" algn="l"/>
              </a:tabLst>
            </a:pPr>
            <a:r>
              <a:rPr lang="en-GB" sz="1600" dirty="0" smtClean="0">
                <a:latin typeface="Consolas" pitchFamily="49" charset="0"/>
                <a:ea typeface="Times New Roman"/>
                <a:cs typeface="Consolas" pitchFamily="49" charset="0"/>
              </a:rPr>
              <a:t>...</a:t>
            </a:r>
          </a:p>
          <a:p>
            <a:pPr marL="180000" indent="-180000" algn="l">
              <a:spcAft>
                <a:spcPts val="0"/>
              </a:spcAft>
              <a:buSzPct val="100000"/>
              <a:tabLst>
                <a:tab pos="180340" algn="l"/>
              </a:tabLst>
            </a:pPr>
            <a:r>
              <a:rPr lang="en-GB" sz="1600" dirty="0" smtClean="0">
                <a:latin typeface="Consolas" pitchFamily="49" charset="0"/>
                <a:ea typeface="Times New Roman"/>
                <a:cs typeface="Consolas" pitchFamily="49" charset="0"/>
              </a:rPr>
              <a:t>CHZH01NDS01#</a:t>
            </a:r>
          </a:p>
        </p:txBody>
      </p:sp>
      <p:sp>
        <p:nvSpPr>
          <p:cNvPr id="11" name="Pfeil nach rechts 10"/>
          <p:cNvSpPr/>
          <p:nvPr/>
        </p:nvSpPr>
        <p:spPr bwMode="auto">
          <a:xfrm rot="12972127">
            <a:off x="6120268" y="4277084"/>
            <a:ext cx="504056" cy="216024"/>
          </a:xfrm>
          <a:prstGeom prst="rightArrow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endParaRPr lang="de-CH" dirty="0" err="1" smtClean="0">
              <a:latin typeface="+mn-lt"/>
            </a:endParaRPr>
          </a:p>
        </p:txBody>
      </p:sp>
      <p:sp>
        <p:nvSpPr>
          <p:cNvPr id="15" name="Pfeil nach unten 14"/>
          <p:cNvSpPr/>
          <p:nvPr/>
        </p:nvSpPr>
        <p:spPr bwMode="auto">
          <a:xfrm rot="2590804">
            <a:off x="2327424" y="3295787"/>
            <a:ext cx="288032" cy="648072"/>
          </a:xfrm>
          <a:prstGeom prst="downArrow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endParaRPr lang="de-CH" dirty="0" err="1" smtClean="0">
              <a:latin typeface="+mn-lt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6249144" y="116632"/>
            <a:ext cx="1008112" cy="93610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algn="ctr"/>
            <a:endParaRPr lang="de-CH" dirty="0" err="1" smtClean="0">
              <a:latin typeface="+mn-lt"/>
            </a:endParaRPr>
          </a:p>
        </p:txBody>
      </p:sp>
      <p:sp>
        <p:nvSpPr>
          <p:cNvPr id="24" name="Abgerundetes Rechteck 23"/>
          <p:cNvSpPr/>
          <p:nvPr/>
        </p:nvSpPr>
        <p:spPr bwMode="auto">
          <a:xfrm>
            <a:off x="6321152" y="188640"/>
            <a:ext cx="864096" cy="291633"/>
          </a:xfrm>
          <a:prstGeom prst="roundRect">
            <a:avLst>
              <a:gd name="adj" fmla="val 442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t" anchorCtr="0"/>
          <a:lstStyle/>
          <a:p>
            <a:endParaRPr lang="de-CH" sz="1800" dirty="0" smtClean="0">
              <a:latin typeface="+mn-lt"/>
            </a:endParaRPr>
          </a:p>
        </p:txBody>
      </p:sp>
      <p:sp>
        <p:nvSpPr>
          <p:cNvPr id="25" name="Gleichschenkliges Dreieck 24"/>
          <p:cNvSpPr/>
          <p:nvPr/>
        </p:nvSpPr>
        <p:spPr bwMode="auto">
          <a:xfrm>
            <a:off x="6321152" y="523466"/>
            <a:ext cx="864096" cy="1512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t" anchorCtr="0"/>
          <a:lstStyle/>
          <a:p>
            <a:pPr algn="ctr"/>
            <a:endParaRPr lang="de-CH" sz="1800" dirty="0" smtClean="0">
              <a:latin typeface="+mn-lt"/>
            </a:endParaRPr>
          </a:p>
        </p:txBody>
      </p:sp>
      <p:sp>
        <p:nvSpPr>
          <p:cNvPr id="26" name="Abgerundetes Rechteck 25"/>
          <p:cNvSpPr/>
          <p:nvPr/>
        </p:nvSpPr>
        <p:spPr bwMode="auto">
          <a:xfrm>
            <a:off x="6321152" y="728700"/>
            <a:ext cx="864096" cy="237627"/>
          </a:xfrm>
          <a:prstGeom prst="roundRect">
            <a:avLst>
              <a:gd name="adj" fmla="val 5112"/>
            </a:avLst>
          </a:prstGeom>
          <a:solidFill>
            <a:schemeClr val="accent1">
              <a:lumMod val="75000"/>
            </a:schemeClr>
          </a:solidFill>
          <a:ln w="2857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t" anchorCtr="0"/>
          <a:lstStyle/>
          <a:p>
            <a:endParaRPr lang="de-CH" sz="1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6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2147483647&quot;/&gt;&lt;m_chDecimalSymbol17909&gt;.&lt;/m_chDecimalSymbol17909&gt;&lt;m_nGroupingDigits17909 val=&quot;2147483647&quot;/&gt;&lt;/m_precDefault&gt;&lt;/CDefaultPrec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yrYOlvNkGNz6L2W0nbj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yrYOlvNkGNz6L2W0nbj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K53_TdPk.YhqAz9rScC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K53_TdPk.YhqAz9rScC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RIkLbP0kCv4hV9WbL4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RIkLbP0kCv4hV9WbL4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RIkLbP0kCv4hV9WbL4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P26DbxS0.wuaQ.BMwHr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a1D25rPU.zND0QsWwyX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yrYOlvNkGNz6L2W0nbjg"/>
</p:tagLst>
</file>

<file path=ppt/theme/theme1.xml><?xml version="1.0" encoding="utf-8"?>
<a:theme xmlns:a="http://schemas.openxmlformats.org/drawingml/2006/main" name="Blank">
  <a:themeElements>
    <a:clrScheme name="AWK-Standard">
      <a:dk1>
        <a:srgbClr val="000000"/>
      </a:dk1>
      <a:lt1>
        <a:srgbClr val="FFFFFF"/>
      </a:lt1>
      <a:dk2>
        <a:srgbClr val="5C6384"/>
      </a:dk2>
      <a:lt2>
        <a:srgbClr val="C0C3D3"/>
      </a:lt2>
      <a:accent1>
        <a:srgbClr val="30538D"/>
      </a:accent1>
      <a:accent2>
        <a:srgbClr val="458DA3"/>
      </a:accent2>
      <a:accent3>
        <a:srgbClr val="698D45"/>
      </a:accent3>
      <a:accent4>
        <a:srgbClr val="E6BE2C"/>
      </a:accent4>
      <a:accent5>
        <a:srgbClr val="E98D27"/>
      </a:accent5>
      <a:accent6>
        <a:srgbClr val="D25454"/>
      </a:accent6>
      <a:hlink>
        <a:srgbClr val="669A82"/>
      </a:hlink>
      <a:folHlink>
        <a:srgbClr val="9BBFB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ho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28575" cap="flat" cmpd="sng" algn="ctr">
          <a:noFill/>
          <a:prstDash val="solid"/>
          <a:round/>
          <a:headEnd type="none" w="lg" len="lg"/>
          <a:tailEnd type="none" w="lg" len="lg"/>
        </a:ln>
        <a:effectLst/>
      </a:spPr>
      <a:bodyPr lIns="72000" tIns="36000" rIns="36000" bIns="36000" rtlCol="0" anchor="ctr"/>
      <a:lstStyle>
        <a:defPPr algn="ctr">
          <a:defRPr dirty="0" err="1" smtClean="0">
            <a:latin typeface="+mn-lt"/>
          </a:defRPr>
        </a:defPPr>
      </a:lstStyle>
    </a:spDef>
    <a:lnDef>
      <a:spPr bwMode="auto">
        <a:solidFill>
          <a:schemeClr val="hlink"/>
        </a:solidFill>
        <a:ln w="28575" cap="flat" cmpd="sng" algn="ctr">
          <a:solidFill>
            <a:schemeClr val="tx1"/>
          </a:solidFill>
          <a:prstDash val="solid"/>
          <a:round/>
          <a:headEnd type="none" w="lg" len="lg"/>
          <a:tailEnd type="none" w="lg" len="lg"/>
        </a:ln>
        <a:effectLst/>
      </a:spPr>
      <a:bodyPr/>
      <a:lstStyle/>
    </a:lnDef>
    <a:txDef>
      <a:spPr>
        <a:noFill/>
        <a:effectLst/>
      </a:spPr>
      <a:bodyPr wrap="square" lIns="72000" tIns="36000" rIns="36000" bIns="36000" rtlCol="0">
        <a:spAutoFit/>
      </a:bodyPr>
      <a:lstStyle>
        <a:defPPr marL="180000" indent="-180000" algn="l">
          <a:spcBef>
            <a:spcPts val="300"/>
          </a:spcBef>
          <a:buSzPct val="100000"/>
          <a:buFont typeface="Arial" pitchFamily="34" charset="0"/>
          <a:buChar char="●"/>
          <a:defRPr dirty="0" err="1" smtClean="0">
            <a:solidFill>
              <a:schemeClr val="tx1"/>
            </a:solidFill>
            <a:latin typeface="+mn-lt"/>
          </a:defRPr>
        </a:defPPr>
      </a:lstStyle>
      <a:style>
        <a:lnRef idx="0">
          <a:scrgbClr r="0" g="0" b="0"/>
        </a:lnRef>
        <a:fillRef idx="1001">
          <a:schemeClr val="lt2"/>
        </a:fillRef>
        <a:effectRef idx="0">
          <a:scrgbClr r="0" g="0" b="0"/>
        </a:effectRef>
        <a:fontRef idx="major"/>
      </a: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2258"/>
        </a:dk2>
        <a:lt2>
          <a:srgbClr val="C0C0C0"/>
        </a:lt2>
        <a:accent1>
          <a:srgbClr val="003893"/>
        </a:accent1>
        <a:accent2>
          <a:srgbClr val="829AC2"/>
        </a:accent2>
        <a:accent3>
          <a:srgbClr val="FFFFFF"/>
        </a:accent3>
        <a:accent4>
          <a:srgbClr val="000000"/>
        </a:accent4>
        <a:accent5>
          <a:srgbClr val="AAAEC8"/>
        </a:accent5>
        <a:accent6>
          <a:srgbClr val="758BB0"/>
        </a:accent6>
        <a:hlink>
          <a:srgbClr val="C2CEE4"/>
        </a:hlink>
        <a:folHlink>
          <a:srgbClr val="AF26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5257"/>
        </a:dk2>
        <a:lt2>
          <a:srgbClr val="C0C0C0"/>
        </a:lt2>
        <a:accent1>
          <a:srgbClr val="598F94"/>
        </a:accent1>
        <a:accent2>
          <a:srgbClr val="81B3B7"/>
        </a:accent2>
        <a:accent3>
          <a:srgbClr val="FFFFFF"/>
        </a:accent3>
        <a:accent4>
          <a:srgbClr val="000000"/>
        </a:accent4>
        <a:accent5>
          <a:srgbClr val="B5C6C8"/>
        </a:accent5>
        <a:accent6>
          <a:srgbClr val="74A2A6"/>
        </a:accent6>
        <a:hlink>
          <a:srgbClr val="D6DED9"/>
        </a:hlink>
        <a:folHlink>
          <a:srgbClr val="AF26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404F21"/>
        </a:dk2>
        <a:lt2>
          <a:srgbClr val="C0C0C0"/>
        </a:lt2>
        <a:accent1>
          <a:srgbClr val="638F38"/>
        </a:accent1>
        <a:accent2>
          <a:srgbClr val="B3C98C"/>
        </a:accent2>
        <a:accent3>
          <a:srgbClr val="FFFFFF"/>
        </a:accent3>
        <a:accent4>
          <a:srgbClr val="000000"/>
        </a:accent4>
        <a:accent5>
          <a:srgbClr val="B7C6AE"/>
        </a:accent5>
        <a:accent6>
          <a:srgbClr val="A2B67E"/>
        </a:accent6>
        <a:hlink>
          <a:srgbClr val="D4DEB5"/>
        </a:hlink>
        <a:folHlink>
          <a:srgbClr val="AF26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522145"/>
        </a:dk2>
        <a:lt2>
          <a:srgbClr val="C0C0C0"/>
        </a:lt2>
        <a:accent1>
          <a:srgbClr val="72166B"/>
        </a:accent1>
        <a:accent2>
          <a:srgbClr val="B682B2"/>
        </a:accent2>
        <a:accent3>
          <a:srgbClr val="FFFFFF"/>
        </a:accent3>
        <a:accent4>
          <a:srgbClr val="000000"/>
        </a:accent4>
        <a:accent5>
          <a:srgbClr val="BCABBA"/>
        </a:accent5>
        <a:accent6>
          <a:srgbClr val="A575A1"/>
        </a:accent6>
        <a:hlink>
          <a:srgbClr val="DEBFD9"/>
        </a:hlink>
        <a:folHlink>
          <a:srgbClr val="AF26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94820A"/>
        </a:dk2>
        <a:lt2>
          <a:srgbClr val="C0C0C0"/>
        </a:lt2>
        <a:accent1>
          <a:srgbClr val="D4B012"/>
        </a:accent1>
        <a:accent2>
          <a:srgbClr val="E7D165"/>
        </a:accent2>
        <a:accent3>
          <a:srgbClr val="FFFFFF"/>
        </a:accent3>
        <a:accent4>
          <a:srgbClr val="000000"/>
        </a:accent4>
        <a:accent5>
          <a:srgbClr val="E6D4AA"/>
        </a:accent5>
        <a:accent6>
          <a:srgbClr val="D1BD5B"/>
        </a:accent6>
        <a:hlink>
          <a:srgbClr val="F0D6A8"/>
        </a:hlink>
        <a:folHlink>
          <a:srgbClr val="AF26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965700"/>
        </a:dk2>
        <a:lt2>
          <a:srgbClr val="C0C0C0"/>
        </a:lt2>
        <a:accent1>
          <a:srgbClr val="DD7500"/>
        </a:accent1>
        <a:accent2>
          <a:srgbClr val="F5AD5D"/>
        </a:accent2>
        <a:accent3>
          <a:srgbClr val="FFFFFF"/>
        </a:accent3>
        <a:accent4>
          <a:srgbClr val="000000"/>
        </a:accent4>
        <a:accent5>
          <a:srgbClr val="EBBDAA"/>
        </a:accent5>
        <a:accent6>
          <a:srgbClr val="DE9C53"/>
        </a:accent6>
        <a:hlink>
          <a:srgbClr val="F0D6A8"/>
        </a:hlink>
        <a:folHlink>
          <a:srgbClr val="AF26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781F1C"/>
        </a:dk2>
        <a:lt2>
          <a:srgbClr val="C0C0C0"/>
        </a:lt2>
        <a:accent1>
          <a:srgbClr val="AF2626"/>
        </a:accent1>
        <a:accent2>
          <a:srgbClr val="CC858A"/>
        </a:accent2>
        <a:accent3>
          <a:srgbClr val="FFFFFF"/>
        </a:accent3>
        <a:accent4>
          <a:srgbClr val="000000"/>
        </a:accent4>
        <a:accent5>
          <a:srgbClr val="D4ACAC"/>
        </a:accent5>
        <a:accent6>
          <a:srgbClr val="B9787D"/>
        </a:accent6>
        <a:hlink>
          <a:srgbClr val="E8CCC7"/>
        </a:hlink>
        <a:folHlink>
          <a:srgbClr val="AF26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Blank.potx" id="{297A8101-0506-4B64-AFC4-07152A5968B0}" vid="{EDAF47FB-A15D-40AF-934E-CF2A5B265396}"/>
    </a:ext>
  </a:extLst>
</a:theme>
</file>

<file path=ppt/theme/theme2.xml><?xml version="1.0" encoding="utf-8"?>
<a:theme xmlns:a="http://schemas.openxmlformats.org/drawingml/2006/main" name="Larissa-Design">
  <a:themeElements>
    <a:clrScheme name="AWK-Standard">
      <a:dk1>
        <a:srgbClr val="000000"/>
      </a:dk1>
      <a:lt1>
        <a:srgbClr val="FFFFFF"/>
      </a:lt1>
      <a:dk2>
        <a:srgbClr val="305A8D"/>
      </a:dk2>
      <a:lt2>
        <a:srgbClr val="DBDDE6"/>
      </a:lt2>
      <a:accent1>
        <a:srgbClr val="30538D"/>
      </a:accent1>
      <a:accent2>
        <a:srgbClr val="458DA3"/>
      </a:accent2>
      <a:accent3>
        <a:srgbClr val="698D45"/>
      </a:accent3>
      <a:accent4>
        <a:srgbClr val="E6BE2C"/>
      </a:accent4>
      <a:accent5>
        <a:srgbClr val="E98D27"/>
      </a:accent5>
      <a:accent6>
        <a:srgbClr val="D25454"/>
      </a:accent6>
      <a:hlink>
        <a:srgbClr val="0000FF"/>
      </a:hlink>
      <a:folHlink>
        <a:srgbClr val="0000F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ho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AWK-Standard">
      <a:dk1>
        <a:srgbClr val="000000"/>
      </a:dk1>
      <a:lt1>
        <a:srgbClr val="FFFFFF"/>
      </a:lt1>
      <a:dk2>
        <a:srgbClr val="305A8D"/>
      </a:dk2>
      <a:lt2>
        <a:srgbClr val="DBDDE6"/>
      </a:lt2>
      <a:accent1>
        <a:srgbClr val="30538D"/>
      </a:accent1>
      <a:accent2>
        <a:srgbClr val="458DA3"/>
      </a:accent2>
      <a:accent3>
        <a:srgbClr val="698D45"/>
      </a:accent3>
      <a:accent4>
        <a:srgbClr val="E6BE2C"/>
      </a:accent4>
      <a:accent5>
        <a:srgbClr val="E98D27"/>
      </a:accent5>
      <a:accent6>
        <a:srgbClr val="D25454"/>
      </a:accent6>
      <a:hlink>
        <a:srgbClr val="0000FF"/>
      </a:hlink>
      <a:folHlink>
        <a:srgbClr val="0000F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ho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Pages>5</Pages>
  <Words>988</Words>
  <Application>Microsoft Office PowerPoint</Application>
  <PresentationFormat>A4-Papier (210x297 mm)</PresentationFormat>
  <Paragraphs>370</Paragraphs>
  <Slides>19</Slides>
  <Notes>19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Blank</vt:lpstr>
      <vt:lpstr>think-cell Folie</vt:lpstr>
      <vt:lpstr>Monitoring einer Dual-Stack-Umgebung </vt:lpstr>
      <vt:lpstr>Fakten und Zahlen</vt:lpstr>
      <vt:lpstr>Agenda</vt:lpstr>
      <vt:lpstr>Vision und Motivation</vt:lpstr>
      <vt:lpstr>Kennzahlen Netzwerk AWK</vt:lpstr>
      <vt:lpstr>Eingesetzte Tools und Erfahrungen</vt:lpstr>
      <vt:lpstr>Erfahrungen</vt:lpstr>
      <vt:lpstr>Erfahrungen</vt:lpstr>
      <vt:lpstr>Erfahrungen</vt:lpstr>
      <vt:lpstr>Weiteres Vorgehen</vt:lpstr>
      <vt:lpstr>Nicht-technische Aspekte und Chancen</vt:lpstr>
      <vt:lpstr>Zusammenfassung</vt:lpstr>
      <vt:lpstr>Fragen</vt:lpstr>
      <vt:lpstr>Anhang</vt:lpstr>
      <vt:lpstr>Links</vt:lpstr>
      <vt:lpstr>HW / SW der Netzwerkelemente</vt:lpstr>
      <vt:lpstr> </vt:lpstr>
      <vt:lpstr>Recommended Reading</vt:lpstr>
      <vt:lpstr>Recommended Reading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einer Dual-Stack-Umgebung</dc:title>
  <dc:creator>Gabriel Müller</dc:creator>
  <cp:lastModifiedBy>Gabriel Müller</cp:lastModifiedBy>
  <cp:revision>480</cp:revision>
  <cp:lastPrinted>2000-04-14T16:48:18Z</cp:lastPrinted>
  <dcterms:created xsi:type="dcterms:W3CDTF">2014-04-07T17:58:16Z</dcterms:created>
  <dcterms:modified xsi:type="dcterms:W3CDTF">2014-05-15T05:49:57Z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itor">
    <vt:lpwstr>Peter Gabriel</vt:lpwstr>
  </property>
  <property fmtid="{D5CDD505-2E9C-101B-9397-08002B2CF9AE}" pid="3" name="Group">
    <vt:lpwstr>AWK Group AG</vt:lpwstr>
  </property>
  <property fmtid="{D5CDD505-2E9C-101B-9397-08002B2CF9AE}" pid="4" name="Language">
    <vt:lpwstr>German</vt:lpwstr>
  </property>
  <property fmtid="{D5CDD505-2E9C-101B-9397-08002B2CF9AE}" pid="5" name="Status">
    <vt:lpwstr>Template</vt:lpwstr>
  </property>
  <property fmtid="{D5CDD505-2E9C-101B-9397-08002B2CF9AE}" pid="6" name="Date completed">
    <vt:filetime>2004-04-15T22:00:00Z</vt:filetime>
  </property>
</Properties>
</file>